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0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4707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02.10.2017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02.10.2017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02.10.2017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02.10.2017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02.10.2017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1071546"/>
            <a:ext cx="6172200" cy="1894362"/>
          </a:xfrm>
        </p:spPr>
        <p:txBody>
          <a:bodyPr/>
          <a:lstStyle/>
          <a:p>
            <a:r>
              <a:rPr lang="en-US" dirty="0" smtClean="0">
                <a:solidFill>
                  <a:srgbClr val="7030A0"/>
                </a:solidFill>
              </a:rPr>
              <a:t>Degrees of Comparison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3500438"/>
            <a:ext cx="6172200" cy="13716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Степени сравнения прилагательных</a:t>
            </a:r>
            <a:endParaRPr lang="ru-RU" sz="4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571472" y="1071546"/>
          <a:ext cx="8001057" cy="54105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7019"/>
                <a:gridCol w="2667019"/>
                <a:gridCol w="2667019"/>
              </a:tblGrid>
              <a:tr h="460933">
                <a:tc>
                  <a:txBody>
                    <a:bodyPr/>
                    <a:lstStyle/>
                    <a:p>
                      <a:r>
                        <a:rPr lang="en-US" dirty="0" smtClean="0"/>
                        <a:t>positive</a:t>
                      </a:r>
                      <a:endParaRPr lang="ru-RU" dirty="0"/>
                    </a:p>
                  </a:txBody>
                  <a:tcPr marL="82973" marR="82973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comparative</a:t>
                      </a:r>
                      <a:endParaRPr lang="ru-RU" dirty="0"/>
                    </a:p>
                  </a:txBody>
                  <a:tcPr marL="82973" marR="82973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superlative</a:t>
                      </a:r>
                      <a:endParaRPr lang="ru-RU" dirty="0"/>
                    </a:p>
                  </a:txBody>
                  <a:tcPr marL="82973" marR="82973"/>
                </a:tc>
              </a:tr>
              <a:tr h="2896653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</a:t>
                      </a:r>
                      <a:r>
                        <a:rPr lang="en-US" sz="3200" baseline="0" dirty="0" smtClean="0"/>
                        <a:t> s</a:t>
                      </a:r>
                      <a:r>
                        <a:rPr lang="en-US" sz="3200" dirty="0" smtClean="0"/>
                        <a:t>mall star </a:t>
                      </a:r>
                      <a:r>
                        <a:rPr lang="ru-RU" sz="3200" dirty="0" smtClean="0"/>
                        <a:t>                </a:t>
                      </a:r>
                      <a:r>
                        <a:rPr lang="ru-RU" sz="3200" dirty="0" smtClean="0">
                          <a:solidFill>
                            <a:srgbClr val="00B050"/>
                          </a:solidFill>
                        </a:rPr>
                        <a:t>маленькая</a:t>
                      </a:r>
                      <a:endParaRPr lang="ru-RU" sz="3200" dirty="0">
                        <a:solidFill>
                          <a:srgbClr val="00B050"/>
                        </a:solidFill>
                      </a:endParaRPr>
                    </a:p>
                  </a:txBody>
                  <a:tcPr marL="82973" marR="82973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A small</a:t>
                      </a:r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er</a:t>
                      </a:r>
                      <a:r>
                        <a:rPr lang="en-US" sz="3200" dirty="0" smtClean="0"/>
                        <a:t> star</a:t>
                      </a:r>
                      <a:endParaRPr lang="ru-RU" sz="3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rgbClr val="00B050"/>
                          </a:solidFill>
                        </a:rPr>
                        <a:t>меньше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dirty="0" smtClean="0">
                        <a:solidFill>
                          <a:srgbClr val="00B050"/>
                        </a:solidFill>
                      </a:endParaRPr>
                    </a:p>
                  </a:txBody>
                  <a:tcPr marL="82973" marR="829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the small</a:t>
                      </a:r>
                      <a:r>
                        <a:rPr lang="en-US" sz="3200" dirty="0" smtClean="0">
                          <a:solidFill>
                            <a:srgbClr val="FF0000"/>
                          </a:solidFill>
                        </a:rPr>
                        <a:t>est</a:t>
                      </a:r>
                      <a:endParaRPr lang="ru-RU" sz="3200" dirty="0" smtClean="0">
                        <a:solidFill>
                          <a:srgbClr val="FF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star</a:t>
                      </a:r>
                      <a:endParaRPr lang="ru-RU" sz="3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rgbClr val="00B050"/>
                          </a:solidFill>
                        </a:rPr>
                        <a:t>самая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rgbClr val="00B050"/>
                          </a:solidFill>
                        </a:rPr>
                        <a:t>маленькая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dirty="0" smtClean="0">
                        <a:solidFill>
                          <a:srgbClr val="00B05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dirty="0" smtClean="0">
                        <a:solidFill>
                          <a:srgbClr val="00B050"/>
                        </a:solidFill>
                      </a:endParaRPr>
                    </a:p>
                  </a:txBody>
                  <a:tcPr marL="82973" marR="82973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1932130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A</a:t>
                      </a:r>
                      <a:r>
                        <a:rPr lang="en-US" sz="3200" baseline="0" dirty="0" smtClean="0"/>
                        <a:t> b</a:t>
                      </a:r>
                      <a:r>
                        <a:rPr lang="en-US" sz="3200" dirty="0" smtClean="0"/>
                        <a:t>ig sun</a:t>
                      </a:r>
                      <a:r>
                        <a:rPr lang="ru-RU" sz="3200" dirty="0" smtClean="0"/>
                        <a:t>                     </a:t>
                      </a:r>
                      <a:r>
                        <a:rPr lang="ru-RU" sz="3200" dirty="0" smtClean="0">
                          <a:solidFill>
                            <a:srgbClr val="00B050"/>
                          </a:solidFill>
                        </a:rPr>
                        <a:t>большое</a:t>
                      </a:r>
                      <a:endParaRPr lang="ru-RU" sz="3200" dirty="0">
                        <a:solidFill>
                          <a:srgbClr val="00B050"/>
                        </a:solidFill>
                      </a:endParaRPr>
                    </a:p>
                  </a:txBody>
                  <a:tcPr marL="82973" marR="82973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A big</a:t>
                      </a:r>
                      <a:r>
                        <a:rPr lang="en-US" sz="3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g</a:t>
                      </a:r>
                      <a:r>
                        <a:rPr lang="en-US" sz="3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er</a:t>
                      </a:r>
                      <a:r>
                        <a:rPr lang="en-US" sz="3200" dirty="0" smtClean="0"/>
                        <a:t> sun</a:t>
                      </a:r>
                      <a:endParaRPr lang="ru-RU" sz="3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rgbClr val="00B050"/>
                          </a:solidFill>
                        </a:rPr>
                        <a:t>больше</a:t>
                      </a:r>
                      <a:endParaRPr lang="ru-RU" sz="3200" dirty="0" smtClean="0"/>
                    </a:p>
                  </a:txBody>
                  <a:tcPr marL="82973" marR="82973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dirty="0" smtClean="0"/>
                        <a:t>The big</a:t>
                      </a:r>
                      <a:r>
                        <a:rPr lang="en-US" sz="32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g</a:t>
                      </a:r>
                      <a:r>
                        <a:rPr lang="en-US" sz="3200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est </a:t>
                      </a:r>
                      <a:r>
                        <a:rPr lang="en-US" sz="3200" dirty="0" smtClean="0"/>
                        <a:t>sun</a:t>
                      </a:r>
                      <a:r>
                        <a:rPr lang="ru-RU" sz="3200" baseline="0" dirty="0" smtClean="0"/>
                        <a:t> </a:t>
                      </a:r>
                      <a:r>
                        <a:rPr lang="ru-RU" sz="3200" dirty="0" smtClean="0">
                          <a:solidFill>
                            <a:srgbClr val="00B050"/>
                          </a:solidFill>
                        </a:rPr>
                        <a:t>самое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rgbClr val="00B050"/>
                          </a:solidFill>
                        </a:rPr>
                        <a:t>большое</a:t>
                      </a:r>
                      <a:endParaRPr lang="ru-RU" sz="3200" dirty="0" smtClean="0"/>
                    </a:p>
                  </a:txBody>
                  <a:tcPr marL="82973" marR="82973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5-конечная звезда 2"/>
          <p:cNvSpPr/>
          <p:nvPr/>
        </p:nvSpPr>
        <p:spPr>
          <a:xfrm>
            <a:off x="1071538" y="2571744"/>
            <a:ext cx="785818" cy="7143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5-конечная звезда 4"/>
          <p:cNvSpPr/>
          <p:nvPr/>
        </p:nvSpPr>
        <p:spPr>
          <a:xfrm>
            <a:off x="3643306" y="3143248"/>
            <a:ext cx="714380" cy="57150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5-конечная звезда 5"/>
          <p:cNvSpPr/>
          <p:nvPr/>
        </p:nvSpPr>
        <p:spPr>
          <a:xfrm>
            <a:off x="6643702" y="3714752"/>
            <a:ext cx="357190" cy="428628"/>
          </a:xfrm>
          <a:prstGeom prst="star5">
            <a:avLst>
              <a:gd name="adj" fmla="val 10458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71472" y="0"/>
            <a:ext cx="77153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Прилагательные, в которых </a:t>
            </a:r>
            <a:r>
              <a:rPr lang="ru-RU" sz="3200" b="1" dirty="0" smtClean="0"/>
              <a:t>менее </a:t>
            </a:r>
            <a:r>
              <a:rPr lang="ru-RU" sz="3200" b="1" dirty="0" smtClean="0"/>
              <a:t>двух </a:t>
            </a:r>
            <a:r>
              <a:rPr lang="ru-RU" sz="3200" b="1" dirty="0" smtClean="0"/>
              <a:t>слогов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Прилагательные, в которых более двух слогов.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428735"/>
          <a:ext cx="8186766" cy="51492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0518"/>
                <a:gridCol w="2367326"/>
                <a:gridCol w="2728922"/>
              </a:tblGrid>
              <a:tr h="5715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positive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comparative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superlative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 marL="82973" marR="82973"/>
                </a:tc>
              </a:tr>
              <a:tr h="94298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Beautiful  </a:t>
                      </a:r>
                      <a:r>
                        <a:rPr lang="ru-RU" sz="2400" dirty="0" smtClean="0"/>
                        <a:t>      </a:t>
                      </a:r>
                      <a:r>
                        <a:rPr lang="ru-RU" sz="2400" dirty="0" smtClean="0">
                          <a:solidFill>
                            <a:srgbClr val="00B050"/>
                          </a:solidFill>
                        </a:rPr>
                        <a:t>красивый</a:t>
                      </a:r>
                      <a:endParaRPr lang="ru-RU" sz="2400" dirty="0">
                        <a:solidFill>
                          <a:srgbClr val="00B050"/>
                        </a:solidFill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more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beautiful</a:t>
                      </a:r>
                      <a:endParaRPr lang="ru-RU" sz="2400" dirty="0" smtClean="0"/>
                    </a:p>
                    <a:p>
                      <a:endParaRPr lang="ru-RU" sz="2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the most</a:t>
                      </a:r>
                      <a:r>
                        <a:rPr lang="en-US" sz="2400" dirty="0" smtClean="0"/>
                        <a:t> beautiful</a:t>
                      </a:r>
                      <a:endParaRPr lang="ru-RU" sz="2400" dirty="0" smtClean="0"/>
                    </a:p>
                    <a:p>
                      <a:endParaRPr lang="ru-RU" sz="2400" dirty="0"/>
                    </a:p>
                  </a:txBody>
                  <a:tcPr marL="82973" marR="82973"/>
                </a:tc>
              </a:tr>
              <a:tr h="94298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Wonderful</a:t>
                      </a:r>
                      <a:r>
                        <a:rPr lang="ru-RU" sz="2400" dirty="0" smtClean="0"/>
                        <a:t>      </a:t>
                      </a:r>
                      <a:r>
                        <a:rPr lang="ru-RU" sz="2400" dirty="0" smtClean="0">
                          <a:solidFill>
                            <a:srgbClr val="00B050"/>
                          </a:solidFill>
                        </a:rPr>
                        <a:t>чудесный</a:t>
                      </a:r>
                      <a:endParaRPr lang="ru-RU" sz="2400" dirty="0">
                        <a:solidFill>
                          <a:srgbClr val="00B050"/>
                        </a:solidFill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more</a:t>
                      </a:r>
                      <a:r>
                        <a:rPr lang="en-US" sz="2400" dirty="0" smtClean="0"/>
                        <a:t> wonderful</a:t>
                      </a:r>
                      <a:endParaRPr lang="ru-RU" sz="2400" dirty="0" smtClean="0"/>
                    </a:p>
                    <a:p>
                      <a:endParaRPr lang="ru-RU" sz="2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the most </a:t>
                      </a:r>
                      <a:r>
                        <a:rPr lang="en-US" sz="2400" dirty="0" smtClean="0"/>
                        <a:t>wonderful</a:t>
                      </a:r>
                      <a:endParaRPr lang="ru-RU" sz="2400" dirty="0" smtClean="0"/>
                    </a:p>
                    <a:p>
                      <a:endParaRPr lang="ru-RU" sz="2400" dirty="0"/>
                    </a:p>
                  </a:txBody>
                  <a:tcPr marL="82973" marR="82973"/>
                </a:tc>
              </a:tr>
              <a:tr h="94298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Useful</a:t>
                      </a:r>
                      <a:r>
                        <a:rPr lang="ru-RU" sz="2400" dirty="0" smtClean="0"/>
                        <a:t>            </a:t>
                      </a:r>
                      <a:r>
                        <a:rPr lang="ru-RU" sz="2400" dirty="0" smtClean="0">
                          <a:solidFill>
                            <a:srgbClr val="00B050"/>
                          </a:solidFill>
                        </a:rPr>
                        <a:t>полезный</a:t>
                      </a:r>
                      <a:endParaRPr lang="ru-RU" sz="2400" dirty="0">
                        <a:solidFill>
                          <a:srgbClr val="00B050"/>
                        </a:solidFill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more</a:t>
                      </a:r>
                      <a:r>
                        <a:rPr lang="en-US" sz="2400" dirty="0" smtClean="0"/>
                        <a:t> useful</a:t>
                      </a:r>
                      <a:endParaRPr lang="ru-RU" sz="2400" dirty="0" smtClean="0"/>
                    </a:p>
                    <a:p>
                      <a:endParaRPr lang="ru-RU" sz="2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the most</a:t>
                      </a:r>
                      <a:r>
                        <a:rPr lang="en-US" sz="2400" dirty="0" smtClean="0"/>
                        <a:t> useful</a:t>
                      </a:r>
                      <a:endParaRPr lang="ru-RU" sz="2400" dirty="0" smtClean="0"/>
                    </a:p>
                    <a:p>
                      <a:endParaRPr lang="ru-RU" sz="2400" dirty="0"/>
                    </a:p>
                  </a:txBody>
                  <a:tcPr marL="82973" marR="82973"/>
                </a:tc>
              </a:tr>
              <a:tr h="94298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Interesting</a:t>
                      </a:r>
                      <a:r>
                        <a:rPr lang="ru-RU" sz="2400" baseline="0" dirty="0" smtClean="0"/>
                        <a:t>     </a:t>
                      </a:r>
                      <a:r>
                        <a:rPr lang="ru-RU" sz="2400" dirty="0" smtClean="0">
                          <a:solidFill>
                            <a:srgbClr val="00B050"/>
                          </a:solidFill>
                        </a:rPr>
                        <a:t>интересный</a:t>
                      </a:r>
                      <a:endParaRPr lang="ru-RU" sz="2400" dirty="0">
                        <a:solidFill>
                          <a:srgbClr val="00B050"/>
                        </a:solidFill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more</a:t>
                      </a:r>
                      <a:r>
                        <a:rPr lang="en-US" sz="2400" dirty="0" smtClean="0"/>
                        <a:t> interesting</a:t>
                      </a:r>
                      <a:endParaRPr lang="ru-RU" sz="2400" dirty="0" smtClean="0"/>
                    </a:p>
                    <a:p>
                      <a:endParaRPr lang="ru-RU" sz="24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rgbClr val="FF0000"/>
                          </a:solidFill>
                        </a:rPr>
                        <a:t>the most </a:t>
                      </a:r>
                      <a:r>
                        <a:rPr lang="en-US" sz="2400" dirty="0" smtClean="0"/>
                        <a:t>interesting</a:t>
                      </a:r>
                      <a:endParaRPr lang="ru-RU" sz="2400" dirty="0" smtClean="0"/>
                    </a:p>
                    <a:p>
                      <a:endParaRPr lang="ru-RU" sz="2400" dirty="0"/>
                    </a:p>
                  </a:txBody>
                  <a:tcPr marL="82973" marR="82973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b="1" dirty="0" smtClean="0">
                <a:solidFill>
                  <a:schemeClr val="tx1"/>
                </a:solidFill>
              </a:rPr>
              <a:t>Исключения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686699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62233"/>
                <a:gridCol w="2562233"/>
                <a:gridCol w="2562233"/>
              </a:tblGrid>
              <a:tr h="6143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positive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comparative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superlative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 marL="82973" marR="82973"/>
                </a:tc>
              </a:tr>
              <a:tr h="615609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good</a:t>
                      </a:r>
                      <a:r>
                        <a:rPr lang="ru-RU" sz="2800" dirty="0" smtClean="0"/>
                        <a:t>      </a:t>
                      </a:r>
                      <a:r>
                        <a:rPr lang="ru-RU" sz="2800" dirty="0" smtClean="0">
                          <a:solidFill>
                            <a:srgbClr val="00B050"/>
                          </a:solidFill>
                        </a:rPr>
                        <a:t>хороший</a:t>
                      </a:r>
                      <a:endParaRPr lang="ru-RU" sz="2800" dirty="0">
                        <a:solidFill>
                          <a:srgbClr val="00B050"/>
                        </a:solidFill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better</a:t>
                      </a:r>
                      <a:endParaRPr lang="ru-RU" sz="28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the best</a:t>
                      </a:r>
                      <a:endParaRPr lang="ru-RU" sz="2800" dirty="0"/>
                    </a:p>
                  </a:txBody>
                  <a:tcPr marL="82973" marR="82973"/>
                </a:tc>
              </a:tr>
              <a:tr h="615609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bad</a:t>
                      </a:r>
                      <a:r>
                        <a:rPr lang="ru-RU" sz="2800" dirty="0" smtClean="0"/>
                        <a:t>       </a:t>
                      </a:r>
                      <a:r>
                        <a:rPr lang="ru-RU" sz="2800" dirty="0" smtClean="0">
                          <a:solidFill>
                            <a:srgbClr val="00B050"/>
                          </a:solidFill>
                        </a:rPr>
                        <a:t> плохой</a:t>
                      </a:r>
                      <a:endParaRPr lang="ru-RU" sz="2800" dirty="0">
                        <a:solidFill>
                          <a:srgbClr val="00B050"/>
                        </a:solidFill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worse</a:t>
                      </a:r>
                      <a:endParaRPr lang="ru-RU" sz="28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the worst</a:t>
                      </a:r>
                      <a:endParaRPr lang="ru-RU" sz="2800" dirty="0"/>
                    </a:p>
                  </a:txBody>
                  <a:tcPr marL="82973" marR="82973"/>
                </a:tc>
              </a:tr>
              <a:tr h="615609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little</a:t>
                      </a:r>
                      <a:r>
                        <a:rPr lang="ru-RU" sz="2800" dirty="0" smtClean="0"/>
                        <a:t>       </a:t>
                      </a:r>
                      <a:r>
                        <a:rPr lang="ru-RU" sz="2800" dirty="0" smtClean="0">
                          <a:solidFill>
                            <a:srgbClr val="00B050"/>
                          </a:solidFill>
                        </a:rPr>
                        <a:t>маленький</a:t>
                      </a:r>
                      <a:endParaRPr lang="ru-RU" sz="2800" dirty="0">
                        <a:solidFill>
                          <a:srgbClr val="00B050"/>
                        </a:solidFill>
                      </a:endParaRPr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less</a:t>
                      </a:r>
                      <a:endParaRPr lang="ru-RU" sz="28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the least</a:t>
                      </a:r>
                      <a:endParaRPr lang="ru-RU" sz="2800" dirty="0"/>
                    </a:p>
                  </a:txBody>
                  <a:tcPr marL="82973" marR="82973"/>
                </a:tc>
              </a:tr>
              <a:tr h="1062557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many</a:t>
                      </a:r>
                      <a:r>
                        <a:rPr lang="ru-RU" sz="2800" dirty="0" smtClean="0"/>
                        <a:t>      </a:t>
                      </a:r>
                      <a:r>
                        <a:rPr lang="ru-RU" sz="2800" dirty="0" smtClean="0">
                          <a:solidFill>
                            <a:srgbClr val="00B050"/>
                          </a:solidFill>
                        </a:rPr>
                        <a:t>много</a:t>
                      </a:r>
                      <a:endParaRPr lang="en-US" sz="2800" dirty="0" smtClean="0">
                        <a:solidFill>
                          <a:srgbClr val="00B050"/>
                        </a:solidFill>
                      </a:endParaRPr>
                    </a:p>
                    <a:p>
                      <a:r>
                        <a:rPr lang="en-US" sz="2800" dirty="0" smtClean="0"/>
                        <a:t>much</a:t>
                      </a:r>
                      <a:endParaRPr lang="ru-RU" sz="28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more</a:t>
                      </a:r>
                      <a:endParaRPr lang="ru-RU" sz="2800" dirty="0"/>
                    </a:p>
                  </a:txBody>
                  <a:tcPr marL="82973" marR="82973"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the most</a:t>
                      </a:r>
                      <a:endParaRPr lang="ru-RU" sz="2800" dirty="0"/>
                    </a:p>
                  </a:txBody>
                  <a:tcPr marL="82973" marR="82973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71</TotalTime>
  <Words>107</Words>
  <Application>Microsoft Office PowerPoint</Application>
  <PresentationFormat>Экран (4:3)</PresentationFormat>
  <Paragraphs>51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Эркер</vt:lpstr>
      <vt:lpstr>Degrees of Comparison</vt:lpstr>
      <vt:lpstr>Слайд 2</vt:lpstr>
      <vt:lpstr>Прилагательные, в которых более двух слогов.</vt:lpstr>
      <vt:lpstr> Исключения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Администратор</cp:lastModifiedBy>
  <cp:revision>20</cp:revision>
  <dcterms:modified xsi:type="dcterms:W3CDTF">2017-10-02T12:32:44Z</dcterms:modified>
</cp:coreProperties>
</file>