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3" r:id="rId4"/>
    <p:sldId id="262" r:id="rId5"/>
    <p:sldId id="260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247D53-A922-4DB5-A89D-5BC4E2CDD953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E383D-8540-472D-9433-46E09EA622B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рамка уголок дежурс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036496" cy="6408712"/>
          </a:xfrm>
          <a:prstGeom prst="rect">
            <a:avLst/>
          </a:prstGeom>
          <a:noFill/>
        </p:spPr>
      </p:pic>
      <p:pic>
        <p:nvPicPr>
          <p:cNvPr id="3076" name="Picture 4" descr="Картинки по запросу рамка уголок дежурств"/>
          <p:cNvPicPr>
            <a:picLocks noChangeAspect="1" noChangeArrowheads="1"/>
          </p:cNvPicPr>
          <p:nvPr/>
        </p:nvPicPr>
        <p:blipFill>
          <a:blip r:embed="rId3" cstate="print"/>
          <a:srcRect t="20371" r="452" b="1852"/>
          <a:stretch>
            <a:fillRect/>
          </a:stretch>
        </p:blipFill>
        <p:spPr bwMode="auto">
          <a:xfrm>
            <a:off x="5940152" y="4653136"/>
            <a:ext cx="2736304" cy="9361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56176" y="4365104"/>
            <a:ext cx="25202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Подготовил Воспитатель ГБДОУ 56</a:t>
            </a:r>
          </a:p>
          <a:p>
            <a:r>
              <a:rPr lang="ru-RU" dirty="0"/>
              <a:t> </a:t>
            </a:r>
            <a:r>
              <a:rPr lang="ru-RU" dirty="0" err="1" smtClean="0"/>
              <a:t>Марушева</a:t>
            </a:r>
            <a:r>
              <a:rPr lang="ru-RU" dirty="0" smtClean="0"/>
              <a:t> Е.А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00" y="0"/>
            <a:ext cx="8821488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115616" y="332656"/>
            <a:ext cx="7200800" cy="6620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cs typeface="Times New Roman" pitchFamily="18" charset="0"/>
              </a:rPr>
              <a:t> Правила поведения за столом 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cs typeface="Times New Roman" pitchFamily="18" charset="0"/>
              </a:rPr>
              <a:t>                       в детском саду</a:t>
            </a:r>
          </a:p>
          <a:p>
            <a:r>
              <a:rPr lang="ru-RU" sz="2400" dirty="0">
                <a:cs typeface="Times New Roman" pitchFamily="18" charset="0"/>
              </a:rPr>
              <a:t>Вопрос организации детского питания в ДОУ является важной задачей, которую коллектив детского сада решает в своем многогранном подходе. Правильное здоровое питание дошкольников сопровождается правильной его организацией. У маленьких детей все по-взрослому: сервированный стол и, конечно же, правила поведения детей  за столом. </a:t>
            </a:r>
          </a:p>
          <a:p>
            <a:r>
              <a:rPr lang="ru-RU" sz="2400" dirty="0"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00B050"/>
                </a:solidFill>
                <a:cs typeface="Times New Roman" pitchFamily="18" charset="0"/>
              </a:rPr>
              <a:t>Изучение правил поведения и норм этикета в ДОУ происходит не от случая к случаю, а в процессе всех режимных моментах</a:t>
            </a:r>
            <a:r>
              <a:rPr lang="ru-RU" sz="2400" dirty="0">
                <a:solidFill>
                  <a:srgbClr val="FF0000"/>
                </a:solidFill>
                <a:cs typeface="Times New Roman" pitchFamily="18" charset="0"/>
              </a:rPr>
              <a:t>. </a:t>
            </a:r>
            <a:r>
              <a:rPr lang="ru-RU" sz="2400" dirty="0">
                <a:cs typeface="Times New Roman" pitchFamily="18" charset="0"/>
              </a:rPr>
              <a:t>Прием пищи – самый важный момент, к нему подход особый. Это понимают и родители, и дети. Задача по воспитанию культуры поведения за столом у дошкольников четко сформулированы в программах ДОУ с учетом возрастных особенностей групп.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000" y="0"/>
            <a:ext cx="882148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620688"/>
            <a:ext cx="75608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cs typeface="Times New Roman" pitchFamily="18" charset="0"/>
              </a:rPr>
              <a:t>Соблюдение определенных правил этикета за столом имеет смысл и несет конкретную пользу для детей. Рассмотрим некоторые из них:</a:t>
            </a:r>
          </a:p>
          <a:p>
            <a:r>
              <a:rPr lang="ru-RU" sz="2400" dirty="0">
                <a:cs typeface="Times New Roman" pitchFamily="18" charset="0"/>
              </a:rPr>
              <a:t>*</a:t>
            </a:r>
            <a:r>
              <a:rPr lang="ru-RU" sz="2400" dirty="0">
                <a:solidFill>
                  <a:srgbClr val="0070C0"/>
                </a:solidFill>
                <a:cs typeface="Times New Roman" pitchFamily="18" charset="0"/>
              </a:rPr>
              <a:t>Мытье рук перед едой защищает организм от попадания болезнетворных бактерий вместе с едой;</a:t>
            </a:r>
          </a:p>
          <a:p>
            <a:r>
              <a:rPr lang="ru-RU" sz="2400" dirty="0">
                <a:cs typeface="Times New Roman" pitchFamily="18" charset="0"/>
              </a:rPr>
              <a:t>*Сервировка стола с использованием чистой скатерти и одноразовых салфеток защищает продукты от соприкосновения с покрытием обеденного стола;</a:t>
            </a:r>
          </a:p>
          <a:p>
            <a:r>
              <a:rPr lang="ru-RU" sz="2400" dirty="0">
                <a:cs typeface="Times New Roman" pitchFamily="18" charset="0"/>
              </a:rPr>
              <a:t>*</a:t>
            </a:r>
            <a:r>
              <a:rPr lang="ru-RU" sz="2400" dirty="0">
                <a:solidFill>
                  <a:srgbClr val="00B050"/>
                </a:solidFill>
                <a:cs typeface="Times New Roman" pitchFamily="18" charset="0"/>
              </a:rPr>
              <a:t>Требование «не вертеться» и не разговаривать во время приема пищи – профилактика серьезных инцидентов за столом (ребенок может подавиться);</a:t>
            </a:r>
          </a:p>
          <a:p>
            <a:r>
              <a:rPr lang="ru-RU" sz="2400" dirty="0">
                <a:cs typeface="Times New Roman" pitchFamily="18" charset="0"/>
              </a:rPr>
              <a:t>*Просьба «не торопиться», сидеть прямо и тщательно пережевывать пищу есть ни что иное, как помощь желудку переварить съеденное быстро и легко;</a:t>
            </a:r>
            <a:endParaRPr lang="ru-RU" sz="2400" dirty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этикет за столом для детей"/>
          <p:cNvPicPr>
            <a:picLocks noChangeAspect="1" noChangeArrowheads="1"/>
          </p:cNvPicPr>
          <p:nvPr/>
        </p:nvPicPr>
        <p:blipFill>
          <a:blip r:embed="rId2" cstate="print"/>
          <a:srcRect l="6250" t="8064" r="6250" b="6452"/>
          <a:stretch>
            <a:fillRect/>
          </a:stretch>
        </p:blipFill>
        <p:spPr bwMode="auto">
          <a:xfrm>
            <a:off x="1187624" y="692696"/>
            <a:ext cx="6696744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632"/>
            <a:ext cx="8712968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а уголок дежурств"/>
          <p:cNvPicPr>
            <a:picLocks noChangeAspect="1" noChangeArrowheads="1"/>
          </p:cNvPicPr>
          <p:nvPr/>
        </p:nvPicPr>
        <p:blipFill>
          <a:blip r:embed="rId2" cstate="print"/>
          <a:srcRect t="19551" r="4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https://sun9-36.userapi.com/c858236/v858236371/133765/JIcioWb0HhA.jpg"/>
          <p:cNvPicPr>
            <a:picLocks noChangeAspect="1" noChangeArrowheads="1"/>
          </p:cNvPicPr>
          <p:nvPr/>
        </p:nvPicPr>
        <p:blipFill>
          <a:blip r:embed="rId3" cstate="print"/>
          <a:srcRect t="8929" r="4656" b="8929"/>
          <a:stretch>
            <a:fillRect/>
          </a:stretch>
        </p:blipFill>
        <p:spPr bwMode="auto">
          <a:xfrm>
            <a:off x="1619672" y="3573016"/>
            <a:ext cx="1800200" cy="2808312"/>
          </a:xfrm>
          <a:prstGeom prst="ellipse">
            <a:avLst/>
          </a:prstGeom>
          <a:ln w="63500" cap="rnd">
            <a:solidFill>
              <a:srgbClr val="0070C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1547664" y="332656"/>
            <a:ext cx="640871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Дежурство по столовой формирует у детей нравственно- волевые качества и навыки, умение принимать цель и достигать результата.</a:t>
            </a:r>
          </a:p>
          <a:p>
            <a:r>
              <a:rPr lang="ru-RU" dirty="0"/>
              <a:t>Дежурство по столовой проводится со 2 мл. группы.</a:t>
            </a:r>
          </a:p>
          <a:p>
            <a:r>
              <a:rPr lang="ru-RU" u="sng" dirty="0"/>
              <a:t>ЗАДАЧИ</a:t>
            </a:r>
            <a:r>
              <a:rPr lang="ru-RU" dirty="0"/>
              <a:t>: помочь </a:t>
            </a:r>
            <a:r>
              <a:rPr lang="ru-RU" dirty="0" err="1"/>
              <a:t>пом</a:t>
            </a:r>
            <a:r>
              <a:rPr lang="ru-RU" dirty="0"/>
              <a:t>. воспитателя накрыть на </a:t>
            </a:r>
            <a:r>
              <a:rPr lang="ru-RU" dirty="0" smtClean="0"/>
              <a:t>стол, </a:t>
            </a:r>
            <a:r>
              <a:rPr lang="ru-RU" dirty="0"/>
              <a:t>раздать ложки, поставить хлебницы, </a:t>
            </a:r>
            <a:r>
              <a:rPr lang="ru-RU" dirty="0" err="1"/>
              <a:t>салфетницы</a:t>
            </a:r>
            <a:r>
              <a:rPr lang="ru-RU" dirty="0"/>
              <a:t>.</a:t>
            </a:r>
          </a:p>
          <a:p>
            <a:r>
              <a:rPr lang="ru-RU" dirty="0"/>
              <a:t>Перед тем, как ввести дежурство педагог организует занятие, на котором показывает и подробно объясняет все действия, привлекая детей к их выполнению.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67945" y="3861048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Хочу поделится как мы оформили</a:t>
            </a:r>
          </a:p>
          <a:p>
            <a:r>
              <a:rPr lang="ru-RU" dirty="0" smtClean="0"/>
              <a:t> уголок дежурств в нашей группе.</a:t>
            </a:r>
          </a:p>
          <a:p>
            <a:r>
              <a:rPr lang="ru-RU" dirty="0" smtClean="0"/>
              <a:t>Группа называется « Пчёлки» поэтому выбор оформления был выбран в виде улья для наших пчёлок.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а уголок дежурств"/>
          <p:cNvPicPr>
            <a:picLocks noChangeAspect="1" noChangeArrowheads="1"/>
          </p:cNvPicPr>
          <p:nvPr/>
        </p:nvPicPr>
        <p:blipFill>
          <a:blip r:embed="rId2" cstate="print"/>
          <a:srcRect t="19551" r="431"/>
          <a:stretch>
            <a:fillRect/>
          </a:stretch>
        </p:blipFill>
        <p:spPr bwMode="auto">
          <a:xfrm>
            <a:off x="107503" y="0"/>
            <a:ext cx="9111959" cy="6741368"/>
          </a:xfrm>
          <a:prstGeom prst="rect">
            <a:avLst/>
          </a:prstGeom>
          <a:noFill/>
        </p:spPr>
      </p:pic>
      <p:pic>
        <p:nvPicPr>
          <p:cNvPr id="1026" name="Picture 2" descr="https://sun9-51.userapi.com/c855536/v855536371/1aeff6/w114JM2CuUk.jpg"/>
          <p:cNvPicPr>
            <a:picLocks noChangeAspect="1" noChangeArrowheads="1"/>
          </p:cNvPicPr>
          <p:nvPr/>
        </p:nvPicPr>
        <p:blipFill>
          <a:blip r:embed="rId3" cstate="print"/>
          <a:srcRect t="2020" r="12547" b="4040"/>
          <a:stretch>
            <a:fillRect/>
          </a:stretch>
        </p:blipFill>
        <p:spPr bwMode="auto">
          <a:xfrm>
            <a:off x="2483768" y="188640"/>
            <a:ext cx="4176464" cy="63367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а уголок дежурств"/>
          <p:cNvPicPr>
            <a:picLocks noChangeAspect="1" noChangeArrowheads="1"/>
          </p:cNvPicPr>
          <p:nvPr/>
        </p:nvPicPr>
        <p:blipFill>
          <a:blip r:embed="rId2" cstate="print"/>
          <a:srcRect t="19551" r="43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35696" y="1844824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Adobe Song Std L" pitchFamily="18" charset="-128"/>
                <a:ea typeface="Adobe Song Std L" pitchFamily="18" charset="-128"/>
              </a:rPr>
              <a:t>СПАСИБО                          ЗА </a:t>
            </a:r>
            <a:br>
              <a:rPr lang="ru-RU" sz="4800" dirty="0" smtClean="0">
                <a:latin typeface="Adobe Song Std L" pitchFamily="18" charset="-128"/>
                <a:ea typeface="Adobe Song Std L" pitchFamily="18" charset="-128"/>
              </a:rPr>
            </a:br>
            <a:r>
              <a:rPr lang="ru-RU" sz="4800" dirty="0" smtClean="0">
                <a:latin typeface="Adobe Song Std L" pitchFamily="18" charset="-128"/>
                <a:ea typeface="Adobe Song Std L" pitchFamily="18" charset="-128"/>
              </a:rPr>
              <a:t>ВНИМАНИЕ</a:t>
            </a:r>
            <a:endParaRPr lang="ru-RU" sz="4800" dirty="0">
              <a:latin typeface="Adobe Song Std L" pitchFamily="18" charset="-128"/>
              <a:ea typeface="Adobe Song Std L" pitchFamily="18" charset="-128"/>
            </a:endParaRPr>
          </a:p>
        </p:txBody>
      </p:sp>
      <p:sp>
        <p:nvSpPr>
          <p:cNvPr id="4098" name="AutoShape 2" descr="Картинки по запросу пчел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Картинки по запросу пчел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221088"/>
            <a:ext cx="1952625" cy="228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202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Витя</dc:creator>
  <cp:lastModifiedBy>Витя</cp:lastModifiedBy>
  <cp:revision>5</cp:revision>
  <dcterms:created xsi:type="dcterms:W3CDTF">2019-12-26T10:43:06Z</dcterms:created>
  <dcterms:modified xsi:type="dcterms:W3CDTF">2019-12-26T11:25:33Z</dcterms:modified>
</cp:coreProperties>
</file>