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5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5" r:id="rId10"/>
    <p:sldId id="266" r:id="rId11"/>
    <p:sldId id="267" r:id="rId12"/>
    <p:sldId id="275" r:id="rId13"/>
    <p:sldId id="276" r:id="rId14"/>
    <p:sldId id="277" r:id="rId15"/>
    <p:sldId id="279" r:id="rId16"/>
    <p:sldId id="280" r:id="rId17"/>
    <p:sldId id="281" r:id="rId18"/>
    <p:sldId id="282" r:id="rId19"/>
    <p:sldId id="283" r:id="rId20"/>
    <p:sldId id="284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108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66" name="Group 65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bg2">
                  <a:lumMod val="60000"/>
                  <a:lumOff val="40000"/>
                </a:schemeClr>
              </a:gs>
            </a:gsLst>
            <a:lin ang="5400000" scaled="0"/>
            <a:tileRect/>
          </a:gradFill>
        </p:grpSpPr>
        <p:sp>
          <p:nvSpPr>
            <p:cNvPr id="67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68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9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0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71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2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3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4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5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6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7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79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0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1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2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3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4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5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6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7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8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89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0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1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2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3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4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5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96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7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8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99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0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1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2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3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4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5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6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7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08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09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0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1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2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3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4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5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6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7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8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19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20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0238" y="1122363"/>
            <a:ext cx="6593681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0238" y="3602038"/>
            <a:ext cx="6593681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01052" y="5410202"/>
            <a:ext cx="20574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00237" y="5410202"/>
            <a:ext cx="384366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5603" y="5410200"/>
            <a:ext cx="578317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76992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4304665"/>
            <a:ext cx="7434266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56058" y="606426"/>
            <a:ext cx="7434266" cy="3299778"/>
          </a:xfrm>
          <a:prstGeom prst="round2DiagRect">
            <a:avLst>
              <a:gd name="adj1" fmla="val 5101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4" y="5124020"/>
            <a:ext cx="7433144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03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93" y="609600"/>
            <a:ext cx="7429466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419600"/>
            <a:ext cx="7428344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3458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609600"/>
            <a:ext cx="6977064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365557"/>
            <a:ext cx="6564224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8" y="4309919"/>
            <a:ext cx="74295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2" name="TextBox 51"/>
          <p:cNvSpPr txBox="1"/>
          <p:nvPr/>
        </p:nvSpPr>
        <p:spPr>
          <a:xfrm>
            <a:off x="696579" y="718458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7817473" y="2764972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662394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2134042"/>
            <a:ext cx="74295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23" y="4657655"/>
            <a:ext cx="7428379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8096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56060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56058" y="2674463"/>
            <a:ext cx="2397674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856059" y="3360263"/>
            <a:ext cx="2396432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86075" y="2677635"/>
            <a:ext cx="238828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86075" y="3363435"/>
            <a:ext cx="238895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332" y="2674463"/>
            <a:ext cx="2396226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889332" y="3360263"/>
            <a:ext cx="2396226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7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56059" y="609600"/>
            <a:ext cx="7429499" cy="1905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856060" y="4404596"/>
            <a:ext cx="239643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856060" y="2666998"/>
            <a:ext cx="239643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856060" y="4980859"/>
            <a:ext cx="239643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66790" y="4404596"/>
            <a:ext cx="24003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66790" y="2666998"/>
            <a:ext cx="2399205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65695" y="4980857"/>
            <a:ext cx="24003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889426" y="4404595"/>
            <a:ext cx="2393056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889332" y="2666998"/>
            <a:ext cx="2396227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1800" dirty="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889332" y="4980855"/>
            <a:ext cx="2396226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cap="all" baseline="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6369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8523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1" y="609600"/>
            <a:ext cx="1503758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6057" y="609600"/>
            <a:ext cx="5811443" cy="51816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5601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8" name="Content Placeholder 2"/>
          <p:cNvSpPr>
            <a:spLocks noGrp="1"/>
          </p:cNvSpPr>
          <p:nvPr>
            <p:ph idx="1"/>
          </p:nvPr>
        </p:nvSpPr>
        <p:spPr>
          <a:xfrm>
            <a:off x="856060" y="2249487"/>
            <a:ext cx="7429499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9" name="Date Placeholder 3"/>
          <p:cNvSpPr>
            <a:spLocks noGrp="1"/>
          </p:cNvSpPr>
          <p:nvPr>
            <p:ph type="dt" sz="half" idx="10"/>
          </p:nvPr>
        </p:nvSpPr>
        <p:spPr>
          <a:xfrm>
            <a:off x="5592691" y="5883277"/>
            <a:ext cx="2057400" cy="365125"/>
          </a:xfrm>
        </p:spPr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56059" y="5883276"/>
            <a:ext cx="467948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5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7241" y="5883275"/>
            <a:ext cx="578317" cy="365125"/>
          </a:xfrm>
        </p:spPr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4072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1419227"/>
            <a:ext cx="74295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58" y="4424362"/>
            <a:ext cx="74295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6568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56058" y="2249486"/>
            <a:ext cx="3658792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1" y="2249486"/>
            <a:ext cx="3656408" cy="354171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519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58" y="619127"/>
            <a:ext cx="7429500" cy="147796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78902" y="2249486"/>
            <a:ext cx="3435949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56058" y="3073398"/>
            <a:ext cx="3658793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1992" y="2249485"/>
            <a:ext cx="3433565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3073398"/>
            <a:ext cx="3656408" cy="27178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13587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19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2932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0029" y="609601"/>
            <a:ext cx="2892028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150" y="592666"/>
            <a:ext cx="4418407" cy="5198534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0029" y="2249486"/>
            <a:ext cx="2892028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4428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061" y="609600"/>
            <a:ext cx="3753962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32866" y="609600"/>
            <a:ext cx="3452693" cy="5181602"/>
          </a:xfrm>
          <a:prstGeom prst="round2DiagRect">
            <a:avLst>
              <a:gd name="adj1" fmla="val 6074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3200"/>
            </a:lvl1pPr>
          </a:lstStyle>
          <a:p>
            <a:pPr marL="0" lvl="0" indent="0">
              <a:buNone/>
            </a:pPr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6059" y="2249486"/>
            <a:ext cx="3753964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35959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9041774" cy="6858001"/>
            <a:chOff x="-14288" y="0"/>
            <a:chExt cx="9041774" cy="6858001"/>
          </a:xfrm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adFill flip="none" rotWithShape="1">
              <a:gsLst>
                <a:gs pos="0">
                  <a:schemeClr val="tx2"/>
                </a:gs>
                <a:gs pos="100000">
                  <a:schemeClr val="bg2">
                    <a:lumMod val="60000"/>
                    <a:lumOff val="4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8352798" y="0"/>
              <a:ext cx="674688" cy="6848476"/>
              <a:chOff x="11364912" y="0"/>
              <a:chExt cx="674688" cy="6848476"/>
            </a:xfrm>
            <a:gradFill flip="none" rotWithShape="1">
              <a:gsLst>
                <a:gs pos="0">
                  <a:schemeClr val="tx2">
                    <a:alpha val="80000"/>
                  </a:schemeClr>
                </a:gs>
                <a:gs pos="100000">
                  <a:schemeClr val="bg2">
                    <a:lumMod val="60000"/>
                    <a:lumOff val="40000"/>
                    <a:alpha val="60000"/>
                  </a:schemeClr>
                </a:gs>
              </a:gsLst>
              <a:lin ang="5400000" scaled="0"/>
              <a:tileRect/>
            </a:gradFill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56060" y="618518"/>
            <a:ext cx="7429499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6060" y="2249487"/>
            <a:ext cx="74294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92691" y="5883277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09892A-0574-4753-B3B5-882803074C2D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56059" y="5883276"/>
            <a:ext cx="46794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7241" y="5883275"/>
            <a:ext cx="5783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100B4B-F5D2-44DD-9A19-A980681504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721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  <p:sldLayoutId id="2147483757" r:id="rId12"/>
    <p:sldLayoutId id="2147483758" r:id="rId13"/>
    <p:sldLayoutId id="2147483759" r:id="rId14"/>
    <p:sldLayoutId id="2147483760" r:id="rId15"/>
    <p:sldLayoutId id="2147483761" r:id="rId16"/>
    <p:sldLayoutId id="2147483762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nicef.org/russia/ru" TargetMode="External"/><Relationship Id="rId2" Type="http://schemas.openxmlformats.org/officeDocument/2006/relationships/hyperlink" Target="https://www.govvrn.ru/upolnomocennyj-po-pravam-rebenka-pri-gubernatore-voronezskoj-oblasti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uscc.ru/" TargetMode="External"/><Relationship Id="rId4" Type="http://schemas.openxmlformats.org/officeDocument/2006/relationships/hyperlink" Target="http://www.detirossii.ru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576" y="2708920"/>
            <a:ext cx="6840760" cy="893961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         «Права  ребёнка»</a:t>
            </a:r>
            <a:endParaRPr lang="ru-RU" dirty="0">
              <a:solidFill>
                <a:srgbClr val="FF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15816" y="404664"/>
            <a:ext cx="41822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«ЦРР – детский сад №123» 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Советский район</a:t>
            </a:r>
            <a:endParaRPr lang="ru-RU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71600" y="1412776"/>
            <a:ext cx="6884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Уровень:  </a:t>
            </a:r>
            <a:r>
              <a:rPr lang="ru-RU" dirty="0" smtClean="0">
                <a:solidFill>
                  <a:srgbClr val="FF0000"/>
                </a:solidFill>
              </a:rPr>
              <a:t>Федеральный</a:t>
            </a:r>
          </a:p>
          <a:p>
            <a:r>
              <a:rPr lang="ru-RU" b="1" u="sng" dirty="0" smtClean="0">
                <a:solidFill>
                  <a:srgbClr val="FF0000"/>
                </a:solidFill>
              </a:rPr>
              <a:t>Мероприятие: </a:t>
            </a:r>
            <a:r>
              <a:rPr lang="ru-RU" dirty="0" smtClean="0">
                <a:solidFill>
                  <a:srgbClr val="FF0000"/>
                </a:solidFill>
              </a:rPr>
              <a:t>«Единый урок прав человека»- всероссийская акция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7313" y="3402826"/>
            <a:ext cx="579902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(консультация для родителей средней группы №4</a:t>
            </a:r>
            <a:r>
              <a:rPr lang="ru-RU" dirty="0" smtClean="0">
                <a:solidFill>
                  <a:srgbClr val="FF0000"/>
                </a:solidFill>
              </a:rPr>
              <a:t>)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156176" y="5013176"/>
            <a:ext cx="225831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Составила и провела</a:t>
            </a:r>
          </a:p>
          <a:p>
            <a:r>
              <a:rPr lang="ru-RU" dirty="0">
                <a:solidFill>
                  <a:srgbClr val="FF0000"/>
                </a:solidFill>
              </a:rPr>
              <a:t>в</a:t>
            </a:r>
            <a:r>
              <a:rPr lang="ru-RU" dirty="0" smtClean="0">
                <a:solidFill>
                  <a:srgbClr val="FF0000"/>
                </a:solidFill>
              </a:rPr>
              <a:t>оспитатель </a:t>
            </a:r>
            <a:r>
              <a:rPr lang="en-US" dirty="0" smtClean="0">
                <a:solidFill>
                  <a:srgbClr val="FF0000"/>
                </a:solidFill>
              </a:rPr>
              <a:t>I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кк</a:t>
            </a:r>
            <a:endParaRPr lang="ru-RU" dirty="0" smtClean="0">
              <a:solidFill>
                <a:srgbClr val="FF0000"/>
              </a:solidFill>
            </a:endParaRPr>
          </a:p>
          <a:p>
            <a:r>
              <a:rPr lang="ru-RU" dirty="0" smtClean="0">
                <a:solidFill>
                  <a:srgbClr val="FF0000"/>
                </a:solidFill>
              </a:rPr>
              <a:t>Сорокина Н.А.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95936" y="6237312"/>
            <a:ext cx="1801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</a:rPr>
              <a:t>Воронеж 2019</a:t>
            </a:r>
            <a:endParaRPr lang="ru-RU" sz="2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0510"/>
            <a:ext cx="7056784" cy="1251524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Возраст: от 0 </a:t>
            </a:r>
            <a:r>
              <a:rPr lang="ru-RU" b="1" dirty="0" smtClean="0">
                <a:solidFill>
                  <a:srgbClr val="FF0000"/>
                </a:solidFill>
              </a:rPr>
              <a:t>месяцев </a:t>
            </a:r>
            <a:r>
              <a:rPr lang="ru-RU" b="1" dirty="0">
                <a:solidFill>
                  <a:srgbClr val="FF0000"/>
                </a:solidFill>
              </a:rPr>
              <a:t>до 6 </a:t>
            </a:r>
            <a:r>
              <a:rPr lang="ru-RU" b="1" dirty="0" smtClean="0">
                <a:solidFill>
                  <a:srgbClr val="FF0000"/>
                </a:solidFill>
              </a:rPr>
              <a:t>лет</a:t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FF0000"/>
                </a:solidFill>
              </a:rPr>
              <a:t>Расскажи своему ребенку!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277159"/>
            <a:ext cx="6604814" cy="4494324"/>
          </a:xfrm>
        </p:spPr>
        <p:txBody>
          <a:bodyPr>
            <a:normAutofit fontScale="25000" lnSpcReduction="20000"/>
          </a:bodyPr>
          <a:lstStyle/>
          <a:p>
            <a:r>
              <a:rPr lang="ru-RU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 называют: ребенок</a:t>
            </a:r>
            <a:br>
              <a:rPr lang="ru-RU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Твоя дееспособность:</a:t>
            </a: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6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вообще </a:t>
            </a:r>
            <a:r>
              <a:rPr lang="ru-RU" sz="64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недееспособный</a:t>
            </a:r>
            <a:r>
              <a:rPr lang="ru-RU" sz="6400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это объясняется тем, что ребенок в силу своих малых лет, не может понимать и отвечать за свои поступки.</a:t>
            </a:r>
            <a:endParaRPr lang="ru-RU" sz="6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родился</a:t>
            </a: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 приобретаешь право на гражданство.</a:t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Обладаешь </a:t>
            </a:r>
            <a:r>
              <a:rPr lang="ru-RU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правоспособностью</a:t>
            </a: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по гражданскому праву.</a:t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Имеешь право на имя, отчество и фамилию.</a:t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Имеешь право жить и воспитываться в семье, знать своих родителей, получать от них защиту своих прав и законных интересов.</a:t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твое имя может быть открыт счет в банке.</a:t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Тебе 1, 5 года.</a:t>
            </a: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Имеешь право посещать ясли.</a:t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Тебе 3 года</a:t>
            </a: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 Имеешь право посещать детский сад.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42" name="Picture 2" descr="http://www.dobrieskazki.ru/dobroe/prav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224" y="3789040"/>
            <a:ext cx="2435274" cy="29126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3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82224"/>
            <a:ext cx="9463778" cy="6940224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368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Дети иемеют право на бесплатное образование</a:t>
            </a:r>
          </a:p>
        </p:txBody>
      </p:sp>
      <p:pic>
        <p:nvPicPr>
          <p:cNvPr id="38914" name="Picture 2" descr="3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18311"/>
            <a:ext cx="9378732" cy="6876311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997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Дети-инвалиды имеют право на особую заботу и обучение</a:t>
            </a:r>
          </a:p>
        </p:txBody>
      </p:sp>
      <p:pic>
        <p:nvPicPr>
          <p:cNvPr id="46082" name="Picture 2" descr="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2700"/>
            <a:ext cx="9369302" cy="6870700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27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Дети не должны использоваться в качестве дешёвой рабочей силы</a:t>
            </a:r>
          </a:p>
        </p:txBody>
      </p:sp>
      <p:pic>
        <p:nvPicPr>
          <p:cNvPr id="45058" name="Picture 2" descr="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0"/>
            <a:ext cx="9352654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082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Дети имеют право на приемлемый уровень жизни</a:t>
            </a:r>
          </a:p>
        </p:txBody>
      </p:sp>
      <p:pic>
        <p:nvPicPr>
          <p:cNvPr id="43010" name="Picture 2" descr="3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988"/>
            <a:ext cx="9391512" cy="6886988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708275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Дети имеют право на медицинский уход</a:t>
            </a:r>
          </a:p>
        </p:txBody>
      </p:sp>
      <p:pic>
        <p:nvPicPr>
          <p:cNvPr id="41986" name="Picture 2" descr="3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08520" y="-7727"/>
            <a:ext cx="9362520" cy="6865727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3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8527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Дети имеют право на достаточное питание и достаточное количество чистой воды</a:t>
            </a:r>
          </a:p>
        </p:txBody>
      </p:sp>
      <p:pic>
        <p:nvPicPr>
          <p:cNvPr id="40962" name="Picture 2" descr="3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5348"/>
            <a:ext cx="9347900" cy="6852652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368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4000"/>
              <a:t>Дети имеют право говорить на своём родном языке, исповедовать свою религию, соблюдать робряды своей культуры</a:t>
            </a:r>
          </a:p>
        </p:txBody>
      </p:sp>
      <p:pic>
        <p:nvPicPr>
          <p:cNvPr id="37890" name="Picture 2" descr="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-32012"/>
            <a:ext cx="9397753" cy="6890012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420938"/>
            <a:ext cx="8229600" cy="1143000"/>
          </a:xfrm>
        </p:spPr>
        <p:txBody>
          <a:bodyPr/>
          <a:lstStyle/>
          <a:p>
            <a:r>
              <a:rPr lang="ru-RU"/>
              <a:t>Счастья и солнца вам, дети</a:t>
            </a:r>
          </a:p>
        </p:txBody>
      </p:sp>
      <p:pic>
        <p:nvPicPr>
          <p:cNvPr id="47106" name="Picture 2" descr="3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7027" y="0"/>
            <a:ext cx="9353741" cy="6858000"/>
          </a:xfrm>
          <a:prstGeom prst="rect">
            <a:avLst/>
          </a:prstGeom>
          <a:noFill/>
        </p:spPr>
      </p:pic>
    </p:spTree>
  </p:cSld>
  <p:clrMapOvr>
    <a:masterClrMapping/>
  </p:clrMapOvr>
  <p:transition advTm="2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51720" y="199583"/>
            <a:ext cx="5514948" cy="53363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РЕБЕНОК ИМЕЕТ ПРАВО: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466400"/>
            <a:ext cx="7272808" cy="4604373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жизнь. Право на имя.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гражданство.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Отсутствие дискриминации.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свободу совести и религиозных убеждений.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жизнь с родителями.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труд.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отдых.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защиту жизни и здоровья.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образование.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отсутствие рабства.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жилище.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свободу слова.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на получение информации.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пользоваться достижениями культуры.</a:t>
            </a:r>
          </a:p>
          <a:p>
            <a:pPr>
              <a:lnSpc>
                <a:spcPct val="100000"/>
              </a:lnSpc>
            </a:pPr>
            <a:r>
              <a:rPr lang="ru-RU" sz="1800" b="1" dirty="0" smtClean="0">
                <a:solidFill>
                  <a:srgbClr val="FF0000"/>
                </a:solidFill>
              </a:rPr>
              <a:t>Право участвовать в научно-техническом, художественном творчестве</a:t>
            </a:r>
            <a:r>
              <a:rPr lang="ru-RU" sz="1800" dirty="0" smtClean="0">
                <a:solidFill>
                  <a:srgbClr val="FF0000"/>
                </a:solidFill>
              </a:rPr>
              <a:t>.</a:t>
            </a:r>
          </a:p>
          <a:p>
            <a:pPr>
              <a:lnSpc>
                <a:spcPct val="100000"/>
              </a:lnSpc>
            </a:pPr>
            <a:endParaRPr lang="ru-RU" sz="18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000"/>
                            </p:stCondLst>
                            <p:childTnLst>
                              <p:par>
                                <p:cTn id="3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9000"/>
                            </p:stCondLst>
                            <p:childTnLst>
                              <p:par>
                                <p:cTn id="3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1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30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800" decel="100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0"/>
                            </p:stCondLst>
                            <p:childTnLst>
                              <p:par>
                                <p:cTn id="60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800" decel="100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7000"/>
                            </p:stCondLst>
                            <p:childTnLst>
                              <p:par>
                                <p:cTn id="67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800" decel="100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9000"/>
                            </p:stCondLst>
                            <p:childTnLst>
                              <p:par>
                                <p:cTn id="74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800" decel="100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1000"/>
                            </p:stCondLst>
                            <p:childTnLst>
                              <p:par>
                                <p:cTn id="81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2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800" decel="100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3000"/>
                            </p:stCondLst>
                            <p:childTnLst>
                              <p:par>
                                <p:cTn id="8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2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800" decel="100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25000"/>
                            </p:stCondLst>
                            <p:childTnLst>
                              <p:par>
                                <p:cTn id="9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800" decel="100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27000"/>
                            </p:stCondLst>
                            <p:childTnLst>
                              <p:par>
                                <p:cTn id="10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800" decel="1000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9000"/>
                            </p:stCondLst>
                            <p:childTnLst>
                              <p:par>
                                <p:cTn id="10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2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18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260648"/>
            <a:ext cx="8604448" cy="6379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744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-142900"/>
          <a:ext cx="9144000" cy="2110740"/>
        </p:xfrm>
        <a:graphic>
          <a:graphicData uri="http://schemas.openxmlformats.org/drawingml/2006/table">
            <a:tbl>
              <a:tblPr/>
              <a:tblGrid>
                <a:gridCol w="9144000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ru-RU" sz="3600" b="1" dirty="0">
                          <a:solidFill>
                            <a:srgbClr val="C00000"/>
                          </a:solidFill>
                          <a:latin typeface="Arial"/>
                        </a:rPr>
                        <a:t>О защите прав и свобод ребенка, основных законах и нормативных актах Вы узнаете в этих книгах:</a:t>
                      </a:r>
                    </a:p>
                  </a:txBody>
                  <a:tcPr marL="47625" marR="47625" marT="47625" marB="47625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7651" name="Picture 3" descr="Всеобщая декларация прав челове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97145"/>
            <a:ext cx="2324673" cy="3389243"/>
          </a:xfrm>
          <a:prstGeom prst="rect">
            <a:avLst/>
          </a:prstGeom>
          <a:noFill/>
        </p:spPr>
      </p:pic>
      <p:pic>
        <p:nvPicPr>
          <p:cNvPr id="27653" name="Picture 5" descr="Об основных гарантиях прав ребенка в Российской Федераци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1928802"/>
            <a:ext cx="2357454" cy="3397414"/>
          </a:xfrm>
          <a:prstGeom prst="rect">
            <a:avLst/>
          </a:prstGeom>
          <a:noFill/>
        </p:spPr>
      </p:pic>
      <p:pic>
        <p:nvPicPr>
          <p:cNvPr id="27655" name="Picture 7" descr="Конвенция о правах ребенка и законодательство Российской Федерации в вопросах, ответах и комментариях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3143248"/>
            <a:ext cx="2357454" cy="3437036"/>
          </a:xfrm>
          <a:prstGeom prst="rect">
            <a:avLst/>
          </a:prstGeom>
          <a:noFill/>
        </p:spPr>
      </p:pic>
      <p:pic>
        <p:nvPicPr>
          <p:cNvPr id="27657" name="Picture 9" descr="Защита прав ребёнка. Вопросы и ответы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1928802"/>
            <a:ext cx="2173432" cy="3334005"/>
          </a:xfrm>
          <a:prstGeom prst="rect">
            <a:avLst/>
          </a:prstGeom>
          <a:noFill/>
        </p:spPr>
      </p:pic>
      <p:pic>
        <p:nvPicPr>
          <p:cNvPr id="27659" name="Picture 11" descr="Права вашего ребёнка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072198" y="3161263"/>
            <a:ext cx="2500330" cy="3435238"/>
          </a:xfrm>
          <a:prstGeom prst="rect">
            <a:avLst/>
          </a:prstGeom>
          <a:noFill/>
        </p:spPr>
      </p:pic>
      <p:pic>
        <p:nvPicPr>
          <p:cNvPr id="27661" name="Picture 13" descr="Федеральные законы об образовании и правах ребенка с комментариями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214414" y="3450540"/>
            <a:ext cx="2286016" cy="3407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155" decel="100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1155" decel="100000"/>
                                        <p:tgtEl>
                                          <p:spTgt spid="2765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1155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1155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155" decel="1000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4" dur="1155" decel="100000"/>
                                        <p:tgtEl>
                                          <p:spTgt spid="2766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6" dur="1155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8" dur="1155" fill="hold"/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7000"/>
                            </p:stCondLst>
                            <p:childTnLst>
                              <p:par>
                                <p:cTn id="3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155" decel="100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4" dur="1155" decel="100000"/>
                                        <p:tgtEl>
                                          <p:spTgt spid="2765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6" dur="1155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8" dur="1155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155" decel="1000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1155" decel="100000"/>
                                        <p:tgtEl>
                                          <p:spTgt spid="2765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1155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1155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3000"/>
                            </p:stCondLst>
                            <p:childTnLst>
                              <p:par>
                                <p:cTn id="5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155" decel="1000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4" dur="1155" decel="100000"/>
                                        <p:tgtEl>
                                          <p:spTgt spid="2765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6" dur="1155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8" dur="1155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6000"/>
                            </p:stCondLst>
                            <p:childTnLst>
                              <p:par>
                                <p:cTn id="61" presetID="5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155" decel="1000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4" dur="1155" decel="100000"/>
                                        <p:tgtEl>
                                          <p:spTgt spid="276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5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6" dur="1155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7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8" dur="1155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9" dur="1845" accel="100000" fill="hold">
                                          <p:stCondLst>
                                            <p:cond delay="1155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0000"/>
                </a:solidFill>
                <a:latin typeface="Arial"/>
              </a:rPr>
              <a:t>Важные телефоны</a:t>
            </a:r>
            <a:endParaRPr lang="ru-RU" b="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114948"/>
          </a:xfrm>
        </p:spPr>
        <p:txBody>
          <a:bodyPr>
            <a:normAutofit fontScale="40000" lnSpcReduction="20000"/>
          </a:bodyPr>
          <a:lstStyle/>
          <a:p>
            <a:pPr marL="0" indent="0">
              <a:buNone/>
            </a:pP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УПОЛНОМОЧЕННЫЙ ПО ПРАВАМ РЕБЕНКА ПРИ ГУБЕРНАТОРЕ ВОРОНЕЖСКОЙ ОБЛАСТИ</a:t>
            </a:r>
            <a:r>
              <a:rPr lang="ru-RU" sz="1400" dirty="0">
                <a:solidFill>
                  <a:srgbClr val="242424"/>
                </a:solidFill>
                <a:latin typeface="Arial" panose="020B0604020202020204" pitchFamily="34" charset="0"/>
              </a:rPr>
              <a:t> </a:t>
            </a:r>
            <a:r>
              <a:rPr lang="ru-RU" sz="5500" dirty="0" smtClean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5500" b="1" dirty="0" smtClean="0">
                <a:solidFill>
                  <a:srgbClr val="24242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473) 222-69-63</a:t>
            </a:r>
          </a:p>
          <a:p>
            <a:pPr marL="0" indent="0">
              <a:buNone/>
            </a:pPr>
            <a:r>
              <a:rPr lang="en-US" sz="49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</a:t>
            </a:r>
            <a:r>
              <a:rPr lang="en-US" sz="4900" b="1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</a:t>
            </a:r>
            <a:r>
              <a:rPr lang="en-US" sz="49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www.govvrn.ru/upolnomocennyj-po-pravam-rebenka-pri-gubernatore-voronezskoj-oblasti</a:t>
            </a:r>
            <a:r>
              <a:rPr lang="ru-RU" sz="49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sz="5500" b="1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ipopova@govvrn.ru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ЮНИСЕФ – ДЕТСКИЙ ФОНД ОРГАНИЗАЦИИ ОБЪЕДИНЕННЫХ НАЦИЙ</a:t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тел. 933-88-18</a:t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5500" b="1" u="sng" dirty="0" smtClean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http://www.unicef.org/russia/ru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«ГРАЖДАНСКОЕ ОБЩЕСТВО – ДЕТЯМ РОССИИ», ОБЩЕРОССИЙСКИЙ СОЮЗ ОБЩЕСТВЕНЫХ ОБЪЕДИНЕНИЙ, РАБОТАЮЩИХ В ИНТЕРЕСАХ ДЕТЕЙ РОССИИ</a:t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тел. (495) 251-63-08; 251-63-12</a:t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u="sng" dirty="0" smtClean="0">
                <a:solidFill>
                  <a:srgbClr val="394472"/>
                </a:solidFill>
                <a:latin typeface="Arial"/>
                <a:hlinkClick r:id="rId4"/>
              </a:rPr>
              <a:t>http://www.detirossii.ru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СОЮЗ СОЦИАЛЬНОЙ ЗАЩИТЫ ДЕТЕЙ, МЕЖДУНАРОДНАЯ ОБЩЕСТВЕННАЯ ОРГАНИЗАЦИЯ</a:t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>тел. 456-40-04</a:t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r>
              <a:rPr lang="ru-RU" sz="4000" b="1" u="sng" dirty="0" smtClean="0">
                <a:solidFill>
                  <a:srgbClr val="394472"/>
                </a:solidFill>
                <a:latin typeface="Arial"/>
                <a:hlinkClick r:id="rId5"/>
              </a:rPr>
              <a:t>http://www.uscc.ru</a:t>
            </a:r>
            <a:r>
              <a:rPr lang="ru-RU" sz="4000" b="1" dirty="0" smtClean="0">
                <a:solidFill>
                  <a:srgbClr val="000000"/>
                </a:solidFill>
                <a:latin typeface="Arial"/>
              </a:rPr>
              <a:t/>
            </a:r>
            <a:br>
              <a:rPr lang="ru-RU" sz="4000" b="1" dirty="0" smtClean="0">
                <a:solidFill>
                  <a:srgbClr val="000000"/>
                </a:solidFill>
                <a:latin typeface="Arial"/>
              </a:rPr>
            </a:br>
            <a:endParaRPr lang="ru-RU" sz="4000" b="1" dirty="0" smtClean="0">
              <a:solidFill>
                <a:srgbClr val="333333"/>
              </a:solidFill>
              <a:latin typeface="Arial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92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192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192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192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3075" accel="100000" fill="hold">
                                          <p:stCondLst>
                                            <p:cond delay="19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1475656" y="764704"/>
            <a:ext cx="6465912" cy="5289451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Только родившись, человек приобретает по закону способность иметь </a:t>
            </a:r>
            <a:r>
              <a:rPr lang="ru-RU" b="1" dirty="0" smtClean="0">
                <a:solidFill>
                  <a:srgbClr val="FF0000"/>
                </a:solidFill>
              </a:rPr>
              <a:t>права</a:t>
            </a:r>
            <a:r>
              <a:rPr lang="ru-RU" dirty="0" smtClean="0">
                <a:solidFill>
                  <a:srgbClr val="FF0000"/>
                </a:solidFill>
              </a:rPr>
              <a:t> и нести </a:t>
            </a:r>
            <a:r>
              <a:rPr lang="ru-RU" b="1" dirty="0" smtClean="0">
                <a:solidFill>
                  <a:srgbClr val="FF0000"/>
                </a:solidFill>
              </a:rPr>
              <a:t>обязанности</a:t>
            </a:r>
            <a:r>
              <a:rPr lang="ru-RU" dirty="0" smtClean="0">
                <a:solidFill>
                  <a:srgbClr val="FF0000"/>
                </a:solidFill>
              </a:rPr>
              <a:t> - конституционные, семейные, гражданские, трудовые и т.д. Однако их реальное осуществление возможно лишь по мере взросления ребенка. С каждым годом объем твоей </a:t>
            </a:r>
            <a:r>
              <a:rPr lang="ru-RU" b="1" dirty="0" smtClean="0">
                <a:solidFill>
                  <a:srgbClr val="FF0000"/>
                </a:solidFill>
              </a:rPr>
              <a:t>дееспособности*</a:t>
            </a:r>
            <a:r>
              <a:rPr lang="ru-RU" dirty="0" smtClean="0">
                <a:solidFill>
                  <a:srgbClr val="FF0000"/>
                </a:solidFill>
              </a:rPr>
              <a:t> (способности своими действиями приобретать и осуществлять права, создавать для себя обязанности и исполнять их) увеличивается. И так же, как сосуд наполняется жидкостью до верха, так и дееспособность становится полной к 18 годам и ты становишься </a:t>
            </a:r>
            <a:r>
              <a:rPr lang="ru-RU" b="1" dirty="0" smtClean="0">
                <a:solidFill>
                  <a:srgbClr val="FF0000"/>
                </a:solidFill>
              </a:rPr>
              <a:t>совершеннолетним.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569" y="260649"/>
            <a:ext cx="6483164" cy="1008112"/>
          </a:xfrm>
          <a:prstGeom prst="snip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819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35696" y="1844824"/>
            <a:ext cx="7105392" cy="4118218"/>
          </a:xfrm>
        </p:spPr>
        <p:txBody>
          <a:bodyPr lIns="0" tIns="0" rIns="0" bIns="0">
            <a:normAutofit/>
          </a:bodyPr>
          <a:lstStyle/>
          <a:p>
            <a:pPr lvl="1" indent="-308610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Благополучие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детей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и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их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права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всегда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вызывали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пристальное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внимание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международного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сообщества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.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Еще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в 1924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году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Лига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Наций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приняла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Женевскую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декларацию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прав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ребенка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. В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то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время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права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детей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рассматривались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в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основном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в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контексте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мер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,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которые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необходимо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было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принять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в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отношении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рабства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,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детского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труда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,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торговли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детьми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и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проституции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несовершеннолетних</a:t>
            </a:r>
            <a:endParaRPr lang="en-US" sz="2000" b="1" dirty="0">
              <a:solidFill>
                <a:srgbClr val="FF0000"/>
              </a:solidFill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</a:pPr>
            <a:endParaRPr lang="en-US" sz="2000" b="1" dirty="0">
              <a:solidFill>
                <a:srgbClr val="FF0000"/>
              </a:solidFill>
              <a:latin typeface="Arial" pitchFamily="34" charset="0"/>
            </a:endParaRPr>
          </a:p>
          <a:p>
            <a:pPr lvl="1" indent="-308610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В 1959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году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ООН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принимает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Декларацию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прав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ребенка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, в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которой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были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провозглашены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социальные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и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правовые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принципы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,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касающиеся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защиты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и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благополучия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000" b="1" dirty="0" err="1">
                <a:solidFill>
                  <a:srgbClr val="FF0000"/>
                </a:solidFill>
                <a:latin typeface="Arial" pitchFamily="34" charset="0"/>
              </a:rPr>
              <a:t>детей</a:t>
            </a:r>
            <a:r>
              <a:rPr lang="en-US" sz="2000" b="1" dirty="0">
                <a:solidFill>
                  <a:srgbClr val="FF0000"/>
                </a:solidFill>
                <a:latin typeface="Arial" pitchFamily="34" charset="0"/>
              </a:rPr>
              <a:t>.</a:t>
            </a:r>
            <a:endParaRPr lang="en-US" sz="2000" b="1" dirty="0">
              <a:solidFill>
                <a:srgbClr val="FF0000"/>
              </a:solidFill>
            </a:endParaRPr>
          </a:p>
          <a:p>
            <a:pPr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</a:pPr>
            <a:endParaRPr lang="en-US" sz="1800" dirty="0">
              <a:solidFill>
                <a:srgbClr val="FFFFFF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55776" y="404664"/>
            <a:ext cx="6391506" cy="957811"/>
          </a:xfrm>
          <a:prstGeom prst="round2DiagRect">
            <a:avLst/>
          </a:prstGeom>
          <a:noFill/>
        </p:spPr>
      </p:pic>
      <p:sp>
        <p:nvSpPr>
          <p:cNvPr id="9218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2267744" y="2780928"/>
            <a:ext cx="6336704" cy="3813602"/>
          </a:xfrm>
        </p:spPr>
        <p:txBody>
          <a:bodyPr lIns="0" tIns="0" rIns="0" bIns="0"/>
          <a:lstStyle/>
          <a:p>
            <a:pPr lvl="1" indent="-308610" algn="l">
              <a:lnSpc>
                <a:spcPct val="95000"/>
              </a:lnSpc>
              <a:spcBef>
                <a:spcPct val="0"/>
              </a:spcBef>
              <a:buClr>
                <a:srgbClr val="FFFFFF"/>
              </a:buClr>
              <a:buFontTx/>
              <a:buChar char="•"/>
            </a:pPr>
            <a:r>
              <a:rPr lang="en-US" b="1" i="1" dirty="0" smtClean="0">
                <a:solidFill>
                  <a:srgbClr val="FF0000"/>
                </a:solidFill>
                <a:latin typeface="Arial" pitchFamily="34" charset="0"/>
              </a:rPr>
              <a:t>«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Декларация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о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социальных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и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правовых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принципах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,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касающихся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защиты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и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благополучия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детей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,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особенно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при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передаче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детей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на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воспитание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и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их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усыновлении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на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национальном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и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международном</a:t>
            </a:r>
            <a:r>
              <a:rPr lang="en-US" b="1" i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b="1" i="1" dirty="0" err="1">
                <a:solidFill>
                  <a:srgbClr val="FF0000"/>
                </a:solidFill>
                <a:latin typeface="Arial" pitchFamily="34" charset="0"/>
              </a:rPr>
              <a:t>уровнях</a:t>
            </a:r>
            <a:r>
              <a:rPr lang="en-US" b="1" i="1" dirty="0" smtClean="0">
                <a:solidFill>
                  <a:srgbClr val="FF0000"/>
                </a:solidFill>
                <a:latin typeface="Arial" pitchFamily="34" charset="0"/>
              </a:rPr>
              <a:t>»</a:t>
            </a:r>
            <a:endParaRPr lang="en-US" i="1" dirty="0">
              <a:solidFill>
                <a:srgbClr val="FF0000"/>
              </a:solidFill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24071" y="332656"/>
            <a:ext cx="6307058" cy="980728"/>
          </a:xfrm>
          <a:prstGeom prst="round2Diag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10245" name="Text Box 5"/>
          <p:cNvSpPr txBox="1">
            <a:spLocks noChangeArrowheads="1"/>
          </p:cNvSpPr>
          <p:nvPr/>
        </p:nvSpPr>
        <p:spPr bwMode="auto">
          <a:xfrm>
            <a:off x="1907704" y="1700808"/>
            <a:ext cx="6866250" cy="20603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«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Об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основных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гарантиях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прав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ребенка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в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Российской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Федерации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»,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принятый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Государственной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Думой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3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июля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1998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года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одобренный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Советом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Федерации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9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июля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 1998 </a:t>
            </a:r>
            <a:r>
              <a:rPr lang="en-US" sz="2800" b="1" dirty="0" err="1">
                <a:solidFill>
                  <a:srgbClr val="FF0000"/>
                </a:solidFill>
                <a:latin typeface="Arial" pitchFamily="34" charset="0"/>
              </a:rPr>
              <a:t>года</a:t>
            </a:r>
            <a:r>
              <a:rPr lang="en-US" sz="2800" b="1" dirty="0">
                <a:solidFill>
                  <a:srgbClr val="FF0000"/>
                </a:solidFill>
                <a:latin typeface="Arial" pitchFamily="34" charset="0"/>
              </a:rPr>
              <a:t>.</a:t>
            </a:r>
          </a:p>
        </p:txBody>
      </p:sp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1879326" y="3861048"/>
            <a:ext cx="6653114" cy="93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Права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ребенка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закреплены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Гражданским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кодексом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РФ</a:t>
            </a:r>
          </a:p>
        </p:txBody>
      </p:sp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1907704" y="5013176"/>
            <a:ext cx="4306800" cy="93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>
              <a:lnSpc>
                <a:spcPct val="95000"/>
              </a:lnSpc>
            </a:pP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Семейный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</a:t>
            </a:r>
            <a:r>
              <a:rPr lang="en-US" sz="3200" b="1" dirty="0" err="1">
                <a:solidFill>
                  <a:srgbClr val="FF0000"/>
                </a:solidFill>
                <a:latin typeface="Arial" pitchFamily="34" charset="0"/>
              </a:rPr>
              <a:t>кодекс</a:t>
            </a:r>
            <a:r>
              <a:rPr lang="en-US" sz="3200" b="1" dirty="0">
                <a:solidFill>
                  <a:srgbClr val="FF0000"/>
                </a:solidFill>
                <a:latin typeface="Arial" pitchFamily="34" charset="0"/>
              </a:rPr>
              <a:t> РФ.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332656"/>
            <a:ext cx="6318209" cy="982462"/>
          </a:xfrm>
          <a:prstGeom prst="round2DiagRect">
            <a:avLst/>
          </a:prstGeom>
          <a:noFill/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2339752" y="1700808"/>
            <a:ext cx="6408712" cy="450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lvl="1" indent="-308610">
              <a:lnSpc>
                <a:spcPct val="95000"/>
              </a:lnSpc>
              <a:buClr>
                <a:srgbClr val="FFFFFF"/>
              </a:buClr>
              <a:buSzPct val="100000"/>
              <a:buFontTx/>
              <a:buChar char="•"/>
            </a:pPr>
            <a:r>
              <a:rPr lang="en-US" sz="2800" b="1" u="sng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Эмансипация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новое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основание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признания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несовершеннолетнего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достигшего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16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лет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полностью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дееспособным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Для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этого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необходимо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чтобы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несовершеннолетний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имел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самостоятельный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доход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основе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постоянной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трудовому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договору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контракту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или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предпринимательской</a:t>
            </a:r>
            <a:r>
              <a:rPr lang="en-US" sz="28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деятельности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онтур">
  <a:themeElements>
    <a:clrScheme name="Контур">
      <a:dk1>
        <a:sysClr val="windowText" lastClr="000000"/>
      </a:dk1>
      <a:lt1>
        <a:sysClr val="window" lastClr="FFFFFF"/>
      </a:lt1>
      <a:dk2>
        <a:srgbClr val="134770"/>
      </a:dk2>
      <a:lt2>
        <a:srgbClr val="82FFFF"/>
      </a:lt2>
      <a:accent1>
        <a:srgbClr val="9ACD4C"/>
      </a:accent1>
      <a:accent2>
        <a:srgbClr val="FAA93A"/>
      </a:accent2>
      <a:accent3>
        <a:srgbClr val="D35940"/>
      </a:accent3>
      <a:accent4>
        <a:srgbClr val="B258D3"/>
      </a:accent4>
      <a:accent5>
        <a:srgbClr val="63A0CC"/>
      </a:accent5>
      <a:accent6>
        <a:srgbClr val="8AC4A7"/>
      </a:accent6>
      <a:hlink>
        <a:srgbClr val="B8FA56"/>
      </a:hlink>
      <a:folHlink>
        <a:srgbClr val="7AF8CC"/>
      </a:folHlink>
    </a:clrScheme>
    <a:fontScheme name="Контур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онтур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5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6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88000"/>
                <a:hueMod val="106000"/>
                <a:satMod val="140000"/>
                <a:lumMod val="54000"/>
              </a:schemeClr>
              <a:schemeClr val="phClr">
                <a:tint val="98000"/>
                <a:hueMod val="90000"/>
                <a:satMod val="150000"/>
                <a:lumMod val="16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0911B802-464C-4241-8DD9-B60FF88E379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TM04033919[[fn=Контур]]</Template>
  <TotalTime>251</TotalTime>
  <Words>440</Words>
  <Application>Microsoft Office PowerPoint</Application>
  <PresentationFormat>Экран (4:3)</PresentationFormat>
  <Paragraphs>51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6" baseType="lpstr">
      <vt:lpstr>Arial</vt:lpstr>
      <vt:lpstr>Arial Black</vt:lpstr>
      <vt:lpstr>Times New Roman</vt:lpstr>
      <vt:lpstr>Trebuchet MS</vt:lpstr>
      <vt:lpstr>Tw Cen MT</vt:lpstr>
      <vt:lpstr>Контур</vt:lpstr>
      <vt:lpstr>         «Права  ребёнка»</vt:lpstr>
      <vt:lpstr>РЕБЕНОК ИМЕЕТ ПРАВО: </vt:lpstr>
      <vt:lpstr>Презентация PowerPoint</vt:lpstr>
      <vt:lpstr>Важные телефоны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Возраст: от 0 месяцев до 6 лет Расскажи своему ребенку!</vt:lpstr>
      <vt:lpstr>Презентация PowerPoint</vt:lpstr>
      <vt:lpstr>Дети иемеют право на бесплатное образование</vt:lpstr>
      <vt:lpstr>Дети-инвалиды имеют право на особую заботу и обучение</vt:lpstr>
      <vt:lpstr>Дети не должны использоваться в качестве дешёвой рабочей силы</vt:lpstr>
      <vt:lpstr>Дети имеют право на приемлемый уровень жизни</vt:lpstr>
      <vt:lpstr>Дети имеют право на медицинский уход</vt:lpstr>
      <vt:lpstr>Дети имеют право на достаточное питание и достаточное количество чистой воды</vt:lpstr>
      <vt:lpstr>Дети имеют право говорить на своём родном языке, исповедовать свою религию, соблюдать робряды своей культуры</vt:lpstr>
      <vt:lpstr>Счастья и солнца вам, дети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Права  ребёнка</dc:title>
  <dc:creator>ADM</dc:creator>
  <cp:lastModifiedBy>User</cp:lastModifiedBy>
  <cp:revision>12</cp:revision>
  <dcterms:created xsi:type="dcterms:W3CDTF">2010-08-28T10:18:48Z</dcterms:created>
  <dcterms:modified xsi:type="dcterms:W3CDTF">2019-12-18T10:45:32Z</dcterms:modified>
</cp:coreProperties>
</file>