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85728"/>
            <a:ext cx="8458200" cy="3357587"/>
          </a:xfrm>
        </p:spPr>
        <p:txBody>
          <a:bodyPr>
            <a:noAutofit/>
          </a:bodyPr>
          <a:lstStyle/>
          <a:p>
            <a:pPr algn="ctr"/>
            <a:br>
              <a:rPr lang="ru-RU" sz="5400" b="1" dirty="0"/>
            </a:br>
            <a:r>
              <a:rPr lang="ru-RU" sz="5400" b="1" dirty="0"/>
              <a:t>Метод </a:t>
            </a:r>
            <a:br>
              <a:rPr lang="ru-RU" sz="5400" b="1" dirty="0"/>
            </a:br>
            <a:r>
              <a:rPr lang="ru-RU" sz="5400" b="1" dirty="0"/>
              <a:t>кейсов</a:t>
            </a:r>
            <a:br>
              <a:rPr lang="ru-RU" sz="5400" b="1" dirty="0"/>
            </a:b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143248"/>
            <a:ext cx="8458200" cy="3429024"/>
          </a:xfrm>
        </p:spPr>
        <p:txBody>
          <a:bodyPr>
            <a:noAutofit/>
          </a:bodyPr>
          <a:lstStyle/>
          <a:p>
            <a:pPr algn="r"/>
            <a:r>
              <a:rPr lang="ru-RU" sz="3200" dirty="0" err="1">
                <a:latin typeface="Impact" pitchFamily="34" charset="0"/>
              </a:rPr>
              <a:t>Закуцкая</a:t>
            </a:r>
            <a:r>
              <a:rPr lang="ru-RU" sz="3200" dirty="0">
                <a:latin typeface="Impact" pitchFamily="34" charset="0"/>
              </a:rPr>
              <a:t> Марина Владимировна,</a:t>
            </a:r>
          </a:p>
          <a:p>
            <a:pPr algn="r"/>
            <a:r>
              <a:rPr lang="ru-RU" sz="3200" dirty="0">
                <a:latin typeface="Impact" pitchFamily="34" charset="0"/>
              </a:rPr>
              <a:t>учитель математики ГБОУ лицея № 144</a:t>
            </a:r>
          </a:p>
          <a:p>
            <a:pPr algn="r"/>
            <a:endParaRPr lang="ru-RU" sz="3200" dirty="0">
              <a:latin typeface="Impact" pitchFamily="34" charset="0"/>
            </a:endParaRPr>
          </a:p>
          <a:p>
            <a:pPr algn="r"/>
            <a:endParaRPr lang="ru-RU" sz="3200" dirty="0">
              <a:latin typeface="Impact" pitchFamily="34" charset="0"/>
            </a:endParaRPr>
          </a:p>
          <a:p>
            <a:pPr algn="ctr"/>
            <a:r>
              <a:rPr lang="ru-RU" sz="1400" dirty="0">
                <a:latin typeface="Impact" pitchFamily="34" charset="0"/>
              </a:rPr>
              <a:t>Санкт-Петербург</a:t>
            </a:r>
          </a:p>
          <a:p>
            <a:pPr algn="ctr"/>
            <a:r>
              <a:rPr lang="ru-RU" sz="1400">
                <a:latin typeface="Impact" pitchFamily="34" charset="0"/>
              </a:rPr>
              <a:t>31.10.2018 </a:t>
            </a:r>
            <a:r>
              <a:rPr lang="ru-RU" sz="1400" dirty="0">
                <a:latin typeface="Impact" pitchFamily="34" charset="0"/>
              </a:rPr>
              <a:t>г.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6"/>
                </a:solidFill>
              </a:rPr>
              <a:t>Введение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sz="5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5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Статистика знает всё</a:t>
            </a:r>
            <a:r>
              <a:rPr lang="en-US" sz="5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algn="ctr">
              <a:buNone/>
            </a:pPr>
            <a:r>
              <a:rPr lang="en-US" sz="4000" b="1" u="sng" dirty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ru-RU" sz="4000" b="1" u="sng" dirty="0" err="1">
                <a:solidFill>
                  <a:schemeClr val="accent6">
                    <a:lumMod val="75000"/>
                  </a:schemeClr>
                </a:solidFill>
              </a:rPr>
              <a:t>татистика</a:t>
            </a:r>
            <a:r>
              <a:rPr lang="ru-RU" sz="4000" b="1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</a:rPr>
              <a:t>status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 (лат.)</a:t>
            </a: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</a:rPr>
              <a:t> – 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состояние, положение дел</a:t>
            </a: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 -</a:t>
            </a:r>
          </a:p>
          <a:p>
            <a:pPr algn="ctr">
              <a:buNone/>
            </a:pP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сбор, обработка, анализ числовых данных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6"/>
                </a:solidFill>
              </a:rPr>
              <a:t>Данные для отбора кандидатуры (1)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5034750"/>
              </p:ext>
            </p:extLst>
          </p:nvPr>
        </p:nvGraphicFramePr>
        <p:xfrm>
          <a:off x="304800" y="1554159"/>
          <a:ext cx="8686800" cy="4804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4598">
                <a:tc rowSpan="2"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День недели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Дневная выработка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5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1-й рабочий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2-й рабочий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9195">
                <a:tc>
                  <a:txBody>
                    <a:bodyPr/>
                    <a:lstStyle/>
                    <a:p>
                      <a:pPr algn="l"/>
                      <a:r>
                        <a:rPr lang="ru-RU" sz="3200" dirty="0"/>
                        <a:t>Понедельник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9195">
                <a:tc>
                  <a:txBody>
                    <a:bodyPr/>
                    <a:lstStyle/>
                    <a:p>
                      <a:pPr algn="l"/>
                      <a:r>
                        <a:rPr lang="ru-RU" sz="3200" dirty="0"/>
                        <a:t>Вторник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9195">
                <a:tc>
                  <a:txBody>
                    <a:bodyPr/>
                    <a:lstStyle/>
                    <a:p>
                      <a:pPr algn="l"/>
                      <a:r>
                        <a:rPr lang="ru-RU" sz="3200" dirty="0"/>
                        <a:t>Среда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9195">
                <a:tc>
                  <a:txBody>
                    <a:bodyPr/>
                    <a:lstStyle/>
                    <a:p>
                      <a:pPr algn="l"/>
                      <a:r>
                        <a:rPr lang="ru-RU" sz="3200" dirty="0"/>
                        <a:t>Четверг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9195">
                <a:tc>
                  <a:txBody>
                    <a:bodyPr/>
                    <a:lstStyle/>
                    <a:p>
                      <a:pPr algn="l"/>
                      <a:r>
                        <a:rPr lang="ru-RU" sz="3200" dirty="0"/>
                        <a:t>Пятница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6"/>
                </a:solidFill>
              </a:rPr>
              <a:t>Данные для отбора кандидатуры (2)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9636201"/>
              </p:ext>
            </p:extLst>
          </p:nvPr>
        </p:nvGraphicFramePr>
        <p:xfrm>
          <a:off x="214283" y="1554159"/>
          <a:ext cx="8777318" cy="501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9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23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2425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День недели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Значение случайной величины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Отклонение</a:t>
                      </a:r>
                      <a:r>
                        <a:rPr lang="ru-RU" sz="2000" baseline="0" dirty="0"/>
                        <a:t> от среднего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Квадраты отклонений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2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II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II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II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2241"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Понедельник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2241"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Вторник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2241"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Среда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2241"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Четверг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2241"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Пятница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2241">
                <a:tc>
                  <a:txBody>
                    <a:bodyPr/>
                    <a:lstStyle/>
                    <a:p>
                      <a:pPr algn="l"/>
                      <a:r>
                        <a:rPr lang="ru-RU" sz="2000" dirty="0"/>
                        <a:t>Сумма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282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Задача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4000" dirty="0">
                <a:solidFill>
                  <a:schemeClr val="tx1"/>
                </a:solidFill>
              </a:rPr>
              <a:t>Два токаря вытачивали одинаковые детали, причём первый работал полную неделю, а второй только 4 дня. Дневная выработка первого токаря – </a:t>
            </a:r>
            <a:r>
              <a:rPr lang="ru-RU" sz="4000" b="1" dirty="0">
                <a:solidFill>
                  <a:srgbClr val="C00000"/>
                </a:solidFill>
              </a:rPr>
              <a:t>53, 54, 49, 48, 46 </a:t>
            </a:r>
            <a:r>
              <a:rPr lang="ru-RU" sz="4000" dirty="0">
                <a:solidFill>
                  <a:schemeClr val="tx1"/>
                </a:solidFill>
              </a:rPr>
              <a:t>, а второго – </a:t>
            </a:r>
            <a:r>
              <a:rPr lang="ru-RU" sz="4000" b="1" dirty="0">
                <a:solidFill>
                  <a:srgbClr val="C00000"/>
                </a:solidFill>
              </a:rPr>
              <a:t>52, 46, 53, 49</a:t>
            </a:r>
            <a:r>
              <a:rPr lang="ru-RU" sz="4000" dirty="0">
                <a:solidFill>
                  <a:schemeClr val="tx1"/>
                </a:solidFill>
              </a:rPr>
              <a:t>. Кто из них работает стабильнее?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686800" cy="105251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План решения 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0108"/>
            <a:ext cx="8686800" cy="5857892"/>
          </a:xfrm>
        </p:spPr>
        <p:txBody>
          <a:bodyPr>
            <a:normAutofit/>
          </a:bodyPr>
          <a:lstStyle/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ru-RU" sz="2800" dirty="0"/>
              <a:t>Найдём среднее арифметическое дневной выработки </a:t>
            </a:r>
            <a:r>
              <a:rPr lang="en-US" sz="2800" dirty="0"/>
              <a:t>I</a:t>
            </a:r>
            <a:r>
              <a:rPr lang="ru-RU" sz="2800" dirty="0"/>
              <a:t> рабочего.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ru-RU" sz="2800" dirty="0"/>
              <a:t>Найдём среднее арифметическое дневной выработки </a:t>
            </a:r>
            <a:r>
              <a:rPr lang="en-US" sz="2800" dirty="0"/>
              <a:t>II</a:t>
            </a:r>
            <a:r>
              <a:rPr lang="ru-RU" sz="2800" dirty="0"/>
              <a:t> рабочего.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ru-RU" sz="2800" dirty="0"/>
              <a:t>Найдём ежедневные отклонения от среднего для каждого рабочего.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ru-RU" sz="2800" dirty="0"/>
              <a:t>Найдём квадраты отклонений.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ru-RU" sz="2800" dirty="0"/>
              <a:t>Найдём среднее арифметическое квадратов отклонений, т.е. </a:t>
            </a:r>
            <a:r>
              <a:rPr lang="ru-RU" sz="2800" b="1" dirty="0">
                <a:solidFill>
                  <a:srgbClr val="C00000"/>
                </a:solidFill>
              </a:rPr>
              <a:t>дисперсию</a:t>
            </a:r>
            <a:r>
              <a:rPr lang="ru-RU" sz="2800" dirty="0">
                <a:solidFill>
                  <a:srgbClr val="C00000"/>
                </a:solidFill>
              </a:rPr>
              <a:t>, </a:t>
            </a:r>
            <a:r>
              <a:rPr lang="ru-RU" sz="2800" dirty="0">
                <a:solidFill>
                  <a:schemeClr val="tx1"/>
                </a:solidFill>
              </a:rPr>
              <a:t>т.е.</a:t>
            </a: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b="1" u="sng" dirty="0">
                <a:solidFill>
                  <a:srgbClr val="C00000"/>
                </a:solidFill>
              </a:rPr>
              <a:t>меру разброса данных вокруг средней величины</a:t>
            </a:r>
            <a:r>
              <a:rPr lang="ru-RU" sz="2800" dirty="0">
                <a:solidFill>
                  <a:srgbClr val="C00000"/>
                </a:solidFill>
              </a:rPr>
              <a:t>.</a:t>
            </a:r>
            <a:endParaRPr lang="ru-RU" sz="2800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188640"/>
            <a:ext cx="9406880" cy="8382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Проверка решения 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/>
              <a:t>50</a:t>
            </a:r>
          </a:p>
          <a:p>
            <a:pPr lvl="0"/>
            <a:r>
              <a:rPr lang="ru-RU" b="1" dirty="0"/>
              <a:t>50</a:t>
            </a:r>
          </a:p>
          <a:p>
            <a:pPr lvl="0"/>
            <a:r>
              <a:rPr lang="ru-RU" b="1" dirty="0"/>
              <a:t>3, 4, - 1, - 2, - 4 и 2, - 4, 3, - 1</a:t>
            </a:r>
          </a:p>
          <a:p>
            <a:pPr lvl="0"/>
            <a:r>
              <a:rPr lang="ru-RU" b="1" dirty="0"/>
              <a:t> 9, 16, 1, 4, 16 и 4, 16, 9, 1</a:t>
            </a:r>
          </a:p>
          <a:p>
            <a:pPr lvl="0"/>
            <a:r>
              <a:rPr lang="ru-RU" b="1" dirty="0"/>
              <a:t> 9,2 для первого рабочего и 7,5 для второго.</a:t>
            </a:r>
          </a:p>
          <a:p>
            <a:r>
              <a:rPr lang="ru-RU" b="1" dirty="0">
                <a:solidFill>
                  <a:srgbClr val="C00000"/>
                </a:solidFill>
              </a:rPr>
              <a:t>Ответ</a:t>
            </a:r>
            <a:r>
              <a:rPr lang="ru-RU" b="1" dirty="0"/>
              <a:t>: второй токарь работает стабильнее первого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chemeClr val="accent6"/>
                </a:solidFill>
              </a:rPr>
              <a:t>Статистика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chemeClr val="accent6"/>
                </a:solidFill>
              </a:rPr>
              <a:t>Степень точности</a:t>
            </a:r>
          </a:p>
          <a:p>
            <a:pPr>
              <a:buNone/>
            </a:pPr>
            <a:r>
              <a:rPr lang="ru-RU" sz="6600" b="1" dirty="0"/>
              <a:t>расчётов,</a:t>
            </a:r>
          </a:p>
          <a:p>
            <a:pPr>
              <a:buNone/>
            </a:pPr>
            <a:r>
              <a:rPr lang="ru-RU" sz="6600" b="1" dirty="0"/>
              <a:t>           оценок,</a:t>
            </a:r>
          </a:p>
          <a:p>
            <a:pPr>
              <a:buNone/>
            </a:pPr>
            <a:r>
              <a:rPr lang="ru-RU" sz="6600" b="1" dirty="0"/>
              <a:t>                   ошибок.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356</TotalTime>
  <Words>319</Words>
  <Application>Microsoft Office PowerPoint</Application>
  <PresentationFormat>Экран (4:3)</PresentationFormat>
  <Paragraphs>105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Century Schoolbook</vt:lpstr>
      <vt:lpstr>Impact</vt:lpstr>
      <vt:lpstr>Times New Roman</vt:lpstr>
      <vt:lpstr>Wingdings 2</vt:lpstr>
      <vt:lpstr>Трек</vt:lpstr>
      <vt:lpstr> Метод  кейсов </vt:lpstr>
      <vt:lpstr>Введение</vt:lpstr>
      <vt:lpstr>Данные для отбора кандидатуры (1)</vt:lpstr>
      <vt:lpstr>Данные для отбора кандидатуры (2)</vt:lpstr>
      <vt:lpstr>Задача</vt:lpstr>
      <vt:lpstr>План решения задачи</vt:lpstr>
      <vt:lpstr>Проверка решения задачи</vt:lpstr>
      <vt:lpstr>Статистика</vt:lpstr>
    </vt:vector>
  </TitlesOfParts>
  <Company>Ya Blondinko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Практическое применение  средних величин</dc:title>
  <dc:creator>Закуцкая Марина Владимировна</dc:creator>
  <cp:lastModifiedBy>Денис Карпов</cp:lastModifiedBy>
  <cp:revision>55</cp:revision>
  <dcterms:created xsi:type="dcterms:W3CDTF">2013-02-09T18:55:31Z</dcterms:created>
  <dcterms:modified xsi:type="dcterms:W3CDTF">2019-12-22T17:03:14Z</dcterms:modified>
</cp:coreProperties>
</file>