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6" r:id="rId2"/>
    <p:sldId id="259" r:id="rId3"/>
    <p:sldId id="260" r:id="rId4"/>
    <p:sldId id="257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5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65" d="100"/>
          <a:sy n="65" d="100"/>
        </p:scale>
        <p:origin x="834" y="60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6A357F-A0D1-468F-B1EB-9A42D497595D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A2B143-D678-44AC-95C6-476EA72345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351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5A2B143-D678-44AC-95C6-476EA723450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35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043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022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4450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855501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688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964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0163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385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3576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768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4115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1835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8734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78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273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4791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295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3DC2EB0-C56A-4B5F-840C-76978A115D46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BE6FAC9-5245-4B27-9B08-52065E4BE3B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8369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0C7E60B-C8DC-404C-858D-6C9226B3A711}"/>
              </a:ext>
            </a:extLst>
          </p:cNvPr>
          <p:cNvSpPr/>
          <p:nvPr/>
        </p:nvSpPr>
        <p:spPr>
          <a:xfrm>
            <a:off x="1977556" y="725581"/>
            <a:ext cx="755848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Скажем «НЕТ» </a:t>
            </a:r>
          </a:p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агрессии и конфликтам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8C5890-3771-46A1-BA93-0A8CB2ECE5ED}"/>
              </a:ext>
            </a:extLst>
          </p:cNvPr>
          <p:cNvSpPr txBox="1"/>
          <p:nvPr/>
        </p:nvSpPr>
        <p:spPr>
          <a:xfrm>
            <a:off x="6095999" y="3130878"/>
            <a:ext cx="53094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час в 6 классе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9A5F542-03BE-411C-AEE4-41924F39124F}"/>
              </a:ext>
            </a:extLst>
          </p:cNvPr>
          <p:cNvSpPr txBox="1"/>
          <p:nvPr/>
        </p:nvSpPr>
        <p:spPr>
          <a:xfrm>
            <a:off x="6258231" y="3840627"/>
            <a:ext cx="53094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руководитель: </a:t>
            </a:r>
          </a:p>
          <a:p>
            <a:pPr algn="r"/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Иванова Е.В.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C1F35E-F4E5-45DA-BB23-48230E692B5D}"/>
              </a:ext>
            </a:extLst>
          </p:cNvPr>
          <p:cNvSpPr txBox="1"/>
          <p:nvPr/>
        </p:nvSpPr>
        <p:spPr>
          <a:xfrm>
            <a:off x="6258230" y="5735608"/>
            <a:ext cx="53094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Батурино 2019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CD7E053-EFA4-490F-8B17-88BC2550D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5381" y="2405417"/>
            <a:ext cx="5562895" cy="3727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7650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56E56DC0-1D02-4D60-963B-D6C7F8ABA6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47" y="468175"/>
            <a:ext cx="11238272" cy="592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476864" y="468175"/>
            <a:ext cx="10884309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Милосердие – 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активная доброта, 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выраженная 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в действии. </a:t>
            </a:r>
            <a:endParaRPr lang="ru-RU" sz="54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63630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53845" y="468175"/>
            <a:ext cx="108843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Рефлексия</a:t>
            </a:r>
          </a:p>
          <a:p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«Дерево добра»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720A183-BF96-4C3E-8047-D630EF4971BE}"/>
              </a:ext>
            </a:extLst>
          </p:cNvPr>
          <p:cNvSpPr/>
          <p:nvPr/>
        </p:nvSpPr>
        <p:spPr>
          <a:xfrm>
            <a:off x="653845" y="2369985"/>
            <a:ext cx="10776155" cy="3696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Если готовы отказаться от агрессивного поведения - прикрепите на крону дерева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яблоки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Если понимаете, что агрессивное поведение несостоятельно, но еще не совсем готовы от него отказаться – прикрепите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(из них обязательно вырастут яблоки),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Если считаете, что агрессия необходима, и от нее не надо избавляться – прикрепите </a:t>
            </a:r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листья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23291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>
            <a:extLst>
              <a:ext uri="{FF2B5EF4-FFF2-40B4-BE49-F238E27FC236}">
                <a16:creationId xmlns:a16="http://schemas.microsoft.com/office/drawing/2014/main" id="{2F2039FD-CDD8-41D2-8067-3593573604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6284" y="544820"/>
            <a:ext cx="7978878" cy="5695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3692012" y="5423633"/>
            <a:ext cx="108843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«Дерево добра»</a:t>
            </a:r>
          </a:p>
        </p:txBody>
      </p:sp>
    </p:spTree>
    <p:extLst>
      <p:ext uri="{BB962C8B-B14F-4D97-AF65-F5344CB8AC3E}">
        <p14:creationId xmlns:p14="http://schemas.microsoft.com/office/powerpoint/2010/main" val="32499611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53845" y="468175"/>
            <a:ext cx="108843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Рефлексия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720A183-BF96-4C3E-8047-D630EF4971BE}"/>
              </a:ext>
            </a:extLst>
          </p:cNvPr>
          <p:cNvSpPr/>
          <p:nvPr/>
        </p:nvSpPr>
        <p:spPr>
          <a:xfrm>
            <a:off x="1052051" y="1391505"/>
            <a:ext cx="10776155" cy="19220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вы узнали сегодня нового?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Чему научились?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запомнилось, понравилось?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можете сделать выводы?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B6498B0-8C96-40B8-A30D-A033D23D1DC5}"/>
              </a:ext>
            </a:extLst>
          </p:cNvPr>
          <p:cNvSpPr/>
          <p:nvPr/>
        </p:nvSpPr>
        <p:spPr>
          <a:xfrm>
            <a:off x="653844" y="3727276"/>
            <a:ext cx="108843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Притча «Волк, которого ты кормишь»</a:t>
            </a:r>
          </a:p>
        </p:txBody>
      </p:sp>
    </p:spTree>
    <p:extLst>
      <p:ext uri="{BB962C8B-B14F-4D97-AF65-F5344CB8AC3E}">
        <p14:creationId xmlns:p14="http://schemas.microsoft.com/office/powerpoint/2010/main" val="495888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>
            <a:extLst>
              <a:ext uri="{FF2B5EF4-FFF2-40B4-BE49-F238E27FC236}">
                <a16:creationId xmlns:a16="http://schemas.microsoft.com/office/drawing/2014/main" id="{960716B5-F428-4C0F-85CA-0BDEE90E5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7912" y="1154477"/>
            <a:ext cx="7340242" cy="5195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C15A6D7-A7A6-4C46-B630-B77F871C7CB7}"/>
              </a:ext>
            </a:extLst>
          </p:cNvPr>
          <p:cNvSpPr/>
          <p:nvPr/>
        </p:nvSpPr>
        <p:spPr>
          <a:xfrm>
            <a:off x="462116" y="508205"/>
            <a:ext cx="10884309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Благодарю вас всех за сотрудничество!</a:t>
            </a:r>
          </a:p>
          <a:p>
            <a:pPr algn="ctr"/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 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Удачи 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и успехов в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 преодолении 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агрессии!</a:t>
            </a:r>
          </a:p>
        </p:txBody>
      </p:sp>
    </p:spTree>
    <p:extLst>
      <p:ext uri="{BB962C8B-B14F-4D97-AF65-F5344CB8AC3E}">
        <p14:creationId xmlns:p14="http://schemas.microsoft.com/office/powerpoint/2010/main" val="4149679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0C7E60B-C8DC-404C-858D-6C9226B3A711}"/>
              </a:ext>
            </a:extLst>
          </p:cNvPr>
          <p:cNvSpPr/>
          <p:nvPr/>
        </p:nvSpPr>
        <p:spPr>
          <a:xfrm>
            <a:off x="638403" y="456950"/>
            <a:ext cx="3776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Наша цель: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8C5890-3771-46A1-BA93-0A8CB2ECE5ED}"/>
              </a:ext>
            </a:extLst>
          </p:cNvPr>
          <p:cNvSpPr txBox="1"/>
          <p:nvPr/>
        </p:nvSpPr>
        <p:spPr>
          <a:xfrm>
            <a:off x="682647" y="1218048"/>
            <a:ext cx="10692581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профилактика агрессивного поведения учащихся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сплотить детский коллектив;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воспитывать чуткость, доброту, отзывчивость, милосердие по отношению друг к другу,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умение находить общий язык с окружающими;</a:t>
            </a:r>
          </a:p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развивать познавательную активность учащихся.</a:t>
            </a:r>
          </a:p>
          <a:p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создание условий для понимания учащимися того, что в обществе существуют 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определенные нравственные нормы, которые помогают людям жить вместе, общаться.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вовлечение всех учащихся в игровое взаимодействие и формирование сплоченного 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коллектива.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развитие коммуникативных навыков, умений слушать других и высказывать свое 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мнение.</a:t>
            </a:r>
          </a:p>
          <a:p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воспитание уважительного отношения друг к другу.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DBBF11B-15DF-4BB8-AC12-3FC0883DBAFD}"/>
              </a:ext>
            </a:extLst>
          </p:cNvPr>
          <p:cNvSpPr/>
          <p:nvPr/>
        </p:nvSpPr>
        <p:spPr>
          <a:xfrm>
            <a:off x="638403" y="3303883"/>
            <a:ext cx="25651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Задачи</a:t>
            </a:r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654002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51783" y="530691"/>
            <a:ext cx="65229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Готовность к работе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FCDF870-44A1-4E25-B4B3-1485379ABF87}"/>
              </a:ext>
            </a:extLst>
          </p:cNvPr>
          <p:cNvSpPr/>
          <p:nvPr/>
        </p:nvSpPr>
        <p:spPr>
          <a:xfrm>
            <a:off x="865253" y="1454021"/>
            <a:ext cx="10358270" cy="3237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две ладони смотрят на меня – 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готов сегодня работать активно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”;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ладони повернуты тыльной стороной ко мне – 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не готов сегодня работать активно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”;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одна ладошка “лицом”, а другая тыльной стороной – </a:t>
            </a:r>
          </a:p>
          <a:p>
            <a:pPr algn="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ru-RU" sz="3200" b="1" dirty="0">
                <a:ln>
                  <a:solidFill>
                    <a:schemeClr val="tx1"/>
                  </a:solidFill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готов работать, но у меня сегодня нет настроения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CD8D4A7-9548-423C-B8A2-22C1C04B9A57}"/>
              </a:ext>
            </a:extLst>
          </p:cNvPr>
          <p:cNvSpPr/>
          <p:nvPr/>
        </p:nvSpPr>
        <p:spPr>
          <a:xfrm>
            <a:off x="3979559" y="5153111"/>
            <a:ext cx="4129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Что нового ?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6BF961B-DB8E-4C96-9198-C431C946D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6904" y="-185622"/>
            <a:ext cx="3680089" cy="235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60A4BA52-FFDA-415E-B15C-7A03806847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09216" y="4034126"/>
            <a:ext cx="3680089" cy="235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E1529BD6-ACD9-4361-8129-4FBDA75B80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02695" y="4034126"/>
            <a:ext cx="3691403" cy="235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0845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40572" y="737168"/>
            <a:ext cx="66928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Невозможно жить…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FCDF870-44A1-4E25-B4B3-1485379ABF87}"/>
              </a:ext>
            </a:extLst>
          </p:cNvPr>
          <p:cNvSpPr/>
          <p:nvPr/>
        </p:nvSpPr>
        <p:spPr>
          <a:xfrm>
            <a:off x="769382" y="1780791"/>
            <a:ext cx="10358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согласны с этим?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4BE33CA-723E-4FF2-9922-8E7F2FC3D0A9}"/>
              </a:ext>
            </a:extLst>
          </p:cNvPr>
          <p:cNvSpPr/>
          <p:nvPr/>
        </p:nvSpPr>
        <p:spPr>
          <a:xfrm>
            <a:off x="7886785" y="737168"/>
            <a:ext cx="29450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б</a:t>
            </a:r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ез драк!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FA2F5AF-4D45-43E1-82BE-B62291C2F924}"/>
              </a:ext>
            </a:extLst>
          </p:cNvPr>
          <p:cNvSpPr/>
          <p:nvPr/>
        </p:nvSpPr>
        <p:spPr>
          <a:xfrm>
            <a:off x="901633" y="2469158"/>
            <a:ext cx="64283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Что такое агрессия?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C198F46-F055-4798-A973-0FA145C17F3D}"/>
              </a:ext>
            </a:extLst>
          </p:cNvPr>
          <p:cNvSpPr/>
          <p:nvPr/>
        </p:nvSpPr>
        <p:spPr>
          <a:xfrm>
            <a:off x="6685935" y="3557635"/>
            <a:ext cx="46719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Агрессия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это физическое или вербальное (словесное) поведение, направленное на причинение вреда другим”.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F5A0439-EF6D-477F-8FBC-080F6C8DD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4500" y="3516215"/>
            <a:ext cx="3681566" cy="2452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581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523619" y="468175"/>
            <a:ext cx="103188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Какой ответ вызывает агрессия?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FA2F5AF-4D45-43E1-82BE-B62291C2F924}"/>
              </a:ext>
            </a:extLst>
          </p:cNvPr>
          <p:cNvSpPr/>
          <p:nvPr/>
        </p:nvSpPr>
        <p:spPr>
          <a:xfrm>
            <a:off x="653845" y="3076113"/>
            <a:ext cx="107761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Зачем нужна человеку агрессия?</a:t>
            </a:r>
            <a:endParaRPr lang="ru-RU" sz="54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C198F46-F055-4798-A973-0FA145C17F3D}"/>
              </a:ext>
            </a:extLst>
          </p:cNvPr>
          <p:cNvSpPr/>
          <p:nvPr/>
        </p:nvSpPr>
        <p:spPr>
          <a:xfrm>
            <a:off x="653845" y="3969439"/>
            <a:ext cx="1088430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Чтобы защитить свою жизнь или жизнь другого человека.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Чтобы навредить другому.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Чтобы постоять за свою честь или честь других перед врагами.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Чтобы самоутвердиться за счёт унижения других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58D6A3-52A5-45F7-96A8-4DEF42DD0154}"/>
              </a:ext>
            </a:extLst>
          </p:cNvPr>
          <p:cNvSpPr/>
          <p:nvPr/>
        </p:nvSpPr>
        <p:spPr>
          <a:xfrm>
            <a:off x="2925891" y="318367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0CC18860-B1A1-4751-9D4E-C0D053F66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293" y="1318430"/>
            <a:ext cx="3463413" cy="1948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17957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53845" y="468175"/>
            <a:ext cx="108843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Упражнение: </a:t>
            </a:r>
          </a:p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“Мне не нравится, когда...”</a:t>
            </a:r>
            <a:endParaRPr lang="ru-RU" sz="54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58D6A3-52A5-45F7-96A8-4DEF42DD0154}"/>
              </a:ext>
            </a:extLst>
          </p:cNvPr>
          <p:cNvSpPr/>
          <p:nvPr/>
        </p:nvSpPr>
        <p:spPr>
          <a:xfrm>
            <a:off x="2925891" y="318367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9D49CE46-CABC-4AAF-A414-BC5BE00198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2777" y="2859828"/>
            <a:ext cx="4406663" cy="3304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C198F46-F055-4798-A973-0FA145C17F3D}"/>
              </a:ext>
            </a:extLst>
          </p:cNvPr>
          <p:cNvSpPr/>
          <p:nvPr/>
        </p:nvSpPr>
        <p:spPr>
          <a:xfrm>
            <a:off x="722560" y="2726629"/>
            <a:ext cx="1088430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	Мне так не нравится, когда…</a:t>
            </a:r>
          </a:p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	Я сержусь, если…</a:t>
            </a:r>
          </a:p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	Я просто вне себя, когда…</a:t>
            </a:r>
          </a:p>
          <a:p>
            <a:r>
              <a:rPr lang="ru-RU" sz="36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•	Я не могу стерпеть…</a:t>
            </a:r>
          </a:p>
        </p:txBody>
      </p:sp>
    </p:spTree>
    <p:extLst>
      <p:ext uri="{BB962C8B-B14F-4D97-AF65-F5344CB8AC3E}">
        <p14:creationId xmlns:p14="http://schemas.microsoft.com/office/powerpoint/2010/main" val="805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>
            <a:extLst>
              <a:ext uri="{FF2B5EF4-FFF2-40B4-BE49-F238E27FC236}">
                <a16:creationId xmlns:a16="http://schemas.microsoft.com/office/drawing/2014/main" id="{2042A6F3-D88A-4C00-B04E-D8E23A4A1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9835" y="2832597"/>
            <a:ext cx="2515054" cy="1675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>
            <a:extLst>
              <a:ext uri="{FF2B5EF4-FFF2-40B4-BE49-F238E27FC236}">
                <a16:creationId xmlns:a16="http://schemas.microsoft.com/office/drawing/2014/main" id="{4A009BE2-5489-41E5-BAC1-0B71B54948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2893" y="2980616"/>
            <a:ext cx="3337130" cy="214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53845" y="468175"/>
            <a:ext cx="108843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Игра: “Зоопарк”</a:t>
            </a:r>
            <a:endParaRPr lang="ru-RU" sz="54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C198F46-F055-4798-A973-0FA145C17F3D}"/>
              </a:ext>
            </a:extLst>
          </p:cNvPr>
          <p:cNvSpPr/>
          <p:nvPr/>
        </p:nvSpPr>
        <p:spPr>
          <a:xfrm>
            <a:off x="766916" y="2419507"/>
            <a:ext cx="53290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Фантасты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B858D6A3-52A5-45F7-96A8-4DEF42DD0154}"/>
              </a:ext>
            </a:extLst>
          </p:cNvPr>
          <p:cNvSpPr/>
          <p:nvPr/>
        </p:nvSpPr>
        <p:spPr>
          <a:xfrm>
            <a:off x="2925891" y="318367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solidFill>
                  <a:srgbClr val="000000"/>
                </a:solidFill>
                <a:latin typeface="yandex-sans"/>
              </a:rPr>
              <a:t>.</a:t>
            </a:r>
            <a:endParaRPr lang="ru-RU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9DF42338-AA7B-4C8C-9285-EF136921C503}"/>
              </a:ext>
            </a:extLst>
          </p:cNvPr>
          <p:cNvSpPr/>
          <p:nvPr/>
        </p:nvSpPr>
        <p:spPr>
          <a:xfrm>
            <a:off x="653845" y="1388549"/>
            <a:ext cx="108843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Игра: “Писатели”</a:t>
            </a:r>
            <a:endParaRPr lang="ru-RU" sz="54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425F6655-45D6-4A4D-81A5-702ABC8A6C3A}"/>
              </a:ext>
            </a:extLst>
          </p:cNvPr>
          <p:cNvSpPr/>
          <p:nvPr/>
        </p:nvSpPr>
        <p:spPr>
          <a:xfrm>
            <a:off x="6357349" y="2419507"/>
            <a:ext cx="53290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Реалисты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60EBDF33-F872-4806-AE4C-C1D1FD86F57E}"/>
              </a:ext>
            </a:extLst>
          </p:cNvPr>
          <p:cNvSpPr/>
          <p:nvPr/>
        </p:nvSpPr>
        <p:spPr>
          <a:xfrm>
            <a:off x="653845" y="4308901"/>
            <a:ext cx="1135625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Коля пришел в класс в начале второй четверти. В первый же день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успел подраться с Мишей из- за стула. Ребята решили…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2.Во время перемены Коля нечаянно толкнул Мишу. Миша в ответ…</a:t>
            </a:r>
          </a:p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3.Коля отобрал у Миши его ручку. Никита видел все это и …</a:t>
            </a:r>
          </a:p>
        </p:txBody>
      </p:sp>
      <p:cxnSp>
        <p:nvCxnSpPr>
          <p:cNvPr id="10" name="Прямая со стрелкой 9">
            <a:extLst>
              <a:ext uri="{FF2B5EF4-FFF2-40B4-BE49-F238E27FC236}">
                <a16:creationId xmlns:a16="http://schemas.microsoft.com/office/drawing/2014/main" id="{2E258813-847B-4D06-97AB-BBA37CFFDB0C}"/>
              </a:ext>
            </a:extLst>
          </p:cNvPr>
          <p:cNvCxnSpPr/>
          <p:nvPr/>
        </p:nvCxnSpPr>
        <p:spPr>
          <a:xfrm flipH="1">
            <a:off x="3923071" y="2247591"/>
            <a:ext cx="457200" cy="362874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1" name="Прямая со стрелкой 10">
            <a:extLst>
              <a:ext uri="{FF2B5EF4-FFF2-40B4-BE49-F238E27FC236}">
                <a16:creationId xmlns:a16="http://schemas.microsoft.com/office/drawing/2014/main" id="{0228E4BC-1C4D-40FC-811B-FE8B7B14D8DB}"/>
              </a:ext>
            </a:extLst>
          </p:cNvPr>
          <p:cNvCxnSpPr>
            <a:cxnSpLocks/>
          </p:cNvCxnSpPr>
          <p:nvPr/>
        </p:nvCxnSpPr>
        <p:spPr>
          <a:xfrm>
            <a:off x="5973891" y="2181792"/>
            <a:ext cx="1837840" cy="460631"/>
          </a:xfrm>
          <a:prstGeom prst="straightConnector1">
            <a:avLst/>
          </a:prstGeom>
          <a:ln w="57150" cap="flat" cmpd="sng" algn="ctr">
            <a:solidFill>
              <a:schemeClr val="dk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Прямая со стрелкой 13">
            <a:extLst>
              <a:ext uri="{FF2B5EF4-FFF2-40B4-BE49-F238E27FC236}">
                <a16:creationId xmlns:a16="http://schemas.microsoft.com/office/drawing/2014/main" id="{8B30F845-2854-4468-B591-712C48286791}"/>
              </a:ext>
            </a:extLst>
          </p:cNvPr>
          <p:cNvCxnSpPr>
            <a:cxnSpLocks/>
          </p:cNvCxnSpPr>
          <p:nvPr/>
        </p:nvCxnSpPr>
        <p:spPr>
          <a:xfrm flipH="1">
            <a:off x="6095999" y="2503603"/>
            <a:ext cx="1" cy="1729179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793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53845" y="468175"/>
            <a:ext cx="108843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Игра: “Красное и черное”</a:t>
            </a:r>
            <a:endParaRPr lang="ru-RU" sz="5400" b="1" cap="none" spc="0" dirty="0">
              <a:ln w="3175">
                <a:solidFill>
                  <a:schemeClr val="tx1"/>
                </a:solidFill>
                <a:prstDash val="solid"/>
              </a:ln>
              <a:solidFill>
                <a:schemeClr val="accent5">
                  <a:lumMod val="75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594D6BF-EBFD-4483-A79C-AAF86CC538C3}"/>
              </a:ext>
            </a:extLst>
          </p:cNvPr>
          <p:cNvSpPr/>
          <p:nvPr/>
        </p:nvSpPr>
        <p:spPr>
          <a:xfrm>
            <a:off x="786581" y="1426001"/>
            <a:ext cx="5309419" cy="4918462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Младший брат сломал твою игрушку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его прощаешь.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Ты ударяешь его.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поссорился со своей сестрой.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попытаешься объясниться с ней.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Ты обижаешься и мстишь.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FE03FA3-7965-48B0-B77E-973C74F6C44F}"/>
              </a:ext>
            </a:extLst>
          </p:cNvPr>
          <p:cNvSpPr/>
          <p:nvPr/>
        </p:nvSpPr>
        <p:spPr>
          <a:xfrm>
            <a:off x="6297562" y="1391505"/>
            <a:ext cx="5107858" cy="4951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07000"/>
              </a:lnSpc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тобой поступают жестоко.</a:t>
            </a:r>
          </a:p>
          <a:p>
            <a:pPr lvl="0">
              <a:lnSpc>
                <a:spcPct val="107000"/>
              </a:lnSpc>
            </a:pPr>
            <a:r>
              <a:rPr lang="ru-RU" sz="2800" b="1" i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отвечаешь тем же.</a:t>
            </a:r>
          </a:p>
          <a:p>
            <a:pPr lvl="0">
              <a:lnSpc>
                <a:spcPct val="107000"/>
              </a:lnSpc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Ты говоришь "нет" и стремишься заручиться помощью.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недоволен собой.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Ты говоришь, что людей без недостатков не бывает.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Ты все сваливаешь на других.</a:t>
            </a:r>
          </a:p>
        </p:txBody>
      </p:sp>
      <p:sp>
        <p:nvSpPr>
          <p:cNvPr id="12" name="Блок-схема: узел 11">
            <a:extLst>
              <a:ext uri="{FF2B5EF4-FFF2-40B4-BE49-F238E27FC236}">
                <a16:creationId xmlns:a16="http://schemas.microsoft.com/office/drawing/2014/main" id="{ADAFB643-0BE6-41E4-A82D-637C0CE45A42}"/>
              </a:ext>
            </a:extLst>
          </p:cNvPr>
          <p:cNvSpPr/>
          <p:nvPr/>
        </p:nvSpPr>
        <p:spPr>
          <a:xfrm>
            <a:off x="870158" y="1927107"/>
            <a:ext cx="412955" cy="42806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узел 14">
            <a:extLst>
              <a:ext uri="{FF2B5EF4-FFF2-40B4-BE49-F238E27FC236}">
                <a16:creationId xmlns:a16="http://schemas.microsoft.com/office/drawing/2014/main" id="{C6803858-57C0-442F-B802-705019DD9D4A}"/>
              </a:ext>
            </a:extLst>
          </p:cNvPr>
          <p:cNvSpPr/>
          <p:nvPr/>
        </p:nvSpPr>
        <p:spPr>
          <a:xfrm>
            <a:off x="870158" y="2389665"/>
            <a:ext cx="412955" cy="42806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узел 15">
            <a:extLst>
              <a:ext uri="{FF2B5EF4-FFF2-40B4-BE49-F238E27FC236}">
                <a16:creationId xmlns:a16="http://schemas.microsoft.com/office/drawing/2014/main" id="{84893AEA-69AE-4F0B-9D98-BDF296505BC0}"/>
              </a:ext>
            </a:extLst>
          </p:cNvPr>
          <p:cNvSpPr/>
          <p:nvPr/>
        </p:nvSpPr>
        <p:spPr>
          <a:xfrm>
            <a:off x="870161" y="3690263"/>
            <a:ext cx="412955" cy="42806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узел 16">
            <a:extLst>
              <a:ext uri="{FF2B5EF4-FFF2-40B4-BE49-F238E27FC236}">
                <a16:creationId xmlns:a16="http://schemas.microsoft.com/office/drawing/2014/main" id="{6C0E959D-49C6-433D-904B-5F8C08AF04E1}"/>
              </a:ext>
            </a:extLst>
          </p:cNvPr>
          <p:cNvSpPr/>
          <p:nvPr/>
        </p:nvSpPr>
        <p:spPr>
          <a:xfrm>
            <a:off x="870158" y="4609729"/>
            <a:ext cx="412955" cy="42806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>
            <a:extLst>
              <a:ext uri="{FF2B5EF4-FFF2-40B4-BE49-F238E27FC236}">
                <a16:creationId xmlns:a16="http://schemas.microsoft.com/office/drawing/2014/main" id="{7FB318EF-1A36-40D8-903D-85E4874F05BA}"/>
              </a:ext>
            </a:extLst>
          </p:cNvPr>
          <p:cNvSpPr/>
          <p:nvPr/>
        </p:nvSpPr>
        <p:spPr>
          <a:xfrm>
            <a:off x="6356559" y="1841236"/>
            <a:ext cx="412955" cy="42806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>
            <a:extLst>
              <a:ext uri="{FF2B5EF4-FFF2-40B4-BE49-F238E27FC236}">
                <a16:creationId xmlns:a16="http://schemas.microsoft.com/office/drawing/2014/main" id="{EB3D23D6-D633-41EE-980E-8426A3B2F07C}"/>
              </a:ext>
            </a:extLst>
          </p:cNvPr>
          <p:cNvSpPr/>
          <p:nvPr/>
        </p:nvSpPr>
        <p:spPr>
          <a:xfrm>
            <a:off x="6356559" y="2310925"/>
            <a:ext cx="412955" cy="42806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>
            <a:extLst>
              <a:ext uri="{FF2B5EF4-FFF2-40B4-BE49-F238E27FC236}">
                <a16:creationId xmlns:a16="http://schemas.microsoft.com/office/drawing/2014/main" id="{6DA261E9-C15C-4806-863A-4E8742FB54FB}"/>
              </a:ext>
            </a:extLst>
          </p:cNvPr>
          <p:cNvSpPr/>
          <p:nvPr/>
        </p:nvSpPr>
        <p:spPr>
          <a:xfrm>
            <a:off x="6356563" y="4437859"/>
            <a:ext cx="412955" cy="428062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>
            <a:extLst>
              <a:ext uri="{FF2B5EF4-FFF2-40B4-BE49-F238E27FC236}">
                <a16:creationId xmlns:a16="http://schemas.microsoft.com/office/drawing/2014/main" id="{079749F6-99D5-4996-AFE2-E7F8C0B8766C}"/>
              </a:ext>
            </a:extLst>
          </p:cNvPr>
          <p:cNvSpPr/>
          <p:nvPr/>
        </p:nvSpPr>
        <p:spPr>
          <a:xfrm>
            <a:off x="6356559" y="5357279"/>
            <a:ext cx="412955" cy="42806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19261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13ED397-EE52-4124-BCF0-0BE9DD31F1F4}"/>
              </a:ext>
            </a:extLst>
          </p:cNvPr>
          <p:cNvSpPr/>
          <p:nvPr/>
        </p:nvSpPr>
        <p:spPr>
          <a:xfrm>
            <a:off x="653845" y="468175"/>
            <a:ext cx="108843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Как справиться </a:t>
            </a:r>
          </a:p>
          <a:p>
            <a:pPr algn="r"/>
            <a:r>
              <a:rPr lang="ru-RU" sz="5400" b="1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с а</a:t>
            </a:r>
            <a:r>
              <a:rPr lang="ru-RU" sz="5400" b="1" cap="none" spc="0" dirty="0">
                <a:ln w="3175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</a:rPr>
              <a:t>грессией и гневом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594D6BF-EBFD-4483-A79C-AAF86CC538C3}"/>
              </a:ext>
            </a:extLst>
          </p:cNvPr>
          <p:cNvSpPr/>
          <p:nvPr/>
        </p:nvSpPr>
        <p:spPr>
          <a:xfrm>
            <a:off x="653845" y="1588511"/>
            <a:ext cx="10643419" cy="4524315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ru-RU" b="1" dirty="0"/>
              <a:t>Снять напряжение </a:t>
            </a:r>
            <a:r>
              <a:rPr lang="ru-RU" dirty="0"/>
              <a:t>с помощью счёта до 10;</a:t>
            </a:r>
          </a:p>
          <a:p>
            <a:r>
              <a:rPr lang="ru-RU" dirty="0"/>
              <a:t>Умывания или обмывания рук;</a:t>
            </a:r>
          </a:p>
          <a:p>
            <a:r>
              <a:rPr lang="ru-RU" dirty="0"/>
              <a:t>Направления агрессии на неодушевлённый предмет (эспандер, шарики, подушку, боксёрскую грушу и т. д.);</a:t>
            </a:r>
          </a:p>
          <a:p>
            <a:r>
              <a:rPr lang="ru-RU" dirty="0"/>
              <a:t>Агрессию направить в другую сторону: проявить заботу, милосердие к ближним.</a:t>
            </a:r>
          </a:p>
          <a:p>
            <a:r>
              <a:rPr lang="ru-RU" dirty="0"/>
              <a:t>Осознать последствия и постараться не допустить, чтобы они стали реальными.</a:t>
            </a:r>
          </a:p>
          <a:p>
            <a:r>
              <a:rPr lang="ru-RU" dirty="0"/>
              <a:t>Если тебя втягивают в драку, мы хотим порекомендовать:</a:t>
            </a:r>
          </a:p>
          <a:p>
            <a:r>
              <a:rPr lang="ru-RU" dirty="0"/>
              <a:t>Отойти от этого человека в сторону, зайти в класс;</a:t>
            </a:r>
          </a:p>
          <a:p>
            <a:r>
              <a:rPr lang="ru-RU" dirty="0"/>
              <a:t> </a:t>
            </a:r>
          </a:p>
          <a:p>
            <a:r>
              <a:rPr lang="ru-RU" b="1" dirty="0"/>
              <a:t>Сказать обидчику о том, что ты чувствуешь в данный момент:</a:t>
            </a:r>
          </a:p>
          <a:p>
            <a:r>
              <a:rPr lang="ru-RU" dirty="0"/>
              <a:t>- Я зол, но отказываюсь драться с тобой.</a:t>
            </a:r>
          </a:p>
          <a:p>
            <a:r>
              <a:rPr lang="ru-RU" dirty="0"/>
              <a:t>- Я возмущён твоим поведением.</a:t>
            </a:r>
          </a:p>
          <a:p>
            <a:r>
              <a:rPr lang="ru-RU" dirty="0"/>
              <a:t>- Отойди от меня, я не хочу с тобой разговаривать.</a:t>
            </a:r>
          </a:p>
          <a:p>
            <a:r>
              <a:rPr lang="ru-RU" dirty="0"/>
              <a:t>- Я вижу, что ты хочешь втянуть меня в драку, я прав?</a:t>
            </a:r>
          </a:p>
          <a:p>
            <a:endParaRPr lang="ru-RU" dirty="0"/>
          </a:p>
          <a:p>
            <a:r>
              <a:rPr lang="ru-RU" b="1" dirty="0"/>
              <a:t>Не нападать первым;</a:t>
            </a:r>
          </a:p>
          <a:p>
            <a:r>
              <a:rPr lang="ru-RU" b="1" dirty="0"/>
              <a:t>Перевести конфликт в шутку.</a:t>
            </a:r>
            <a:r>
              <a:rPr lang="ru-RU" dirty="0"/>
              <a:t> 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332C3C18-6AE4-45C2-89BF-726B7EC7D8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6929" y="3123790"/>
            <a:ext cx="4031225" cy="3023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8914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100</TotalTime>
  <Words>726</Words>
  <Application>Microsoft Office PowerPoint</Application>
  <PresentationFormat>Широкоэкранный</PresentationFormat>
  <Paragraphs>117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Garamond</vt:lpstr>
      <vt:lpstr>Times New Roman</vt:lpstr>
      <vt:lpstr>yandex-sans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Боевые хомички</dc:creator>
  <cp:lastModifiedBy>Боевые хомички</cp:lastModifiedBy>
  <cp:revision>13</cp:revision>
  <dcterms:created xsi:type="dcterms:W3CDTF">2019-11-17T15:53:06Z</dcterms:created>
  <dcterms:modified xsi:type="dcterms:W3CDTF">2019-12-27T16:45:21Z</dcterms:modified>
</cp:coreProperties>
</file>