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6858000" cy="9906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3" d="100"/>
          <a:sy n="53" d="100"/>
        </p:scale>
        <p:origin x="-2238" y="2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6672" y="416496"/>
            <a:ext cx="5904656" cy="720080"/>
          </a:xfrm>
        </p:spPr>
        <p:txBody>
          <a:bodyPr>
            <a:normAutofit fontScale="90000"/>
          </a:bodyPr>
          <a:lstStyle/>
          <a:p>
            <a:r>
              <a:rPr lang="ru-RU" sz="2200" b="1" cap="all" dirty="0">
                <a:effectLst>
                  <a:reflection blurRad="12700" stA="50000" endPos="50000" dist="5004" dir="5400000" sy="-100000"/>
                </a:effectLst>
              </a:rPr>
              <a:t>Психолог рекомендует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8680" y="920552"/>
            <a:ext cx="5904656" cy="6480720"/>
          </a:xfrm>
        </p:spPr>
        <p:txBody>
          <a:bodyPr>
            <a:normAutofit fontScale="25000" lnSpcReduction="20000"/>
          </a:bodyPr>
          <a:lstStyle/>
          <a:p>
            <a:r>
              <a:rPr lang="ru-RU" sz="6400" dirty="0" smtClean="0">
                <a:solidFill>
                  <a:schemeClr val="tx1"/>
                </a:solidFill>
              </a:rPr>
              <a:t>ДЛЯ </a:t>
            </a:r>
            <a:r>
              <a:rPr lang="ru-RU" sz="6400" dirty="0">
                <a:solidFill>
                  <a:schemeClr val="tx1"/>
                </a:solidFill>
              </a:rPr>
              <a:t>УСПЕШНОЙ АДАПТАЦИИ РЕБЕНКА </a:t>
            </a:r>
          </a:p>
          <a:p>
            <a:r>
              <a:rPr lang="ru-RU" sz="6400" dirty="0">
                <a:solidFill>
                  <a:schemeClr val="tx1"/>
                </a:solidFill>
              </a:rPr>
              <a:t>К ДОШКОЛЬНОМУ УЧРЕЖДЕНИЮ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6400" dirty="0" smtClean="0">
                <a:solidFill>
                  <a:schemeClr val="tx1"/>
                </a:solidFill>
              </a:rPr>
              <a:t>Постарайтесь </a:t>
            </a:r>
            <a:r>
              <a:rPr lang="ru-RU" sz="6400" dirty="0">
                <a:solidFill>
                  <a:schemeClr val="tx1"/>
                </a:solidFill>
              </a:rPr>
              <a:t>создать в семье спокойную дружескую атмосферу.</a:t>
            </a:r>
          </a:p>
          <a:p>
            <a:pPr algn="just"/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>
                <a:solidFill>
                  <a:schemeClr val="tx1"/>
                </a:solidFill>
              </a:rPr>
              <a:t>Установите </a:t>
            </a:r>
            <a:r>
              <a:rPr lang="ru-RU" sz="6400" dirty="0" err="1">
                <a:solidFill>
                  <a:schemeClr val="tx1"/>
                </a:solidFill>
              </a:rPr>
              <a:t>четкие</a:t>
            </a:r>
            <a:r>
              <a:rPr lang="ru-RU" sz="6400" dirty="0">
                <a:solidFill>
                  <a:schemeClr val="tx1"/>
                </a:solidFill>
              </a:rPr>
              <a:t> требования к </a:t>
            </a:r>
            <a:r>
              <a:rPr lang="ru-RU" sz="6400" dirty="0" err="1" smtClean="0">
                <a:solidFill>
                  <a:schemeClr val="tx1"/>
                </a:solidFill>
              </a:rPr>
              <a:t>ребенку</a:t>
            </a: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>
                <a:solidFill>
                  <a:schemeClr val="tx1"/>
                </a:solidFill>
              </a:rPr>
              <a:t>и будьте последовательны в их </a:t>
            </a:r>
            <a:r>
              <a:rPr lang="ru-RU" sz="6400" dirty="0" smtClean="0">
                <a:solidFill>
                  <a:schemeClr val="tx1"/>
                </a:solidFill>
              </a:rPr>
              <a:t>предъявлении.</a:t>
            </a:r>
            <a:endParaRPr lang="en-US" sz="6400" dirty="0" smtClean="0">
              <a:solidFill>
                <a:schemeClr val="tx1"/>
              </a:solidFill>
            </a:endParaRP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>
                <a:solidFill>
                  <a:schemeClr val="tx1"/>
                </a:solidFill>
              </a:rPr>
              <a:t>Будьте терпеливы.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6400" dirty="0" smtClean="0">
                <a:solidFill>
                  <a:schemeClr val="tx1"/>
                </a:solidFill>
              </a:rPr>
              <a:t>Формируйте </a:t>
            </a:r>
            <a:r>
              <a:rPr lang="ru-RU" sz="6400" dirty="0">
                <a:solidFill>
                  <a:schemeClr val="tx1"/>
                </a:solidFill>
              </a:rPr>
              <a:t>у детей навыки </a:t>
            </a:r>
            <a:r>
              <a:rPr lang="ru-RU" sz="6400" dirty="0" smtClean="0">
                <a:solidFill>
                  <a:schemeClr val="tx1"/>
                </a:solidFill>
              </a:rPr>
              <a:t>самообслуживания </a:t>
            </a:r>
            <a:r>
              <a:rPr lang="ru-RU" sz="6400" dirty="0">
                <a:solidFill>
                  <a:schemeClr val="tx1"/>
                </a:solidFill>
              </a:rPr>
              <a:t>и личной гигиены.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>
                <a:solidFill>
                  <a:schemeClr val="tx1"/>
                </a:solidFill>
              </a:rPr>
              <a:t>Поощряйте игры с другими детьми, </a:t>
            </a:r>
            <a:r>
              <a:rPr lang="ru-RU" sz="6400" dirty="0" smtClean="0">
                <a:solidFill>
                  <a:schemeClr val="tx1"/>
                </a:solidFill>
              </a:rPr>
              <a:t>расширяйте </a:t>
            </a:r>
            <a:r>
              <a:rPr lang="ru-RU" sz="6400" dirty="0">
                <a:solidFill>
                  <a:schemeClr val="tx1"/>
                </a:solidFill>
              </a:rPr>
              <a:t>круг общения со взрослыми.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6400" dirty="0" smtClean="0">
                <a:solidFill>
                  <a:schemeClr val="tx1"/>
                </a:solidFill>
              </a:rPr>
              <a:t>Когда </a:t>
            </a:r>
            <a:r>
              <a:rPr lang="ru-RU" sz="6400" dirty="0" err="1">
                <a:solidFill>
                  <a:schemeClr val="tx1"/>
                </a:solidFill>
              </a:rPr>
              <a:t>ребенок</a:t>
            </a:r>
            <a:r>
              <a:rPr lang="ru-RU" sz="6400" dirty="0">
                <a:solidFill>
                  <a:schemeClr val="tx1"/>
                </a:solidFill>
              </a:rPr>
              <a:t> с Вами разговаривает, слушайте его внимательно.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>
                <a:solidFill>
                  <a:schemeClr val="tx1"/>
                </a:solidFill>
              </a:rPr>
              <a:t>Если Вы увидите, что </a:t>
            </a:r>
            <a:r>
              <a:rPr lang="ru-RU" sz="6400" dirty="0" err="1">
                <a:solidFill>
                  <a:schemeClr val="tx1"/>
                </a:solidFill>
              </a:rPr>
              <a:t>ребенок</a:t>
            </a:r>
            <a:r>
              <a:rPr lang="ru-RU" sz="6400" dirty="0">
                <a:solidFill>
                  <a:schemeClr val="tx1"/>
                </a:solidFill>
              </a:rPr>
              <a:t> что-то </a:t>
            </a:r>
            <a:r>
              <a:rPr lang="ru-RU" sz="6400" dirty="0" smtClean="0">
                <a:solidFill>
                  <a:schemeClr val="tx1"/>
                </a:solidFill>
              </a:rPr>
              <a:t>делает</a:t>
            </a:r>
            <a:r>
              <a:rPr lang="ru-RU" sz="6400" dirty="0">
                <a:solidFill>
                  <a:schemeClr val="tx1"/>
                </a:solidFill>
              </a:rPr>
              <a:t>,  начните  "параллельный   разговор" (комментируйте его действия).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>
                <a:solidFill>
                  <a:schemeClr val="tx1"/>
                </a:solidFill>
              </a:rPr>
              <a:t>Говорите с малышом короткими </a:t>
            </a:r>
            <a:r>
              <a:rPr lang="ru-RU" sz="6400" dirty="0" smtClean="0">
                <a:solidFill>
                  <a:schemeClr val="tx1"/>
                </a:solidFill>
              </a:rPr>
              <a:t>фразами</a:t>
            </a:r>
            <a:r>
              <a:rPr lang="ru-RU" sz="6400" dirty="0">
                <a:solidFill>
                  <a:schemeClr val="tx1"/>
                </a:solidFill>
              </a:rPr>
              <a:t>, медленно; в разговоре называйте как можно больше предметов. Давайте простые и понятные объяснения.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>
                <a:solidFill>
                  <a:schemeClr val="tx1"/>
                </a:solidFill>
              </a:rPr>
              <a:t>Спрашивайте у </a:t>
            </a:r>
            <a:r>
              <a:rPr lang="ru-RU" sz="6400" dirty="0" err="1">
                <a:solidFill>
                  <a:schemeClr val="tx1"/>
                </a:solidFill>
              </a:rPr>
              <a:t>ребенка</a:t>
            </a:r>
            <a:r>
              <a:rPr lang="ru-RU" sz="6400" dirty="0">
                <a:solidFill>
                  <a:schemeClr val="tx1"/>
                </a:solidFill>
              </a:rPr>
              <a:t>: "Что ты </a:t>
            </a:r>
            <a:r>
              <a:rPr lang="ru-RU" sz="6400" dirty="0" smtClean="0">
                <a:solidFill>
                  <a:schemeClr val="tx1"/>
                </a:solidFill>
              </a:rPr>
              <a:t>делаешь</a:t>
            </a:r>
            <a:r>
              <a:rPr lang="ru-RU" sz="6400" dirty="0">
                <a:solidFill>
                  <a:schemeClr val="tx1"/>
                </a:solidFill>
              </a:rPr>
              <a:t>?" На вопрос "Почему ты это делаешь?" он ответит, когда </a:t>
            </a:r>
            <a:r>
              <a:rPr lang="ru-RU" sz="6400" dirty="0" err="1">
                <a:solidFill>
                  <a:schemeClr val="tx1"/>
                </a:solidFill>
              </a:rPr>
              <a:t>подрастет</a:t>
            </a:r>
            <a:r>
              <a:rPr lang="ru-RU" sz="6400" dirty="0">
                <a:solidFill>
                  <a:schemeClr val="tx1"/>
                </a:solidFill>
              </a:rPr>
              <a:t>.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>
                <a:solidFill>
                  <a:schemeClr val="tx1"/>
                </a:solidFill>
              </a:rPr>
              <a:t>Каждый день читайте </a:t>
            </a:r>
            <a:r>
              <a:rPr lang="ru-RU" sz="6400" dirty="0" err="1">
                <a:solidFill>
                  <a:schemeClr val="tx1"/>
                </a:solidFill>
              </a:rPr>
              <a:t>ребенку</a:t>
            </a:r>
            <a:r>
              <a:rPr lang="ru-RU" sz="6400" dirty="0">
                <a:solidFill>
                  <a:schemeClr val="tx1"/>
                </a:solidFill>
              </a:rPr>
              <a:t>.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>
                <a:solidFill>
                  <a:schemeClr val="tx1"/>
                </a:solidFill>
              </a:rPr>
              <a:t>Заботьтесь о том, чтобы у </a:t>
            </a:r>
            <a:r>
              <a:rPr lang="ru-RU" sz="6400" dirty="0" err="1">
                <a:solidFill>
                  <a:schemeClr val="tx1"/>
                </a:solidFill>
              </a:rPr>
              <a:t>ребенка</a:t>
            </a:r>
            <a:r>
              <a:rPr lang="ru-RU" sz="6400" dirty="0">
                <a:solidFill>
                  <a:schemeClr val="tx1"/>
                </a:solidFill>
              </a:rPr>
              <a:t> были новые впечатления: ведь каждое время года прекрасная пора для открытий!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>
                <a:solidFill>
                  <a:schemeClr val="tx1"/>
                </a:solidFill>
              </a:rPr>
              <a:t>Занимайтесь  с  малышом  совместной творческой деятельностью: играйте, лепите, рисуйте, конструируйте...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>
                <a:solidFill>
                  <a:schemeClr val="tx1"/>
                </a:solidFill>
              </a:rPr>
              <a:t>Поощряйте любопытство.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ru-RU" sz="6400" dirty="0" smtClean="0">
                <a:solidFill>
                  <a:schemeClr val="tx1"/>
                </a:solidFill>
              </a:rPr>
              <a:t> </a:t>
            </a:r>
            <a:r>
              <a:rPr lang="ru-RU" sz="6400" dirty="0">
                <a:solidFill>
                  <a:schemeClr val="tx1"/>
                </a:solidFill>
              </a:rPr>
              <a:t>Не скупитесь на похвалу. </a:t>
            </a:r>
          </a:p>
          <a:p>
            <a:pPr algn="just"/>
            <a:endParaRPr lang="ru-RU" sz="6400" dirty="0">
              <a:solidFill>
                <a:schemeClr val="tx1"/>
              </a:solidFill>
            </a:endParaRPr>
          </a:p>
          <a:p>
            <a:r>
              <a:rPr lang="ru-RU" sz="6400" dirty="0">
                <a:solidFill>
                  <a:srgbClr val="FF0000"/>
                </a:solidFill>
              </a:rPr>
              <a:t>Радуйтесь Вашему малышу!</a:t>
            </a:r>
          </a:p>
          <a:p>
            <a:pPr algn="just"/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2502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243933"/>
          </a:xfrm>
        </p:spPr>
        <p:txBody>
          <a:bodyPr>
            <a:normAutofit fontScale="90000"/>
          </a:bodyPr>
          <a:lstStyle/>
          <a:p>
            <a:r>
              <a:rPr lang="ru-RU" sz="2200" b="1" dirty="0"/>
              <a:t>ПОЛЕЗНЫЕ СОВЕТЫ РОДИТЕЛЯМ 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b="1" dirty="0"/>
              <a:t>В ПЕРИОД АДАПТАЦИИ РЕБЕНКА К ДОУ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8640" y="1208584"/>
            <a:ext cx="6172200" cy="6537502"/>
          </a:xfrm>
        </p:spPr>
        <p:txBody>
          <a:bodyPr>
            <a:normAutofit fontScale="47500" lnSpcReduction="20000"/>
          </a:bodyPr>
          <a:lstStyle/>
          <a:p>
            <a:pPr lvl="0"/>
            <a:r>
              <a:rPr lang="ru-RU" sz="3400" dirty="0" smtClean="0"/>
              <a:t>В </a:t>
            </a:r>
            <a:r>
              <a:rPr lang="ru-RU" sz="3400" dirty="0"/>
              <a:t>присутствии </a:t>
            </a:r>
            <a:r>
              <a:rPr lang="ru-RU" sz="3400" dirty="0" err="1"/>
              <a:t>ребенка</a:t>
            </a:r>
            <a:r>
              <a:rPr lang="ru-RU" sz="3400" dirty="0"/>
              <a:t> избегайте критических замечаний в адрес детского    сада и его сотрудников.</a:t>
            </a:r>
          </a:p>
          <a:p>
            <a:pPr lvl="0"/>
            <a:r>
              <a:rPr lang="ru-RU" sz="3400" dirty="0"/>
              <a:t>Старайтесь   не   нервничать,   не   доказывать   свою   тревогу   накануне   его поступления в ДОУ.</a:t>
            </a:r>
          </a:p>
          <a:p>
            <a:pPr lvl="0"/>
            <a:r>
              <a:rPr lang="ru-RU" sz="3400" dirty="0"/>
              <a:t>В выходные дни резко не меняйте режим дня </a:t>
            </a:r>
            <a:r>
              <a:rPr lang="ru-RU" sz="3400" dirty="0" err="1"/>
              <a:t>ребенка</a:t>
            </a:r>
            <a:r>
              <a:rPr lang="ru-RU" sz="3400" dirty="0"/>
              <a:t>.</a:t>
            </a:r>
          </a:p>
          <a:p>
            <a:pPr lvl="0"/>
            <a:r>
              <a:rPr lang="ru-RU" sz="3400" dirty="0"/>
              <a:t>Постоянно  обращайте внимание на отклонения в  поведении  и здоровье малыша.</a:t>
            </a:r>
          </a:p>
          <a:p>
            <a:pPr lvl="0"/>
            <a:r>
              <a:rPr lang="ru-RU" sz="3400" dirty="0" smtClean="0"/>
              <a:t>Создайте </a:t>
            </a:r>
            <a:r>
              <a:rPr lang="ru-RU" sz="3400" dirty="0"/>
              <a:t>спокойную, бесконфликтную обстановку в семье.</a:t>
            </a:r>
          </a:p>
          <a:p>
            <a:pPr lvl="0"/>
            <a:r>
              <a:rPr lang="ru-RU" sz="3400" dirty="0"/>
              <a:t>На время прекратите посещение с </a:t>
            </a:r>
            <a:r>
              <a:rPr lang="ru-RU" sz="3400" dirty="0" err="1"/>
              <a:t>ребенком</a:t>
            </a:r>
            <a:r>
              <a:rPr lang="ru-RU" sz="3400" dirty="0"/>
              <a:t> многолюдных мест, сократите просмотр  телевизионных  передач,  старайтесь  щадить  его  ослабленную нервную систему.</a:t>
            </a:r>
          </a:p>
          <a:p>
            <a:pPr lvl="0"/>
            <a:r>
              <a:rPr lang="ru-RU" sz="3400" dirty="0"/>
              <a:t>Одевайте </a:t>
            </a:r>
            <a:r>
              <a:rPr lang="ru-RU" sz="3400" dirty="0" err="1"/>
              <a:t>ребенка</a:t>
            </a:r>
            <a:r>
              <a:rPr lang="ru-RU" sz="3400" dirty="0"/>
              <a:t> в детский сад в соответствии с температурой воздуха в группе. Обращайте внимание на аккуратность и опрятность его внешнего вида.</a:t>
            </a:r>
          </a:p>
          <a:p>
            <a:pPr lvl="0"/>
            <a:r>
              <a:rPr lang="ru-RU" sz="3400" dirty="0"/>
              <a:t>Эмоционально поддерживайте малыша:  чаще обнимайте,  поглаживайте, называйте ласковыми именами.</a:t>
            </a:r>
          </a:p>
          <a:p>
            <a:pPr lvl="0"/>
            <a:r>
              <a:rPr lang="ru-RU" sz="3400" dirty="0"/>
              <a:t>Будьте терпимее к его капризам. При явно выраженных невротических реакциях оставьте дома.</a:t>
            </a:r>
          </a:p>
          <a:p>
            <a:pPr lvl="0"/>
            <a:r>
              <a:rPr lang="ru-RU" sz="3400" dirty="0"/>
              <a:t>Выполняйте предписания врача, советы и рекомендации педагога.</a:t>
            </a:r>
          </a:p>
          <a:p>
            <a:pPr lvl="0"/>
            <a:r>
              <a:rPr lang="ru-RU" sz="3400" dirty="0"/>
              <a:t>Не наказывайте, «не пугайте» детским садом, забирайте домой вовремя.</a:t>
            </a:r>
          </a:p>
          <a:p>
            <a:pPr lvl="0"/>
            <a:r>
              <a:rPr lang="ru-RU" sz="3400" dirty="0"/>
              <a:t>Когда </a:t>
            </a:r>
            <a:r>
              <a:rPr lang="ru-RU" sz="3400" dirty="0" err="1"/>
              <a:t>ребенок</a:t>
            </a:r>
            <a:r>
              <a:rPr lang="ru-RU" sz="3400" dirty="0"/>
              <a:t> привыкнет к новым условиям, не принимайте его слез при расставании </a:t>
            </a:r>
            <a:r>
              <a:rPr lang="ru-RU" sz="3400" dirty="0" err="1"/>
              <a:t>всерьез</a:t>
            </a:r>
            <a:r>
              <a:rPr lang="ru-RU" sz="3400" dirty="0"/>
              <a:t> - это может быть вызвано просто плохим настроением.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11950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955901"/>
          </a:xfrm>
        </p:spPr>
        <p:txBody>
          <a:bodyPr>
            <a:normAutofit/>
          </a:bodyPr>
          <a:lstStyle/>
          <a:p>
            <a:r>
              <a:rPr lang="ru-RU" sz="2000" dirty="0"/>
              <a:t>ПЕРИОД АДАПТАЦИИ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2656" y="1208584"/>
            <a:ext cx="6172200" cy="6537502"/>
          </a:xfrm>
        </p:spPr>
        <p:txBody>
          <a:bodyPr>
            <a:normAutofit fontScale="32500" lnSpcReduction="20000"/>
          </a:bodyPr>
          <a:lstStyle/>
          <a:p>
            <a:pPr algn="just"/>
            <a:r>
              <a:rPr lang="ru-RU" sz="4300" dirty="0"/>
              <a:t>ПЕРИОД АДАПТАЦИИ - </a:t>
            </a:r>
            <a:r>
              <a:rPr lang="ru-RU" sz="4300" dirty="0" err="1"/>
              <a:t>тяжелое</a:t>
            </a:r>
            <a:r>
              <a:rPr lang="ru-RU" sz="4300" dirty="0"/>
              <a:t> время для малыша, его родителей и персонала группы. В среднем длительность адаптации у детей раннего возраста длится 2-3 недели, но может продлиться и месяц и 3 месяца. </a:t>
            </a:r>
          </a:p>
          <a:p>
            <a:pPr algn="just"/>
            <a:r>
              <a:rPr lang="ru-RU" sz="4300" dirty="0"/>
              <a:t>В детском саду дети заболевают чаще, чем дома. Это и понятно, т.к. в группе может быть заболевший </a:t>
            </a:r>
            <a:r>
              <a:rPr lang="ru-RU" sz="4300" dirty="0" err="1"/>
              <a:t>ребенок</a:t>
            </a:r>
            <a:r>
              <a:rPr lang="ru-RU" sz="4300" dirty="0"/>
              <a:t>, который становится источником инфекции для других детей. В период адаптации возможность заболевания </a:t>
            </a:r>
            <a:r>
              <a:rPr lang="ru-RU" sz="4300" dirty="0" err="1"/>
              <a:t>ребенка</a:t>
            </a:r>
            <a:r>
              <a:rPr lang="ru-RU" sz="4300" dirty="0"/>
              <a:t>, особенно трудно привыкающего к новым условиям, возрастает, поскольку под влиянием эмоционального напряжения снижаются защитные силы организма.</a:t>
            </a:r>
          </a:p>
          <a:p>
            <a:pPr algn="just"/>
            <a:r>
              <a:rPr lang="ru-RU" sz="4300" dirty="0"/>
              <a:t>На характер адаптации </a:t>
            </a:r>
            <a:r>
              <a:rPr lang="ru-RU" sz="4300" dirty="0" err="1"/>
              <a:t>ребенка</a:t>
            </a:r>
            <a:r>
              <a:rPr lang="ru-RU" sz="4300" dirty="0"/>
              <a:t> к условиям дошкольного учреждения влияет ряд факторов. Прежде всего - возраст малыша. Сложнее и длительнее протекает процесс адаптации у детей ослабленных, страдающих аллергией, рахитом, частыми ОРЗ. И наоборот, безболезненно осваиваются в детском саду дети здоровые, физически крепкие. Они быстро приобщаются к жизни в коллективе сверстников. В период адаптации трудности испытывают дети, привыкшие к общению только с родителями. </a:t>
            </a:r>
          </a:p>
          <a:p>
            <a:pPr algn="just"/>
            <a:r>
              <a:rPr lang="ru-RU" sz="4300" dirty="0"/>
              <a:t>Замкнутый образ жизни семьи, недоброжелательное отношение родителей к окружающим людям – причины, тормозящие образование у малыша умения контактировать с незнакомыми взрослыми. А это значит, что в первые дни пребывания в детском саду он будет негативно относиться к воспитателям, персоналу, что усложнит уход за ним.</a:t>
            </a:r>
          </a:p>
          <a:p>
            <a:pPr algn="just"/>
            <a:r>
              <a:rPr lang="ru-RU" sz="4300" dirty="0"/>
              <a:t>Дети радушных, гостеприимных, трудолюбивых родителей, дети из семей, состоящих из многочисленных родственников, легко вступают в контакт с воспитателями и персоналом. У таких детей период адаптации длится несколько дней. Малыши из таких семей деятельны, веселы, много играют, общаются с персоналом группы. Плохо приспосабливаются к </a:t>
            </a:r>
            <a:r>
              <a:rPr lang="ru-RU" sz="4300" dirty="0" smtClean="0"/>
              <a:t>жизни </a:t>
            </a:r>
            <a:r>
              <a:rPr lang="ru-RU" sz="4300" dirty="0"/>
              <a:t>в коллективе дети, которых чрезмерно опекают в семье, которые не знают родительского нельзя. </a:t>
            </a:r>
            <a:r>
              <a:rPr lang="ru-RU" sz="4300" dirty="0" err="1"/>
              <a:t>Ребенок</a:t>
            </a:r>
            <a:r>
              <a:rPr lang="ru-RU" sz="4300" dirty="0"/>
              <a:t>, у которого дома не тренируется способность тормозить свои желания, с трудом усваивает и выполняет правила поведения, взаимоотношений, приучение к которым начинается с первого дня его пребывания в детском саду.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5915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739877"/>
          </a:xfrm>
        </p:spPr>
        <p:txBody>
          <a:bodyPr>
            <a:normAutofit/>
          </a:bodyPr>
          <a:lstStyle/>
          <a:p>
            <a:r>
              <a:rPr lang="ru-RU" sz="2000" dirty="0"/>
              <a:t>ПЕРИОД АДАПТАЦИИ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0648" y="1136576"/>
            <a:ext cx="6172200" cy="6537502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dirty="0"/>
              <a:t>Итак, общая задача педагогов и родителей – помочь </a:t>
            </a:r>
            <a:r>
              <a:rPr lang="ru-RU" dirty="0" err="1"/>
              <a:t>ребенку</a:t>
            </a:r>
            <a:r>
              <a:rPr lang="ru-RU" dirty="0"/>
              <a:t> по возможности безболезненно войти в жизнь детского сада. Для этого необходимо в семье приблизить домашний режим к распорядку дня детского сада. Важно упорядочить часы сна, питания, бодрствования, а при проведении режимных процедур всемерно поощрять и развивать детскую самостоятельность. </a:t>
            </a:r>
          </a:p>
          <a:p>
            <a:pPr algn="just"/>
            <a:r>
              <a:rPr lang="ru-RU" dirty="0"/>
              <a:t>Желательно, чтобы вы познакомились с меню детского сада и приучали детей к блюдам, </a:t>
            </a:r>
            <a:r>
              <a:rPr lang="ru-RU" dirty="0" err="1"/>
              <a:t>включенным</a:t>
            </a:r>
            <a:r>
              <a:rPr lang="ru-RU" dirty="0"/>
              <a:t> в меню. Учите есть детей разнообразную пищу, тщательно жевать, после еды пользоваться салфеткой.</a:t>
            </a:r>
          </a:p>
          <a:p>
            <a:pPr algn="just"/>
            <a:r>
              <a:rPr lang="ru-RU" dirty="0" smtClean="0"/>
              <a:t>Группы </a:t>
            </a:r>
            <a:r>
              <a:rPr lang="ru-RU" dirty="0"/>
              <a:t>комплектуются постепенно, поэтому персоналу легче уделить больше внимания новичку. Но в первые дни лучше оставлять </a:t>
            </a:r>
            <a:r>
              <a:rPr lang="ru-RU" dirty="0" err="1"/>
              <a:t>ребенка</a:t>
            </a:r>
            <a:r>
              <a:rPr lang="ru-RU" dirty="0"/>
              <a:t> на 1-2 часа, увеличивая время пребывания до послеобеденного сна, до полдника, а затем – до вечера. Чем быстрее малыш почувствует доверие к воспитателям, персоналу, установит контакт с ними, тем спокойнее он </a:t>
            </a:r>
            <a:r>
              <a:rPr lang="ru-RU" dirty="0" err="1"/>
              <a:t>перенесет</a:t>
            </a:r>
            <a:r>
              <a:rPr lang="ru-RU" dirty="0"/>
              <a:t> перемены в своей жизни, разлуку с вами. Ваше вежливое  и приветливое обращение с сотрудниками детского сада расположит </a:t>
            </a:r>
            <a:r>
              <a:rPr lang="ru-RU" dirty="0" err="1"/>
              <a:t>ребенка</a:t>
            </a:r>
            <a:r>
              <a:rPr lang="ru-RU" dirty="0"/>
              <a:t> к общению с ними. </a:t>
            </a:r>
          </a:p>
          <a:p>
            <a:pPr algn="just"/>
            <a:endParaRPr lang="ru-RU" dirty="0"/>
          </a:p>
          <a:p>
            <a:pPr marL="0" indent="0" algn="just">
              <a:buNone/>
            </a:pPr>
            <a:r>
              <a:rPr lang="ru-RU" dirty="0"/>
              <a:t>ЕДИНЫЕ ТРЕБОВАНИЯ К ПОВЕДЕНИЮ РЕБЕНКА, СОГЛАСОВАННОЕ ВОЗДЕЙСТВИЕ НА НЕГО ДОМА И В ДЕТСКОМ САДУ – ВАЖНОЕ УСЛОВИЕ, ОБЛЕГЧАЮЩЕЕ ЕМУ </a:t>
            </a:r>
            <a:r>
              <a:rPr lang="ru-RU" dirty="0" smtClean="0"/>
              <a:t>АДАПТАЦИЮ И </a:t>
            </a:r>
            <a:r>
              <a:rPr lang="ru-RU" dirty="0"/>
              <a:t>ПЕРЕМЕНЕ ОБРАЗА ЖИЗНИ.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615206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890</Words>
  <Application>Microsoft Office PowerPoint</Application>
  <PresentationFormat>Лист A4 (210x297 мм)</PresentationFormat>
  <Paragraphs>44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Психолог рекомендует </vt:lpstr>
      <vt:lpstr>ПОЛЕЗНЫЕ СОВЕТЫ РОДИТЕЛЯМ  В ПЕРИОД АДАПТАЦИИ РЕБЕНКА К ДОУ </vt:lpstr>
      <vt:lpstr>ПЕРИОД АДАПТАЦИИ</vt:lpstr>
      <vt:lpstr>ПЕРИОД АДАПТАЦИИ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 рекомендует</dc:title>
  <dc:creator>Alena</dc:creator>
  <cp:lastModifiedBy>Alena</cp:lastModifiedBy>
  <cp:revision>7</cp:revision>
  <dcterms:created xsi:type="dcterms:W3CDTF">2019-09-10T20:47:28Z</dcterms:created>
  <dcterms:modified xsi:type="dcterms:W3CDTF">2019-12-26T23:37:32Z</dcterms:modified>
</cp:coreProperties>
</file>