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45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M:\Маски\565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31" name="Picture 7" descr="C:\Users\Евгения\Desktop\бельчатник\Безимени-2 копия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229225"/>
            <a:ext cx="6516216" cy="1296119"/>
          </a:xfrm>
          <a:prstGeom prst="rect">
            <a:avLst/>
          </a:prstGeom>
          <a:noFill/>
        </p:spPr>
      </p:pic>
      <p:pic>
        <p:nvPicPr>
          <p:cNvPr id="12" name="Picture 7" descr="C:\Users\Евгения\Desktop\бельчатник\Безимени-2 копия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0"/>
            <a:ext cx="6516216" cy="162877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491025" y="-171400"/>
            <a:ext cx="675056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Народные традиции </a:t>
            </a:r>
          </a:p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и праздники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5301208"/>
            <a:ext cx="5400837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Открытый классный час</a:t>
            </a:r>
          </a:p>
          <a:p>
            <a:pPr algn="ctr"/>
            <a:r>
              <a:rPr lang="ru-RU" sz="28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В 5-7 классах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00192" y="0"/>
            <a:ext cx="2843808" cy="6858000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Достоверно известно, что древний славянский календарь строился по явлениям </a:t>
            </a:r>
          </a:p>
          <a:p>
            <a:r>
              <a:rPr lang="ru-RU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четырех сезонных ипостасей языческого бога солнца 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</a:t>
            </a:r>
            <a:r>
              <a:rPr lang="ru-RU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Коляда-Ярило-Купайла-Даждьбог</a:t>
            </a:r>
            <a:r>
              <a:rPr lang="ru-RU" dirty="0"/>
              <a:t>,</a:t>
            </a:r>
          </a:p>
        </p:txBody>
      </p:sp>
      <p:pic>
        <p:nvPicPr>
          <p:cNvPr id="14338" name="Picture 2" descr="M:\Маски\srm-08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64046"/>
            <a:ext cx="6372200" cy="72584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M:\Маски\letnee-solncestoyanie-7521-v-krymu_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9951" y="1088107"/>
            <a:ext cx="9173951" cy="5769893"/>
          </a:xfrm>
          <a:prstGeom prst="rect">
            <a:avLst/>
          </a:prstGeom>
          <a:noFill/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24159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Ключевые даты солнечного года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24159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21-22 декабря - КАРАЧУН</a:t>
            </a:r>
          </a:p>
        </p:txBody>
      </p:sp>
      <p:pic>
        <p:nvPicPr>
          <p:cNvPr id="16387" name="Picture 3" descr="M:\Маски\KARACHU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04799"/>
            <a:ext cx="4422613" cy="6153201"/>
          </a:xfrm>
          <a:prstGeom prst="rect">
            <a:avLst/>
          </a:prstGeom>
          <a:noFill/>
        </p:spPr>
      </p:pic>
      <p:sp>
        <p:nvSpPr>
          <p:cNvPr id="9" name="Подзаголовок 2"/>
          <p:cNvSpPr txBox="1">
            <a:spLocks/>
          </p:cNvSpPr>
          <p:nvPr/>
        </p:nvSpPr>
        <p:spPr>
          <a:xfrm>
            <a:off x="4283968" y="764704"/>
            <a:ext cx="4860032" cy="6093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Считается, что в этот день берет свою власть грозный 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Карачун.</a:t>
            </a:r>
          </a:p>
          <a:p>
            <a:pPr lvl="0" algn="ctr">
              <a:spcBef>
                <a:spcPct val="20000"/>
              </a:spcBef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lvl="0" algn="ctr">
              <a:spcBef>
                <a:spcPct val="20000"/>
              </a:spcBef>
            </a:pPr>
            <a:r>
              <a:rPr lang="ru-RU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Слуги грозного Карачуна — медведи-шатуны, в которых оборачиваются бураны, и метели-волки.</a:t>
            </a:r>
            <a:endParaRPr kumimoji="0" lang="ru-RU" sz="320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lvl="0" algn="ctr">
              <a:spcBef>
                <a:spcPct val="20000"/>
              </a:spcBef>
            </a:pP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ctr">
              <a:spcBef>
                <a:spcPct val="20000"/>
              </a:spcBef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Карачун – </a:t>
            </a:r>
          </a:p>
          <a:p>
            <a:pPr lvl="0" algn="ctr">
              <a:spcBef>
                <a:spcPct val="20000"/>
              </a:spcBef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предок Деда Мороза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24159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«Кормление мороза»</a:t>
            </a:r>
            <a:endParaRPr lang="ru-RU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6387" name="Picture 3" descr="M:\Маски\KARACHUN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04799"/>
            <a:ext cx="4422613" cy="6153201"/>
          </a:xfrm>
          <a:prstGeom prst="rect">
            <a:avLst/>
          </a:prstGeom>
          <a:noFill/>
        </p:spPr>
      </p:pic>
      <p:sp>
        <p:nvSpPr>
          <p:cNvPr id="9" name="Подзаголовок 2"/>
          <p:cNvSpPr txBox="1">
            <a:spLocks/>
          </p:cNvSpPr>
          <p:nvPr/>
        </p:nvSpPr>
        <p:spPr>
          <a:xfrm>
            <a:off x="4283968" y="764704"/>
            <a:ext cx="4860032" cy="60932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Чтобы задобрить применялся обряд «Кормление мороза»</a:t>
            </a:r>
          </a:p>
          <a:p>
            <a:pPr lvl="0" algn="ctr">
              <a:spcBef>
                <a:spcPct val="20000"/>
              </a:spcBef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lvl="0" algn="ctr">
              <a:spcBef>
                <a:spcPct val="20000"/>
              </a:spcBef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Именно в эту ночь были самые верные гадания.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64088" y="0"/>
            <a:ext cx="3877504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Коляда – бог нового солнца</a:t>
            </a:r>
            <a:endParaRPr lang="ru-RU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5436096" y="2204864"/>
            <a:ext cx="3707904" cy="465313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lvl="0" algn="ctr">
              <a:spcBef>
                <a:spcPct val="20000"/>
              </a:spcBef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древнерусской языческой мифологии воплощение смены годового цикла, зимнего солнцеворота, перехода солнца от зимы к лету, неизбежности победы добрых божеств над духами зла.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7410" name="Picture 2" descr="C:\Users\Евгения\Downloads\Kolyada__55h70__20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541866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1"/>
            <a:ext cx="924159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Колядки </a:t>
            </a:r>
            <a:endParaRPr lang="ru-RU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0" y="620688"/>
            <a:ext cx="9144000" cy="6237312"/>
          </a:xfrm>
          <a:prstGeom prst="rect">
            <a:avLst/>
          </a:prstGeom>
        </p:spPr>
        <p:txBody>
          <a:bodyPr vert="horz" lIns="91440" tIns="45720" rIns="91440" bIns="45720" numCol="2" rtlCol="0">
            <a:normAutofit/>
          </a:bodyPr>
          <a:lstStyle/>
          <a:p>
            <a:r>
              <a:rPr lang="ru-RU" sz="2500" b="1" dirty="0" err="1"/>
              <a:t>Калидым</a:t>
            </a:r>
            <a:r>
              <a:rPr lang="ru-RU" sz="2500" b="1" dirty="0"/>
              <a:t>, </a:t>
            </a:r>
            <a:r>
              <a:rPr lang="ru-RU" sz="2500" b="1" dirty="0" err="1"/>
              <a:t>калидым</a:t>
            </a:r>
            <a:r>
              <a:rPr lang="ru-RU" sz="2500" b="1" dirty="0"/>
              <a:t> я у батьки один,</a:t>
            </a:r>
            <a:br>
              <a:rPr lang="ru-RU" sz="2500" b="1" dirty="0"/>
            </a:br>
            <a:r>
              <a:rPr lang="ru-RU" sz="2500" b="1" dirty="0"/>
              <a:t>Меня батька послал,</a:t>
            </a:r>
            <a:br>
              <a:rPr lang="ru-RU" sz="2500" b="1" dirty="0"/>
            </a:br>
            <a:r>
              <a:rPr lang="ru-RU" sz="2500" b="1" dirty="0"/>
              <a:t>Чтоб я хлеба достал.</a:t>
            </a:r>
            <a:br>
              <a:rPr lang="ru-RU" sz="2500" b="1" dirty="0"/>
            </a:br>
            <a:r>
              <a:rPr lang="ru-RU" sz="2500" b="1" dirty="0"/>
              <a:t>А я хлеба не хочу, подавайте колбасу,</a:t>
            </a:r>
            <a:br>
              <a:rPr lang="ru-RU" sz="2500" b="1" dirty="0"/>
            </a:br>
            <a:r>
              <a:rPr lang="ru-RU" sz="2500" b="1" dirty="0"/>
              <a:t>Не дадите колбасу я всю хату разнесу.</a:t>
            </a:r>
            <a:br>
              <a:rPr lang="ru-RU" sz="2500" b="1" dirty="0"/>
            </a:br>
            <a:br>
              <a:rPr lang="ru-RU" sz="2500" b="1" dirty="0"/>
            </a:br>
            <a:r>
              <a:rPr lang="ru-RU" sz="2500" b="1" dirty="0" err="1"/>
              <a:t>Колядин</a:t>
            </a:r>
            <a:r>
              <a:rPr lang="ru-RU" sz="2500" b="1" dirty="0"/>
              <a:t>, </a:t>
            </a:r>
            <a:r>
              <a:rPr lang="ru-RU" sz="2500" b="1" dirty="0" err="1"/>
              <a:t>колядин</a:t>
            </a:r>
            <a:r>
              <a:rPr lang="ru-RU" sz="2500" b="1" dirty="0"/>
              <a:t>, </a:t>
            </a:r>
            <a:br>
              <a:rPr lang="ru-RU" sz="2500" b="1" dirty="0"/>
            </a:br>
            <a:r>
              <a:rPr lang="ru-RU" sz="2500" b="1" dirty="0"/>
              <a:t>Я у мамки один, </a:t>
            </a:r>
            <a:br>
              <a:rPr lang="ru-RU" sz="2500" b="1" dirty="0"/>
            </a:br>
            <a:r>
              <a:rPr lang="ru-RU" sz="2500" b="1" dirty="0"/>
              <a:t>По колено кожушок, </a:t>
            </a:r>
            <a:br>
              <a:rPr lang="ru-RU" sz="2500" b="1" dirty="0"/>
            </a:br>
            <a:r>
              <a:rPr lang="ru-RU" sz="2500" b="1" dirty="0"/>
              <a:t>Подай, дядя, пирожок! </a:t>
            </a:r>
            <a:br>
              <a:rPr lang="ru-RU" sz="2500" b="1" dirty="0"/>
            </a:br>
            <a:r>
              <a:rPr lang="ru-RU" sz="2500" b="1" dirty="0"/>
              <a:t>Открывай сундучок, </a:t>
            </a:r>
            <a:br>
              <a:rPr lang="ru-RU" sz="2500" b="1" dirty="0"/>
            </a:br>
            <a:r>
              <a:rPr lang="ru-RU" sz="2500" b="1" dirty="0"/>
              <a:t>Подавай пятачок! </a:t>
            </a:r>
            <a:br>
              <a:rPr lang="ru-RU" sz="2500" b="1" dirty="0"/>
            </a:br>
            <a:r>
              <a:rPr lang="ru-RU" sz="2500" b="1" dirty="0"/>
              <a:t>Что есть в печи – в мешок мечи!</a:t>
            </a:r>
          </a:p>
          <a:p>
            <a:r>
              <a:rPr lang="ru-RU" sz="2800" b="1" dirty="0"/>
              <a:t> </a:t>
            </a:r>
          </a:p>
          <a:p>
            <a:r>
              <a:rPr lang="ru-RU" sz="2800" b="1" dirty="0"/>
              <a:t>Сею, вею, повеваю, </a:t>
            </a:r>
            <a:br>
              <a:rPr lang="ru-RU" sz="2800" b="1" dirty="0"/>
            </a:br>
            <a:r>
              <a:rPr lang="ru-RU" sz="2800" b="1" dirty="0"/>
              <a:t>Я пшеницей посыпаю, </a:t>
            </a:r>
            <a:br>
              <a:rPr lang="ru-RU" sz="2800" b="1" dirty="0"/>
            </a:br>
            <a:r>
              <a:rPr lang="ru-RU" sz="2800" b="1" dirty="0"/>
              <a:t>С Новым годом поздравляю! </a:t>
            </a:r>
            <a:br>
              <a:rPr lang="ru-RU" sz="2800" b="1" dirty="0"/>
            </a:br>
            <a:r>
              <a:rPr lang="ru-RU" sz="2800" b="1" dirty="0"/>
              <a:t>Сею, вею, повеваю, </a:t>
            </a:r>
            <a:br>
              <a:rPr lang="ru-RU" sz="2800" b="1" dirty="0"/>
            </a:br>
            <a:r>
              <a:rPr lang="ru-RU" sz="2800" b="1" dirty="0"/>
              <a:t>Овёс, ячмень посыпаю, </a:t>
            </a:r>
            <a:br>
              <a:rPr lang="ru-RU" sz="2800" b="1" dirty="0"/>
            </a:br>
            <a:r>
              <a:rPr lang="ru-RU" sz="2800" b="1" dirty="0"/>
              <a:t>Счастья, радости желаю! </a:t>
            </a:r>
            <a:br>
              <a:rPr lang="ru-RU" sz="2800" b="1" dirty="0"/>
            </a:br>
            <a:r>
              <a:rPr lang="ru-RU" sz="2800" b="1" dirty="0"/>
              <a:t>Чтобы в поле уродило, </a:t>
            </a:r>
            <a:br>
              <a:rPr lang="ru-RU" sz="2800" b="1" dirty="0"/>
            </a:br>
            <a:r>
              <a:rPr lang="ru-RU" sz="2800" b="1" dirty="0"/>
              <a:t>Чтобы в хлеву удвоило, </a:t>
            </a:r>
            <a:br>
              <a:rPr lang="ru-RU" sz="2800" b="1" dirty="0"/>
            </a:br>
            <a:r>
              <a:rPr lang="ru-RU" sz="2800" b="1" dirty="0"/>
              <a:t>Чтобы детки подрастали, </a:t>
            </a:r>
            <a:br>
              <a:rPr lang="ru-RU" sz="2800" b="1" dirty="0"/>
            </a:br>
            <a:r>
              <a:rPr lang="ru-RU" sz="2800" b="1" dirty="0"/>
              <a:t>Чтобы девок </a:t>
            </a:r>
            <a:r>
              <a:rPr lang="ru-RU" sz="2800" b="1" dirty="0" err="1"/>
              <a:t>взамуж</a:t>
            </a:r>
            <a:r>
              <a:rPr lang="ru-RU" sz="2800" b="1" dirty="0"/>
              <a:t> взяли!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1"/>
            <a:ext cx="924159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Рефлексия </a:t>
            </a:r>
            <a:endParaRPr lang="ru-RU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8435" name="Picture 3" descr="C:\Users\Евгения\Downloads\Bankoboev.Ru_vospominanie_drevnih_le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9144000" cy="4929187"/>
          </a:xfrm>
          <a:prstGeom prst="rect">
            <a:avLst/>
          </a:prstGeom>
          <a:noFill/>
        </p:spPr>
      </p:pic>
      <p:pic>
        <p:nvPicPr>
          <p:cNvPr id="18437" name="Picture 5" descr="http://img12.nnm.ru/f/6/4/5/8/fe4334935d78c5930c5d146d1a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5470359"/>
            <a:ext cx="5562803" cy="13876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263</Words>
  <Application>Microsoft Office PowerPoint</Application>
  <PresentationFormat>Экран (4:3)</PresentationFormat>
  <Paragraphs>25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Bookman Old Style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Евгения</dc:creator>
  <cp:lastModifiedBy>Боевые хомички</cp:lastModifiedBy>
  <cp:revision>6</cp:revision>
  <dcterms:created xsi:type="dcterms:W3CDTF">2015-12-23T16:07:03Z</dcterms:created>
  <dcterms:modified xsi:type="dcterms:W3CDTF">2019-12-27T16:49:52Z</dcterms:modified>
</cp:coreProperties>
</file>