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sldIdLst>
    <p:sldId id="284" r:id="rId2"/>
    <p:sldId id="279" r:id="rId3"/>
    <p:sldId id="282" r:id="rId4"/>
    <p:sldId id="256" r:id="rId5"/>
    <p:sldId id="258" r:id="rId6"/>
    <p:sldId id="277" r:id="rId7"/>
    <p:sldId id="274" r:id="rId8"/>
    <p:sldId id="278" r:id="rId9"/>
    <p:sldId id="267" r:id="rId10"/>
    <p:sldId id="270" r:id="rId11"/>
    <p:sldId id="269" r:id="rId12"/>
    <p:sldId id="28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46" autoAdjust="0"/>
    <p:restoredTop sz="94660"/>
  </p:normalViewPr>
  <p:slideViewPr>
    <p:cSldViewPr>
      <p:cViewPr varScale="1">
        <p:scale>
          <a:sx n="69" d="100"/>
          <a:sy n="69" d="100"/>
        </p:scale>
        <p:origin x="-148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FD8E89-502E-4A64-9CF1-4743B0472E1B}" type="datetimeFigureOut">
              <a:rPr lang="ru-RU" smtClean="0"/>
              <a:pPr/>
              <a:t>22.05.2016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B28466-9BF4-4C1D-ACD3-A6433B9A89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F9EE-70A2-4CB8-801E-5AD2813DA76E}" type="datetimeFigureOut">
              <a:rPr lang="ru-RU" smtClean="0"/>
              <a:pPr/>
              <a:t>22.05.2016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E829-44A4-474A-9531-F72FD3477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F9EE-70A2-4CB8-801E-5AD2813DA76E}" type="datetimeFigureOut">
              <a:rPr lang="ru-RU" smtClean="0"/>
              <a:pPr/>
              <a:t>22.05.2016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E829-44A4-474A-9531-F72FD3477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F9EE-70A2-4CB8-801E-5AD2813DA76E}" type="datetimeFigureOut">
              <a:rPr lang="ru-RU" smtClean="0"/>
              <a:pPr/>
              <a:t>22.05.2016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E829-44A4-474A-9531-F72FD3477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F9EE-70A2-4CB8-801E-5AD2813DA76E}" type="datetimeFigureOut">
              <a:rPr lang="ru-RU" smtClean="0"/>
              <a:pPr/>
              <a:t>22.05.2016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E829-44A4-474A-9531-F72FD3477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F9EE-70A2-4CB8-801E-5AD2813DA76E}" type="datetimeFigureOut">
              <a:rPr lang="ru-RU" smtClean="0"/>
              <a:pPr/>
              <a:t>22.05.2016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E829-44A4-474A-9531-F72FD3477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F9EE-70A2-4CB8-801E-5AD2813DA76E}" type="datetimeFigureOut">
              <a:rPr lang="ru-RU" smtClean="0"/>
              <a:pPr/>
              <a:t>22.05.2016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E829-44A4-474A-9531-F72FD3477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F9EE-70A2-4CB8-801E-5AD2813DA76E}" type="datetimeFigureOut">
              <a:rPr lang="ru-RU" smtClean="0"/>
              <a:pPr/>
              <a:t>22.05.2016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E829-44A4-474A-9531-F72FD3477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F9EE-70A2-4CB8-801E-5AD2813DA76E}" type="datetimeFigureOut">
              <a:rPr lang="ru-RU" smtClean="0"/>
              <a:pPr/>
              <a:t>22.05.2016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E829-44A4-474A-9531-F72FD3477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F9EE-70A2-4CB8-801E-5AD2813DA76E}" type="datetimeFigureOut">
              <a:rPr lang="ru-RU" smtClean="0"/>
              <a:pPr/>
              <a:t>22.05.2016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E829-44A4-474A-9531-F72FD3477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F9EE-70A2-4CB8-801E-5AD2813DA76E}" type="datetimeFigureOut">
              <a:rPr lang="ru-RU" smtClean="0"/>
              <a:pPr/>
              <a:t>22.05.2016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87E829-44A4-474A-9531-F72FD347765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D2F9EE-70A2-4CB8-801E-5AD2813DA76E}" type="datetimeFigureOut">
              <a:rPr lang="ru-RU" smtClean="0"/>
              <a:pPr/>
              <a:t>22.05.2016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887E829-44A4-474A-9531-F72FD347765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8D2F9EE-70A2-4CB8-801E-5AD2813DA76E}" type="datetimeFigureOut">
              <a:rPr lang="ru-RU" smtClean="0"/>
              <a:pPr/>
              <a:t>22.05.2016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87E829-44A4-474A-9531-F72FD347765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88;&#1072;&#1073;&#1086;&#1090;&#1072;\&#1087;&#1083;&#1072;&#1085;&#1080;&#1088;&#1086;&#1074;&#1072;&#1085;&#1080;&#1077;%20&#1087;&#1086;&#1091;&#1088;&#1086;&#1095;&#1085;&#1086;\2.%20&#1080;&#1089;&#1082;&#1091;&#1089;&#1089;&#1090;&#1074;&#1086;\8\2%20&#1095;&#1077;&#1090;&#1074;&#1077;&#1088;&#1090;&#1100;\&#1087;&#1077;&#1081;&#1079;&#1072;&#1078;\Lermontov-Na_severe_dikom_stoit_odinoko_M_M_Kozakov.mp3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 изобразительного искусства: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181484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  <a:t>Живопись</a:t>
            </a:r>
          </a:p>
          <a:p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  <a:t>Графика </a:t>
            </a:r>
          </a:p>
          <a:p>
            <a:r>
              <a:rPr lang="ru-RU" sz="4000" dirty="0" smtClean="0">
                <a:solidFill>
                  <a:schemeClr val="bg2">
                    <a:lumMod val="10000"/>
                  </a:schemeClr>
                </a:solidFill>
              </a:rPr>
              <a:t>Скульптура </a:t>
            </a:r>
            <a:endParaRPr lang="ru-RU" sz="40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78581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err="1" smtClean="0">
                <a:solidFill>
                  <a:schemeClr val="tx2">
                    <a:lumMod val="50000"/>
                  </a:schemeClr>
                </a:solidFill>
              </a:rPr>
              <a:t>Иса́ак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000" b="1" dirty="0" err="1" smtClean="0">
                <a:solidFill>
                  <a:schemeClr val="tx2">
                    <a:lumMod val="50000"/>
                  </a:schemeClr>
                </a:solidFill>
              </a:rPr>
              <a:t>Ильи́ч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000" b="1" dirty="0" err="1" smtClean="0">
                <a:solidFill>
                  <a:schemeClr val="tx2">
                    <a:lumMod val="50000"/>
                  </a:schemeClr>
                </a:solidFill>
              </a:rPr>
              <a:t>Левита́н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(1860-1900)</a:t>
            </a:r>
            <a:endParaRPr lang="ru-RU" sz="4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8" y="6215058"/>
            <a:ext cx="2328850" cy="64294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Золотая осень </a:t>
            </a:r>
            <a:endParaRPr lang="ru-RU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357158" y="4857760"/>
            <a:ext cx="2328850" cy="50006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2600" dirty="0" smtClean="0"/>
              <a:t>Март 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C:\Users\людмила\Documents\пейзаж\левитан\Мар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00174"/>
            <a:ext cx="4071966" cy="3337136"/>
          </a:xfrm>
          <a:prstGeom prst="rect">
            <a:avLst/>
          </a:prstGeom>
          <a:noFill/>
        </p:spPr>
      </p:pic>
      <p:pic>
        <p:nvPicPr>
          <p:cNvPr id="2051" name="Picture 3" descr="C:\Users\людмила\Documents\пейзаж\левитан\золотая осен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357562"/>
            <a:ext cx="4379116" cy="2857520"/>
          </a:xfrm>
          <a:prstGeom prst="rect">
            <a:avLst/>
          </a:prstGeom>
          <a:noFill/>
        </p:spPr>
      </p:pic>
      <p:pic>
        <p:nvPicPr>
          <p:cNvPr id="10" name="Picture 3" descr="C:\Users\людмила\Documents\пейзаж\левитан\золотая осень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605506"/>
            <a:ext cx="9144000" cy="59667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857256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err="1" smtClean="0">
                <a:solidFill>
                  <a:schemeClr val="tx2">
                    <a:lumMod val="50000"/>
                  </a:schemeClr>
                </a:solidFill>
              </a:rPr>
              <a:t>Ива́н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000" b="1" dirty="0" err="1" smtClean="0">
                <a:solidFill>
                  <a:schemeClr val="tx2">
                    <a:lumMod val="50000"/>
                  </a:schemeClr>
                </a:solidFill>
              </a:rPr>
              <a:t>Ива́нович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000" b="1" dirty="0" err="1" smtClean="0">
                <a:solidFill>
                  <a:schemeClr val="tx2">
                    <a:lumMod val="50000"/>
                  </a:schemeClr>
                </a:solidFill>
              </a:rPr>
              <a:t>Ши́шкин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(1832-1898)</a:t>
            </a:r>
            <a:endParaRPr lang="ru-RU" sz="4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143472" y="6215082"/>
            <a:ext cx="4000528" cy="64291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«Лесные дали»</a:t>
            </a:r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6643702" y="1571612"/>
            <a:ext cx="2214578" cy="428628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«Рожь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928662" y="6286520"/>
            <a:ext cx="3429024" cy="571480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600" dirty="0" smtClean="0"/>
              <a:t>«Утро в сосновом бору»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3" name="Picture 1" descr="C:\Users\людмила\Documents\пейзаж\шишкин\утро в сосновом бор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851711"/>
            <a:ext cx="3500462" cy="2372857"/>
          </a:xfrm>
          <a:prstGeom prst="rect">
            <a:avLst/>
          </a:prstGeom>
          <a:noFill/>
        </p:spPr>
      </p:pic>
      <p:pic>
        <p:nvPicPr>
          <p:cNvPr id="3075" name="Picture 3" descr="C:\Users\людмила\Documents\пейзаж\шишкин\«Лесные дали»,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1" y="3857628"/>
            <a:ext cx="3270886" cy="2301886"/>
          </a:xfrm>
          <a:prstGeom prst="rect">
            <a:avLst/>
          </a:prstGeom>
          <a:noFill/>
        </p:spPr>
      </p:pic>
      <p:pic>
        <p:nvPicPr>
          <p:cNvPr id="1026" name="Picture 2" descr="C:\Users\людмила\Documents\пейзаж\шишкин\рожь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22" y="1285860"/>
            <a:ext cx="4162125" cy="2357454"/>
          </a:xfrm>
          <a:prstGeom prst="rect">
            <a:avLst/>
          </a:prstGeom>
          <a:noFill/>
        </p:spPr>
      </p:pic>
      <p:pic>
        <p:nvPicPr>
          <p:cNvPr id="12" name="Picture 2" descr="C:\Users\людмила\Documents\пейзаж\шишкин\рожь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142984"/>
            <a:ext cx="9144000" cy="51792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  <p:bldP spid="3" grpId="2" build="p"/>
      <p:bldP spid="5" grpId="0"/>
      <p:bldP spid="5" grpId="1"/>
      <p:bldP spid="6" grpId="0"/>
      <p:bldP spid="6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5400" dirty="0" smtClean="0"/>
              <a:t>Цель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11430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</a:rPr>
              <a:t>Узнать что такое пейзаж.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42910" y="2643182"/>
            <a:ext cx="8229600" cy="642942"/>
          </a:xfrm>
          <a:prstGeom prst="rect">
            <a:avLst/>
          </a:prstGeom>
        </p:spPr>
        <p:txBody>
          <a:bodyPr vert="horz" lIns="0" rIns="0" bIns="0" anchor="b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Задачи урока:</a:t>
            </a:r>
            <a:endParaRPr kumimoji="0" lang="ru-RU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00034" y="3357562"/>
            <a:ext cx="8229600" cy="285752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изображает пейзаж.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Как делится по видам </a:t>
            </a: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изображённого мотива.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Выяснить какими средствами искусства можно его передать.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/>
              <a:t>Жанры изобразительного искусства: </a:t>
            </a:r>
            <a:endParaRPr lang="ru-RU" sz="4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500306"/>
            <a:ext cx="8229600" cy="3824294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</a:rPr>
              <a:t>Пейзаж</a:t>
            </a:r>
          </a:p>
          <a:p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</a:rPr>
              <a:t>Портрет</a:t>
            </a:r>
          </a:p>
          <a:p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</a:rPr>
              <a:t>Натюрморт </a:t>
            </a:r>
          </a:p>
          <a:p>
            <a:r>
              <a:rPr lang="ru-RU" sz="4400" dirty="0" smtClean="0">
                <a:solidFill>
                  <a:schemeClr val="bg2">
                    <a:lumMod val="10000"/>
                  </a:schemeClr>
                </a:solidFill>
              </a:rPr>
              <a:t>Анималистический жанр </a:t>
            </a:r>
            <a:endParaRPr lang="ru-RU" sz="44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sz="5400" dirty="0" smtClean="0"/>
              <a:t>Цель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11430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</a:rPr>
              <a:t>Узнать что такое пейзаж.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42910" y="2643182"/>
            <a:ext cx="8229600" cy="642942"/>
          </a:xfrm>
          <a:prstGeom prst="rect">
            <a:avLst/>
          </a:prstGeom>
        </p:spPr>
        <p:txBody>
          <a:bodyPr vert="horz" lIns="0" rIns="0" bIns="0" anchor="b"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Задачи урока:</a:t>
            </a:r>
            <a:endParaRPr kumimoji="0" lang="ru-RU" sz="5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500034" y="3357562"/>
            <a:ext cx="8229600" cy="2857520"/>
          </a:xfrm>
          <a:prstGeom prst="rect">
            <a:avLst/>
          </a:prstGeom>
        </p:spPr>
        <p:txBody>
          <a:bodyPr vert="horz">
            <a:normAutofit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Что изображает пейзаж.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Как делится по видам </a:t>
            </a:r>
            <a:r>
              <a:rPr lang="ru-RU" sz="3600" dirty="0" smtClean="0">
                <a:solidFill>
                  <a:schemeClr val="bg2">
                    <a:lumMod val="10000"/>
                  </a:schemeClr>
                </a:solidFill>
              </a:rPr>
              <a:t>изображённого мотива.</a:t>
            </a:r>
            <a:endParaRPr kumimoji="0" lang="ru-RU" sz="36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Выяснить какими средствами искусства можно его передать.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242072" cy="1500174"/>
          </a:xfrm>
        </p:spPr>
        <p:txBody>
          <a:bodyPr/>
          <a:lstStyle/>
          <a:p>
            <a:pPr algn="l"/>
            <a:r>
              <a:rPr lang="ru-RU" dirty="0" smtClean="0"/>
              <a:t>Пейзаж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1714488"/>
            <a:ext cx="7854696" cy="5143512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/>
              <a:t>от фр. </a:t>
            </a:r>
            <a:r>
              <a:rPr lang="fr-FR" sz="3200" i="1" dirty="0" smtClean="0"/>
              <a:t>Paysage</a:t>
            </a:r>
            <a:r>
              <a:rPr lang="ru-RU" sz="3200" dirty="0" smtClean="0"/>
              <a:t>, от </a:t>
            </a:r>
            <a:r>
              <a:rPr lang="ru-RU" sz="3200" dirty="0" err="1" smtClean="0"/>
              <a:t>pays</a:t>
            </a:r>
            <a:r>
              <a:rPr lang="ru-RU" sz="3200" dirty="0" smtClean="0"/>
              <a:t> —местность</a:t>
            </a:r>
          </a:p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— жанр изобразительного искусства в котором предметом является первозданная, либо в той или иной степени преображённая человеком природа.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1000132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/>
              <a:t>По типу изображённого мотива можно выделить: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86348" y="6000768"/>
            <a:ext cx="3857652" cy="857232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Водный пейзаж  (Марина)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50" name="Picture 2" descr="C:\Users\людмила\Documents\пейзаж\Айвазовский Бриг «Меркурий», атакованный двумя турецкими кораблям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4214818"/>
            <a:ext cx="3623654" cy="2286016"/>
          </a:xfrm>
          <a:prstGeom prst="rect">
            <a:avLst/>
          </a:prstGeom>
          <a:noFill/>
        </p:spPr>
      </p:pic>
      <p:pic>
        <p:nvPicPr>
          <p:cNvPr id="2051" name="Picture 3" descr="C:\Users\людмила\Documents\пейзаж\Клод Лорре́н. «Отплытие царицы Савской». 16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1928802"/>
            <a:ext cx="2820309" cy="2143140"/>
          </a:xfrm>
          <a:prstGeom prst="rect">
            <a:avLst/>
          </a:prstGeom>
          <a:noFill/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2857488" y="2000240"/>
            <a:ext cx="3429024" cy="128588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Сельский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пейзаж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7179471" y="1785926"/>
            <a:ext cx="1964529" cy="1500222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Городской 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2600" dirty="0" smtClean="0">
                <a:solidFill>
                  <a:schemeClr val="tx2">
                    <a:lumMod val="50000"/>
                  </a:schemeClr>
                </a:solidFill>
              </a:rPr>
              <a:t>п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ейзаж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2600" dirty="0" smtClean="0">
                <a:solidFill>
                  <a:schemeClr val="tx2">
                    <a:lumMod val="50000"/>
                  </a:schemeClr>
                </a:solidFill>
              </a:rPr>
              <a:t>(</a:t>
            </a:r>
            <a:r>
              <a:rPr lang="ru-RU" sz="2600" dirty="0" err="1" smtClean="0">
                <a:solidFill>
                  <a:schemeClr val="tx2">
                    <a:lumMod val="50000"/>
                  </a:schemeClr>
                </a:solidFill>
              </a:rPr>
              <a:t>Ведута</a:t>
            </a:r>
            <a:r>
              <a:rPr lang="ru-RU" sz="2600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2" name="Picture 4" descr="C:\Users\людмила\Documents\пейзаж\сельский пейзаж 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1995894"/>
            <a:ext cx="2696209" cy="2012795"/>
          </a:xfrm>
          <a:prstGeom prst="rect">
            <a:avLst/>
          </a:prstGeom>
          <a:noFill/>
        </p:spPr>
      </p:pic>
      <p:sp>
        <p:nvSpPr>
          <p:cNvPr id="10" name="Содержимое 2"/>
          <p:cNvSpPr txBox="1">
            <a:spLocks/>
          </p:cNvSpPr>
          <p:nvPr/>
        </p:nvSpPr>
        <p:spPr>
          <a:xfrm>
            <a:off x="0" y="6357910"/>
            <a:ext cx="5357818" cy="500090"/>
          </a:xfrm>
          <a:prstGeom prst="rect">
            <a:avLst/>
          </a:prstGeom>
        </p:spPr>
        <p:txBody>
          <a:bodyPr vert="horz">
            <a:normAutofit fontScale="92500"/>
          </a:bodyPr>
          <a:lstStyle/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Городской 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ru-RU" sz="2400" dirty="0" err="1" smtClean="0">
                <a:solidFill>
                  <a:schemeClr val="tx2">
                    <a:lumMod val="50000"/>
                  </a:schemeClr>
                </a:solidFill>
              </a:rPr>
              <a:t>п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ейзаж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 (Индустриальный</a:t>
            </a:r>
            <a:r>
              <a:rPr lang="ru-RU" sz="2600" dirty="0" smtClean="0">
                <a:solidFill>
                  <a:schemeClr val="tx2">
                    <a:lumMod val="50000"/>
                  </a:schemeClr>
                </a:solidFill>
              </a:rPr>
              <a:t>)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D:\работа\планирование поурочно\2. искусство\8\пейзаж\113639061_large_5107871_Indystrialnii_peizaj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282" y="4214818"/>
            <a:ext cx="3500462" cy="2240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Lermontov-Na_severe_dikom_stoit_odinoko_M_M_Kozakov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286116" y="2714620"/>
            <a:ext cx="2581292" cy="25812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05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4952" y="3143248"/>
            <a:ext cx="3829048" cy="1143000"/>
          </a:xfrm>
        </p:spPr>
        <p:txBody>
          <a:bodyPr>
            <a:normAutofit fontScale="90000"/>
          </a:bodyPr>
          <a:lstStyle/>
          <a:p>
            <a:r>
              <a:rPr lang="ru-RU" sz="4900" dirty="0" smtClean="0"/>
              <a:t>Иван Иванович Шишкин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b="1" dirty="0" smtClean="0"/>
              <a:t>«На севере диком»</a:t>
            </a:r>
            <a:endParaRPr lang="ru-RU" b="1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0" y="5429264"/>
            <a:ext cx="1428728" cy="571504"/>
          </a:xfrm>
          <a:prstGeom prst="rect">
            <a:avLst/>
          </a:prstGeom>
          <a:solidFill>
            <a:schemeClr val="accent2"/>
          </a:solidFill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Тепло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0" y="142852"/>
            <a:ext cx="1357290" cy="500066"/>
          </a:xfrm>
          <a:prstGeom prst="rect">
            <a:avLst/>
          </a:prstGeom>
          <a:solidFill>
            <a:schemeClr val="accent2"/>
          </a:solidFill>
        </p:spPr>
        <p:txBody>
          <a:bodyPr vert="horz">
            <a:normAutofit fontScale="925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Холод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2857496"/>
            <a:ext cx="2357454" cy="500066"/>
          </a:xfrm>
          <a:prstGeom prst="rect">
            <a:avLst/>
          </a:prstGeom>
          <a:solidFill>
            <a:schemeClr val="accent2"/>
          </a:solidFill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ru-RU" sz="2600" dirty="0" smtClean="0"/>
              <a:t>У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сталость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1571604" y="5429264"/>
            <a:ext cx="1785950" cy="571504"/>
          </a:xfrm>
          <a:prstGeom prst="rect">
            <a:avLst/>
          </a:prstGeom>
          <a:solidFill>
            <a:schemeClr val="accent2"/>
          </a:solidFill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Радость </a:t>
            </a: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0" y="3500438"/>
            <a:ext cx="2500330" cy="571504"/>
          </a:xfrm>
          <a:prstGeom prst="rect">
            <a:avLst/>
          </a:prstGeom>
          <a:solidFill>
            <a:schemeClr val="accent2"/>
          </a:solidFill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Одиночество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0" y="4143380"/>
            <a:ext cx="3614734" cy="571504"/>
          </a:xfrm>
          <a:prstGeom prst="rect">
            <a:avLst/>
          </a:prstGeom>
          <a:solidFill>
            <a:schemeClr val="accent2"/>
          </a:solidFill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Величественность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0" y="2143116"/>
            <a:ext cx="3614734" cy="642942"/>
          </a:xfrm>
          <a:prstGeom prst="rect">
            <a:avLst/>
          </a:prstGeom>
          <a:solidFill>
            <a:schemeClr val="accent2"/>
          </a:solidFill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Контрастные цвета </a:t>
            </a: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1643042" y="142852"/>
            <a:ext cx="1500198" cy="428628"/>
          </a:xfrm>
          <a:prstGeom prst="rect">
            <a:avLst/>
          </a:prstGeom>
          <a:solidFill>
            <a:schemeClr val="accent2"/>
          </a:solidFill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Скука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0" y="714356"/>
            <a:ext cx="2714644" cy="642942"/>
          </a:xfrm>
          <a:prstGeom prst="rect">
            <a:avLst/>
          </a:prstGeom>
          <a:solidFill>
            <a:schemeClr val="accent2"/>
          </a:solidFill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Пробуждение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0" y="1428736"/>
            <a:ext cx="2428892" cy="642942"/>
          </a:xfrm>
          <a:prstGeom prst="rect">
            <a:avLst/>
          </a:prstGeom>
          <a:solidFill>
            <a:schemeClr val="accent2"/>
          </a:solidFill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ru-RU" sz="2600" dirty="0" smtClean="0"/>
              <a:t>С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трогость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0" y="6143644"/>
            <a:ext cx="2643206" cy="500066"/>
          </a:xfrm>
          <a:prstGeom prst="rect">
            <a:avLst/>
          </a:prstGeom>
          <a:solidFill>
            <a:schemeClr val="accent2"/>
          </a:solidFill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Спокойствие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>
          <a:xfrm>
            <a:off x="0" y="4786322"/>
            <a:ext cx="2214546" cy="500066"/>
          </a:xfrm>
          <a:prstGeom prst="rect">
            <a:avLst/>
          </a:prstGeom>
          <a:solidFill>
            <a:schemeClr val="accent2"/>
          </a:solidFill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Простота</a:t>
            </a:r>
          </a:p>
        </p:txBody>
      </p:sp>
      <p:pic>
        <p:nvPicPr>
          <p:cNvPr id="17" name="Picture 2" descr="C:\Users\людмила\Documents\пейзаж\шишкин\«На севере диком…»,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12922"/>
            <a:ext cx="4857784" cy="6970922"/>
          </a:xfrm>
          <a:prstGeom prst="rect">
            <a:avLst/>
          </a:prstGeom>
          <a:noFill/>
        </p:spPr>
      </p:pic>
      <p:sp>
        <p:nvSpPr>
          <p:cNvPr id="18" name="Содержимое 1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14952" y="3143248"/>
            <a:ext cx="3829048" cy="1143000"/>
          </a:xfrm>
        </p:spPr>
        <p:txBody>
          <a:bodyPr>
            <a:normAutofit fontScale="90000"/>
          </a:bodyPr>
          <a:lstStyle/>
          <a:p>
            <a:r>
              <a:rPr lang="ru-RU" sz="4900" dirty="0" smtClean="0"/>
              <a:t>Иван Иванович Шишкин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b="1" dirty="0" smtClean="0"/>
              <a:t>«На севере диком»</a:t>
            </a:r>
            <a:endParaRPr lang="ru-RU" b="1" dirty="0"/>
          </a:p>
        </p:txBody>
      </p:sp>
      <p:pic>
        <p:nvPicPr>
          <p:cNvPr id="4" name="Picture 2" descr="C:\Users\людмила\Documents\пейзаж\шишкин\«На севере диком…»,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16" y="-112922"/>
            <a:ext cx="4857784" cy="6970922"/>
          </a:xfrm>
          <a:prstGeom prst="rect">
            <a:avLst/>
          </a:prstGeo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0" y="5429264"/>
            <a:ext cx="1428728" cy="57150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Тепло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714480" y="1571612"/>
            <a:ext cx="1357290" cy="50006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txBody>
          <a:bodyPr vert="horz">
            <a:normAutofit fontScale="925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Холод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0" y="2857496"/>
            <a:ext cx="2357454" cy="50006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ru-RU" sz="2600" dirty="0" smtClean="0"/>
              <a:t>У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сталость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1571604" y="5429264"/>
            <a:ext cx="1785950" cy="57150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Радость </a:t>
            </a: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0" y="4786322"/>
            <a:ext cx="2500330" cy="57150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Одиночество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0" y="4143380"/>
            <a:ext cx="3614734" cy="57150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Величественность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0" y="2143116"/>
            <a:ext cx="3614734" cy="64294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Контрастные цвета </a:t>
            </a:r>
          </a:p>
        </p:txBody>
      </p:sp>
      <p:sp>
        <p:nvSpPr>
          <p:cNvPr id="12" name="Содержимое 2"/>
          <p:cNvSpPr txBox="1">
            <a:spLocks/>
          </p:cNvSpPr>
          <p:nvPr/>
        </p:nvSpPr>
        <p:spPr>
          <a:xfrm>
            <a:off x="0" y="1571612"/>
            <a:ext cx="1500198" cy="42862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Скука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Содержимое 2"/>
          <p:cNvSpPr txBox="1">
            <a:spLocks/>
          </p:cNvSpPr>
          <p:nvPr/>
        </p:nvSpPr>
        <p:spPr>
          <a:xfrm>
            <a:off x="0" y="0"/>
            <a:ext cx="2714644" cy="64294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Пробуждение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0" y="785794"/>
            <a:ext cx="2428892" cy="64294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lang="ru-RU" sz="2600" dirty="0" smtClean="0"/>
              <a:t>С</a:t>
            </a:r>
            <a:r>
              <a:rPr kumimoji="0" lang="ru-RU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трогость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0" y="6143644"/>
            <a:ext cx="2643206" cy="50006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Спокойствие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Содержимое 2"/>
          <p:cNvSpPr txBox="1">
            <a:spLocks/>
          </p:cNvSpPr>
          <p:nvPr/>
        </p:nvSpPr>
        <p:spPr>
          <a:xfrm>
            <a:off x="0" y="3429000"/>
            <a:ext cx="2214546" cy="50006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1"/>
            </a:solidFill>
          </a:ln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Простота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 err="1" smtClean="0">
                <a:solidFill>
                  <a:schemeClr val="tx2">
                    <a:lumMod val="50000"/>
                  </a:schemeClr>
                </a:solidFill>
              </a:rPr>
              <a:t>Алексе́й</a:t>
            </a: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400" b="1" dirty="0" err="1" smtClean="0">
                <a:solidFill>
                  <a:schemeClr val="tx2">
                    <a:lumMod val="50000"/>
                  </a:schemeClr>
                </a:solidFill>
              </a:rPr>
              <a:t>Кондра́тьевич</a:t>
            </a: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4400" b="1" dirty="0" err="1" smtClean="0">
                <a:solidFill>
                  <a:schemeClr val="tx2">
                    <a:lumMod val="50000"/>
                  </a:schemeClr>
                </a:solidFill>
              </a:rPr>
              <a:t>Савра́сов</a:t>
            </a:r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</a:rPr>
              <a:t>(1830-1897)</a:t>
            </a:r>
            <a:endParaRPr lang="ru-RU" sz="4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14942" y="6215058"/>
            <a:ext cx="2928958" cy="6429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Грачи прилетели</a:t>
            </a:r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428596" y="6357958"/>
            <a:ext cx="2328850" cy="50004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600" dirty="0" smtClean="0"/>
              <a:t>Волга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285720" y="3571876"/>
            <a:ext cx="3786214" cy="500066"/>
          </a:xfrm>
          <a:prstGeom prst="rect">
            <a:avLst/>
          </a:prstGeom>
        </p:spPr>
        <p:txBody>
          <a:bodyPr vert="horz">
            <a:normAutofit fontScale="85000" lnSpcReduction="10000"/>
          </a:bodyPr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600" dirty="0" smtClean="0"/>
              <a:t>Пейзаж с рекой и рыбаком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:\Users\людмила\Documents\пейзаж\саврасов\Пейзаж с рекой и рыбако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071546"/>
            <a:ext cx="3236274" cy="2514585"/>
          </a:xfrm>
          <a:prstGeom prst="rect">
            <a:avLst/>
          </a:prstGeom>
          <a:noFill/>
        </p:spPr>
      </p:pic>
      <p:pic>
        <p:nvPicPr>
          <p:cNvPr id="1027" name="Picture 3" descr="C:\Users\людмила\Documents\пейзаж\саврасов\Грачи прилетел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643050"/>
            <a:ext cx="3455030" cy="4500594"/>
          </a:xfrm>
          <a:prstGeom prst="rect">
            <a:avLst/>
          </a:prstGeom>
          <a:noFill/>
        </p:spPr>
      </p:pic>
      <p:pic>
        <p:nvPicPr>
          <p:cNvPr id="1028" name="Picture 4" descr="C:\Users\людмила\Documents\пейзаж\саврасов\Волга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4071942"/>
            <a:ext cx="3286147" cy="2246389"/>
          </a:xfrm>
          <a:prstGeom prst="rect">
            <a:avLst/>
          </a:prstGeom>
          <a:noFill/>
        </p:spPr>
      </p:pic>
      <p:pic>
        <p:nvPicPr>
          <p:cNvPr id="9" name="Picture 3" descr="C:\Users\людмила\Documents\пейзаж\саврасов\Грачи прилетел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0"/>
            <a:ext cx="5357850" cy="69792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3" grpId="1" build="p"/>
      <p:bldP spid="5" grpId="0"/>
      <p:bldP spid="5" grpId="1"/>
      <p:bldP spid="6" grpId="0"/>
      <p:bldP spid="6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1017</TotalTime>
  <Words>184</Words>
  <Application>Microsoft Office PowerPoint</Application>
  <PresentationFormat>Экран (4:3)</PresentationFormat>
  <Paragraphs>74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Виды изобразительного искусства:</vt:lpstr>
      <vt:lpstr>Жанры изобразительного искусства: </vt:lpstr>
      <vt:lpstr> Цель урока:</vt:lpstr>
      <vt:lpstr>Пейзаж </vt:lpstr>
      <vt:lpstr>По типу изображённого мотива можно выделить:</vt:lpstr>
      <vt:lpstr>Слайд 6</vt:lpstr>
      <vt:lpstr>Иван Иванович Шишкин «На севере диком»</vt:lpstr>
      <vt:lpstr>Иван Иванович Шишкин «На севере диком»</vt:lpstr>
      <vt:lpstr>Алексе́й Кондра́тьевич Савра́сов (1830-1897)</vt:lpstr>
      <vt:lpstr>Иса́ак Ильи́ч Левита́н (1860-1900)</vt:lpstr>
      <vt:lpstr>Ива́н Ива́нович Ши́шкин (1832-1898)</vt:lpstr>
      <vt:lpstr> Цель урока:</vt:lpstr>
    </vt:vector>
  </TitlesOfParts>
  <Company>UralSOFT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home</cp:lastModifiedBy>
  <cp:revision>80</cp:revision>
  <dcterms:created xsi:type="dcterms:W3CDTF">2015-11-06T07:21:48Z</dcterms:created>
  <dcterms:modified xsi:type="dcterms:W3CDTF">2016-05-22T18:35:15Z</dcterms:modified>
</cp:coreProperties>
</file>