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6" r:id="rId3"/>
    <p:sldId id="260" r:id="rId4"/>
    <p:sldId id="278" r:id="rId5"/>
    <p:sldId id="279" r:id="rId6"/>
    <p:sldId id="262" r:id="rId7"/>
    <p:sldId id="263" r:id="rId8"/>
    <p:sldId id="280" r:id="rId9"/>
    <p:sldId id="281" r:id="rId10"/>
    <p:sldId id="265" r:id="rId11"/>
    <p:sldId id="282" r:id="rId12"/>
    <p:sldId id="268" r:id="rId13"/>
    <p:sldId id="286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C93D68-E9C3-42CA-AA3E-CB758D56609F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C09176-A065-4A08-AFB3-8358C35F1F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B52525-8B39-4F18-B7D7-7C4CA5C6E6B1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D86686-FE83-41BD-B0FA-FF52648071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BFC41-E43C-4AAC-BB5E-05F4418D13AF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DDC2AD-7216-49A1-AB85-7C91D39F6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D1BC6-1502-4EEF-900E-5D7BBDB4C2E2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3AB9C0-A432-4541-93BE-5953F16435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F94A62-36B8-4037-8246-D4F3788A6BA0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CCEE8-C4B2-4988-8146-1B9146CC1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3FF4D-1F63-4FEA-9A62-07E30F84D0B5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3A4D0-8B79-4D85-8856-07E49CE491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E2AB10-9921-4E7E-BB04-0D8F0539B56F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2064A2-0C6B-4797-A523-98D7CD680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F0373F-893E-406F-BADA-EA5081832A1D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B2F3D-5CBF-475A-8E67-7BB31E5E1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84261-D58C-4D64-90D7-A36216DC987D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C09F-66F4-42C2-AE43-A5AD11E4A7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75C29-8E59-4BB5-AAF9-A06148B34F77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2D9B6A-4DA0-4918-B049-C6479F4C51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7B1D8-A475-402B-96BA-2BBD7D68F2BE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17AFC-3493-4BC8-AC98-05679DD928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DE68589-CEFC-4784-9709-D8E97835D081}" type="datetimeFigureOut">
              <a:rPr lang="ru-RU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B0D420E-7BD7-4A9E-A31F-9A07C27F4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Подготовил </a:t>
            </a:r>
            <a:br>
              <a:rPr lang="ru-RU" dirty="0" smtClean="0"/>
            </a:br>
            <a:r>
              <a:rPr lang="ru-RU" dirty="0" smtClean="0"/>
              <a:t>учитель начальных классов </a:t>
            </a:r>
            <a:br>
              <a:rPr lang="ru-RU" dirty="0" smtClean="0"/>
            </a:br>
            <a:r>
              <a:rPr lang="ru-RU" dirty="0" smtClean="0"/>
              <a:t>МАОУ СОШ №17 </a:t>
            </a:r>
            <a:br>
              <a:rPr lang="ru-RU" dirty="0" smtClean="0"/>
            </a:br>
            <a:r>
              <a:rPr lang="ru-RU" dirty="0" smtClean="0"/>
              <a:t>имени Эдуарда </a:t>
            </a:r>
            <a:r>
              <a:rPr lang="ru-RU" dirty="0" err="1" smtClean="0"/>
              <a:t>Есаяна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Батищева Нина Александровна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075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6442" y="727075"/>
            <a:ext cx="7378626" cy="1143000"/>
          </a:xfrm>
        </p:spPr>
        <p:txBody>
          <a:bodyPr>
            <a:normAutofit fontScale="90000"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>
                <a:ln w="6350">
                  <a:noFill/>
                </a:ln>
                <a:solidFill>
                  <a:schemeClr val="hlin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Алгоритм</a:t>
            </a:r>
            <a:r>
              <a:rPr lang="ru-RU" sz="3200" b="1">
                <a:ln w="6350">
                  <a:noFill/>
                </a:ln>
                <a:solidFill>
                  <a:schemeClr val="hlin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  <a:t/>
            </a:r>
            <a:br>
              <a:rPr lang="ru-RU" sz="3200" b="1">
                <a:ln w="6350">
                  <a:noFill/>
                </a:ln>
                <a:solidFill>
                  <a:schemeClr val="hlin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ea typeface="Calibri" pitchFamily="34" charset="0"/>
                <a:cs typeface="Times New Roman" pitchFamily="18" charset="0"/>
              </a:rPr>
            </a:br>
            <a:r>
              <a:rPr lang="ru-RU" sz="3200" b="1">
                <a:ln w="6350">
                  <a:noFill/>
                </a:ln>
                <a:solidFill>
                  <a:schemeClr val="hlin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сложения  трехзначных чисел с переходом через разряд.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idx="4294967295"/>
          </p:nvPr>
        </p:nvSpPr>
        <p:spPr>
          <a:xfrm>
            <a:off x="1116013" y="1844675"/>
            <a:ext cx="7726362" cy="4824413"/>
          </a:xfrm>
        </p:spPr>
        <p:txBody>
          <a:bodyPr/>
          <a:lstStyle/>
          <a:p>
            <a:pPr marL="547688" indent="-411163" algn="ctr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endParaRPr lang="ru-RU" sz="1800" smtClean="0">
              <a:ea typeface="Calibri" pitchFamily="34" charset="0"/>
              <a:cs typeface="Times New Roman" pitchFamily="18" charset="0"/>
            </a:endParaRPr>
          </a:p>
          <a:p>
            <a:pPr marL="547688" indent="-411163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sz="2800" b="1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1. Пишу…</a:t>
            </a:r>
            <a:r>
              <a:rPr lang="ru-RU" sz="2800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    (единицы под единицами, десятки под десятками, сотни под сотнями)</a:t>
            </a:r>
          </a:p>
          <a:p>
            <a:pPr marL="547688" indent="-411163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sz="2800" b="1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2.Складываю единицы</a:t>
            </a:r>
            <a:r>
              <a:rPr lang="ru-RU" sz="2800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  </a:t>
            </a:r>
          </a:p>
          <a:p>
            <a:pPr marL="547688" indent="-411163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sz="2800" b="1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3.Складываю десятки </a:t>
            </a:r>
            <a:endParaRPr lang="ru-RU" sz="2800" smtClean="0">
              <a:solidFill>
                <a:schemeClr val="hlink"/>
              </a:solidFill>
              <a:ea typeface="Calibri" pitchFamily="34" charset="0"/>
              <a:cs typeface="Times New Roman" pitchFamily="18" charset="0"/>
            </a:endParaRPr>
          </a:p>
          <a:p>
            <a:pPr marL="547688" indent="-411163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sz="2800" b="1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4.Складываю сотни </a:t>
            </a:r>
            <a:endParaRPr lang="ru-RU" sz="2800" smtClean="0">
              <a:solidFill>
                <a:schemeClr val="hlink"/>
              </a:solidFill>
              <a:ea typeface="Calibri" pitchFamily="34" charset="0"/>
              <a:cs typeface="Times New Roman" pitchFamily="18" charset="0"/>
            </a:endParaRPr>
          </a:p>
          <a:p>
            <a:pPr marL="547688" indent="-411163" eaLnBrk="1" hangingPunct="1">
              <a:lnSpc>
                <a:spcPct val="115000"/>
              </a:lnSpc>
              <a:spcBef>
                <a:spcPct val="0"/>
              </a:spcBef>
              <a:spcAft>
                <a:spcPts val="1000"/>
              </a:spcAft>
              <a:buFontTx/>
              <a:buNone/>
            </a:pPr>
            <a:r>
              <a:rPr lang="ru-RU" sz="2800" b="1" smtClean="0">
                <a:solidFill>
                  <a:schemeClr val="hlink"/>
                </a:solidFill>
                <a:ea typeface="Calibri" pitchFamily="34" charset="0"/>
                <a:cs typeface="Times New Roman" pitchFamily="18" charset="0"/>
              </a:rPr>
              <a:t>5. Читаю ответ: …</a:t>
            </a:r>
            <a:endParaRPr lang="ru-RU" sz="2800" smtClean="0">
              <a:solidFill>
                <a:schemeClr val="hlink"/>
              </a:solidFill>
              <a:ea typeface="Calibri" pitchFamily="34" charset="0"/>
              <a:cs typeface="Times New Roman" pitchFamily="18" charset="0"/>
            </a:endParaRPr>
          </a:p>
          <a:p>
            <a:pPr marL="547688" indent="-411163" eaLnBrk="1" hangingPunct="1">
              <a:lnSpc>
                <a:spcPct val="80000"/>
              </a:lnSpc>
            </a:pPr>
            <a:endParaRPr lang="ru-RU" sz="2800" smtClean="0">
              <a:solidFill>
                <a:schemeClr val="hlink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563938" y="836613"/>
            <a:ext cx="2808287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 flipV="1">
            <a:off x="971550" y="836613"/>
            <a:ext cx="22320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 rot="-2029463">
            <a:off x="2328863" y="2816225"/>
            <a:ext cx="6502400" cy="792163"/>
          </a:xfrm>
          <a:prstGeom prst="wave">
            <a:avLst>
              <a:gd name="adj1" fmla="val 20644"/>
              <a:gd name="adj2" fmla="val 0"/>
            </a:avLst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/>
              <a:t>                     </a:t>
            </a: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V="1">
            <a:off x="3851275" y="5876925"/>
            <a:ext cx="3097213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500563" y="0"/>
            <a:ext cx="2159000" cy="1268413"/>
          </a:xfrm>
          <a:prstGeom prst="horizontalScroll">
            <a:avLst>
              <a:gd name="adj" fmla="val 12491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681538" y="73025"/>
            <a:ext cx="2041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Математика</a:t>
            </a:r>
          </a:p>
        </p:txBody>
      </p:sp>
      <p:sp>
        <p:nvSpPr>
          <p:cNvPr id="16391" name="AutoShape 10"/>
          <p:cNvSpPr>
            <a:spLocks noChangeArrowheads="1"/>
          </p:cNvSpPr>
          <p:nvPr/>
        </p:nvSpPr>
        <p:spPr bwMode="auto">
          <a:xfrm>
            <a:off x="3563938" y="59499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2" name="AutoShape 11"/>
          <p:cNvSpPr>
            <a:spLocks noChangeArrowheads="1"/>
          </p:cNvSpPr>
          <p:nvPr/>
        </p:nvSpPr>
        <p:spPr bwMode="auto">
          <a:xfrm>
            <a:off x="7812088" y="3789363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3" name="AutoShape 12"/>
          <p:cNvSpPr>
            <a:spLocks noChangeArrowheads="1"/>
          </p:cNvSpPr>
          <p:nvPr/>
        </p:nvSpPr>
        <p:spPr bwMode="auto">
          <a:xfrm>
            <a:off x="684213" y="1557338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4" name="AutoShape 13"/>
          <p:cNvSpPr>
            <a:spLocks noChangeArrowheads="1"/>
          </p:cNvSpPr>
          <p:nvPr/>
        </p:nvSpPr>
        <p:spPr bwMode="auto">
          <a:xfrm>
            <a:off x="5148263" y="2852738"/>
            <a:ext cx="215900" cy="217487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V="1">
            <a:off x="2555875" y="6092825"/>
            <a:ext cx="936625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429125" y="5715000"/>
            <a:ext cx="15827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    Разминка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715125" y="6021388"/>
            <a:ext cx="2212975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Объясняй-ка</a:t>
            </a:r>
          </a:p>
        </p:txBody>
      </p:sp>
      <p:sp>
        <p:nvSpPr>
          <p:cNvPr id="16398" name="AutoShape 17"/>
          <p:cNvSpPr>
            <a:spLocks noChangeArrowheads="1"/>
          </p:cNvSpPr>
          <p:nvPr/>
        </p:nvSpPr>
        <p:spPr bwMode="auto">
          <a:xfrm>
            <a:off x="7019925" y="5661025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V="1">
            <a:off x="7235825" y="4149725"/>
            <a:ext cx="576263" cy="1439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4214810" y="2357430"/>
            <a:ext cx="1928813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Считай-ка</a:t>
            </a:r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 flipH="1" flipV="1">
            <a:off x="5435600" y="2997200"/>
            <a:ext cx="20891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402" name="Picture 22" descr="j02157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0550" y="3563938"/>
            <a:ext cx="27368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AutoShape 23"/>
          <p:cNvSpPr>
            <a:spLocks noChangeArrowheads="1"/>
          </p:cNvSpPr>
          <p:nvPr/>
        </p:nvSpPr>
        <p:spPr bwMode="auto">
          <a:xfrm>
            <a:off x="1403350" y="364490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H="1">
            <a:off x="1835150" y="2997200"/>
            <a:ext cx="31686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85750" y="4000500"/>
            <a:ext cx="2071688" cy="954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Задач</a:t>
            </a: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H="1" flipV="1">
            <a:off x="827088" y="1844675"/>
            <a:ext cx="576262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1357313" y="1428750"/>
            <a:ext cx="2027237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431800" y="115888"/>
            <a:ext cx="792163" cy="79216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3708400" y="692150"/>
            <a:ext cx="647700" cy="57626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0" name="Oval 30"/>
          <p:cNvSpPr>
            <a:spLocks noChangeArrowheads="1"/>
          </p:cNvSpPr>
          <p:nvPr/>
        </p:nvSpPr>
        <p:spPr bwMode="auto">
          <a:xfrm>
            <a:off x="2376488" y="128588"/>
            <a:ext cx="719137" cy="720725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1" name="AutoShape 31"/>
          <p:cNvSpPr>
            <a:spLocks noChangeArrowheads="1"/>
          </p:cNvSpPr>
          <p:nvPr/>
        </p:nvSpPr>
        <p:spPr bwMode="auto">
          <a:xfrm>
            <a:off x="3276600" y="6921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1331913" y="250825"/>
            <a:ext cx="2879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200"/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6215074" y="2928934"/>
            <a:ext cx="2519363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Музыкальная  планета</a:t>
            </a:r>
          </a:p>
        </p:txBody>
      </p:sp>
      <p:pic>
        <p:nvPicPr>
          <p:cNvPr id="16414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17738">
            <a:off x="1573213" y="4587875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5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5811838" y="2030413"/>
            <a:ext cx="182086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1103313" y="2206625"/>
            <a:ext cx="137636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6" descr="earth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5121275"/>
            <a:ext cx="145573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163" y="763588"/>
            <a:ext cx="173831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ChangeArrowheads="1"/>
          </p:cNvSpPr>
          <p:nvPr/>
        </p:nvSpPr>
        <p:spPr bwMode="auto">
          <a:xfrm>
            <a:off x="3203575" y="765175"/>
            <a:ext cx="5940425" cy="573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>
                <a:solidFill>
                  <a:schemeClr val="bg1"/>
                </a:solidFill>
                <a:cs typeface="Arial" charset="0"/>
              </a:rPr>
              <a:t>    </a:t>
            </a:r>
            <a:r>
              <a:rPr lang="ru-RU" sz="4000" b="1">
                <a:solidFill>
                  <a:schemeClr val="hlink"/>
                </a:solidFill>
                <a:cs typeface="Arial" charset="0"/>
              </a:rPr>
              <a:t>Рефлексия</a:t>
            </a:r>
          </a:p>
          <a:p>
            <a:endParaRPr lang="ru-RU" sz="4000" b="1">
              <a:solidFill>
                <a:schemeClr val="hlink"/>
              </a:solidFill>
              <a:latin typeface="Times New Roman" pitchFamily="18" charset="0"/>
              <a:cs typeface="Arial" charset="0"/>
            </a:endParaRPr>
          </a:p>
          <a:p>
            <a:pPr>
              <a:buFontTx/>
              <a:buChar char="-"/>
            </a:pPr>
            <a:r>
              <a:rPr lang="ru-RU" sz="4000" b="1">
                <a:solidFill>
                  <a:schemeClr val="hlink"/>
                </a:solidFill>
                <a:latin typeface="Times New Roman" pitchFamily="18" charset="0"/>
                <a:cs typeface="Arial" charset="0"/>
              </a:rPr>
              <a:t>мы учились…</a:t>
            </a:r>
          </a:p>
          <a:p>
            <a:pPr>
              <a:buFontTx/>
              <a:buChar char="-"/>
            </a:pPr>
            <a:r>
              <a:rPr lang="ru-RU" sz="4000" b="1">
                <a:solidFill>
                  <a:schemeClr val="hlink"/>
                </a:solidFill>
                <a:latin typeface="Times New Roman" pitchFamily="18" charset="0"/>
                <a:cs typeface="Arial" charset="0"/>
              </a:rPr>
              <a:t>мне было трудно…</a:t>
            </a:r>
          </a:p>
          <a:p>
            <a:pPr>
              <a:buFontTx/>
              <a:buChar char="-"/>
            </a:pPr>
            <a:r>
              <a:rPr lang="ru-RU" sz="4000" b="1">
                <a:solidFill>
                  <a:schemeClr val="hlink"/>
                </a:solidFill>
                <a:latin typeface="Times New Roman" pitchFamily="18" charset="0"/>
                <a:cs typeface="Arial" charset="0"/>
              </a:rPr>
              <a:t>у меня хорошо       получилось…</a:t>
            </a:r>
          </a:p>
          <a:p>
            <a:r>
              <a:rPr lang="ru-RU" sz="4000" b="1">
                <a:solidFill>
                  <a:schemeClr val="hlink"/>
                </a:solidFill>
                <a:latin typeface="Times New Roman" pitchFamily="18" charset="0"/>
                <a:cs typeface="Arial" charset="0"/>
              </a:rPr>
              <a:t>-мне понравилось…</a:t>
            </a:r>
          </a:p>
          <a:p>
            <a:pPr>
              <a:buFontTx/>
              <a:buChar char="-"/>
            </a:pPr>
            <a:endParaRPr lang="ru-RU">
              <a:solidFill>
                <a:schemeClr val="hlink"/>
              </a:solidFill>
              <a:cs typeface="Arial" charset="0"/>
            </a:endParaRPr>
          </a:p>
          <a:p>
            <a:endParaRPr lang="ru-RU">
              <a:solidFill>
                <a:schemeClr val="hlink"/>
              </a:solidFill>
              <a:cs typeface="Arial" charset="0"/>
            </a:endParaRPr>
          </a:p>
          <a:p>
            <a:pPr>
              <a:buFontTx/>
              <a:buChar char="-"/>
            </a:pPr>
            <a:endParaRPr lang="ru-RU">
              <a:solidFill>
                <a:schemeClr val="bg1"/>
              </a:solidFill>
              <a:cs typeface="Arial" charset="0"/>
            </a:endParaRPr>
          </a:p>
          <a:p>
            <a:endParaRPr lang="ru-RU">
              <a:solidFill>
                <a:schemeClr val="bg1"/>
              </a:solidFill>
              <a:cs typeface="Arial" charset="0"/>
            </a:endParaRPr>
          </a:p>
          <a:p>
            <a:pPr>
              <a:buFontTx/>
              <a:buChar char="-"/>
            </a:pPr>
            <a:endParaRPr lang="ru-RU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22530" name="WordArt 4"/>
          <p:cNvSpPr>
            <a:spLocks noChangeArrowheads="1" noChangeShapeType="1" noTextEdit="1"/>
          </p:cNvSpPr>
          <p:nvPr/>
        </p:nvSpPr>
        <p:spPr bwMode="auto">
          <a:xfrm rot="-1173470">
            <a:off x="395288" y="2133600"/>
            <a:ext cx="3013075" cy="18399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На уроке </a:t>
            </a:r>
          </a:p>
          <a:p>
            <a:pPr algn="ctr"/>
            <a:r>
              <a:rPr lang="ru-RU" sz="3600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</a:p>
        </p:txBody>
      </p:sp>
      <p:pic>
        <p:nvPicPr>
          <p:cNvPr id="22531" name="Picture 6" descr="мурзик 9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2376487" cy="194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285992"/>
            <a:ext cx="78630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528+190                 246+85                   84+276</a:t>
            </a:r>
            <a:endParaRPr lang="ru-RU" sz="3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astronaut-clip-art-images-free-for-commercial-use-2iQYq0-clipart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3071810"/>
            <a:ext cx="2786082" cy="2956729"/>
          </a:xfrm>
          <a:prstGeom prst="rect">
            <a:avLst/>
          </a:prstGeom>
        </p:spPr>
      </p:pic>
      <p:pic>
        <p:nvPicPr>
          <p:cNvPr id="1026" name="Picture 2" descr="https://fs00.infourok.ru/images/doc/301/300579/1/img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000372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228288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200143" cy="6858000"/>
          </a:xfrm>
        </p:spPr>
      </p:pic>
    </p:spTree>
  </p:cSld>
  <p:clrMapOvr>
    <a:masterClrMapping/>
  </p:clrMapOvr>
  <p:transition>
    <p:wheel spokes="8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563938" y="836613"/>
            <a:ext cx="2808287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 flipV="1">
            <a:off x="971550" y="836613"/>
            <a:ext cx="22320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 rot="-2029463">
            <a:off x="2328863" y="2816225"/>
            <a:ext cx="6502400" cy="792163"/>
          </a:xfrm>
          <a:prstGeom prst="wave">
            <a:avLst>
              <a:gd name="adj1" fmla="val 20644"/>
              <a:gd name="adj2" fmla="val 0"/>
            </a:avLst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/>
              <a:t>                     </a:t>
            </a: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V="1">
            <a:off x="3851275" y="5876925"/>
            <a:ext cx="3097213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500563" y="0"/>
            <a:ext cx="2159000" cy="1268413"/>
          </a:xfrm>
          <a:prstGeom prst="horizontalScroll">
            <a:avLst>
              <a:gd name="adj" fmla="val 12491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681538" y="73025"/>
            <a:ext cx="2041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Математика</a:t>
            </a:r>
          </a:p>
        </p:txBody>
      </p:sp>
      <p:sp>
        <p:nvSpPr>
          <p:cNvPr id="16391" name="AutoShape 10"/>
          <p:cNvSpPr>
            <a:spLocks noChangeArrowheads="1"/>
          </p:cNvSpPr>
          <p:nvPr/>
        </p:nvSpPr>
        <p:spPr bwMode="auto">
          <a:xfrm>
            <a:off x="3563938" y="59499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2" name="AutoShape 11"/>
          <p:cNvSpPr>
            <a:spLocks noChangeArrowheads="1"/>
          </p:cNvSpPr>
          <p:nvPr/>
        </p:nvSpPr>
        <p:spPr bwMode="auto">
          <a:xfrm>
            <a:off x="7812088" y="3789363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3" name="AutoShape 12"/>
          <p:cNvSpPr>
            <a:spLocks noChangeArrowheads="1"/>
          </p:cNvSpPr>
          <p:nvPr/>
        </p:nvSpPr>
        <p:spPr bwMode="auto">
          <a:xfrm>
            <a:off x="684213" y="1557338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4" name="AutoShape 13"/>
          <p:cNvSpPr>
            <a:spLocks noChangeArrowheads="1"/>
          </p:cNvSpPr>
          <p:nvPr/>
        </p:nvSpPr>
        <p:spPr bwMode="auto">
          <a:xfrm>
            <a:off x="5148263" y="2852738"/>
            <a:ext cx="215900" cy="217487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V="1">
            <a:off x="2555875" y="6092825"/>
            <a:ext cx="936625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429125" y="5715000"/>
            <a:ext cx="15827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    Разминка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715125" y="6021388"/>
            <a:ext cx="2212975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Объясняй-ка</a:t>
            </a:r>
          </a:p>
        </p:txBody>
      </p:sp>
      <p:sp>
        <p:nvSpPr>
          <p:cNvPr id="16398" name="AutoShape 17"/>
          <p:cNvSpPr>
            <a:spLocks noChangeArrowheads="1"/>
          </p:cNvSpPr>
          <p:nvPr/>
        </p:nvSpPr>
        <p:spPr bwMode="auto">
          <a:xfrm>
            <a:off x="7019925" y="5661025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V="1">
            <a:off x="7235825" y="4149725"/>
            <a:ext cx="576263" cy="1439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6858000" y="3143250"/>
            <a:ext cx="1928813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Считай-ка</a:t>
            </a:r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 flipH="1" flipV="1">
            <a:off x="5435600" y="2997200"/>
            <a:ext cx="20891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402" name="Picture 22" descr="j02157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0550" y="3563938"/>
            <a:ext cx="27368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AutoShape 23"/>
          <p:cNvSpPr>
            <a:spLocks noChangeArrowheads="1"/>
          </p:cNvSpPr>
          <p:nvPr/>
        </p:nvSpPr>
        <p:spPr bwMode="auto">
          <a:xfrm>
            <a:off x="1403350" y="364490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H="1">
            <a:off x="1835150" y="2997200"/>
            <a:ext cx="31686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85750" y="4000500"/>
            <a:ext cx="2071688" cy="954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Задач</a:t>
            </a: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H="1" flipV="1">
            <a:off x="827088" y="1844675"/>
            <a:ext cx="576262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1357313" y="1428750"/>
            <a:ext cx="2027237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431800" y="115888"/>
            <a:ext cx="792163" cy="79216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3708400" y="692150"/>
            <a:ext cx="647700" cy="57626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0" name="Oval 30"/>
          <p:cNvSpPr>
            <a:spLocks noChangeArrowheads="1"/>
          </p:cNvSpPr>
          <p:nvPr/>
        </p:nvSpPr>
        <p:spPr bwMode="auto">
          <a:xfrm>
            <a:off x="2376488" y="128588"/>
            <a:ext cx="719137" cy="720725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1" name="AutoShape 31"/>
          <p:cNvSpPr>
            <a:spLocks noChangeArrowheads="1"/>
          </p:cNvSpPr>
          <p:nvPr/>
        </p:nvSpPr>
        <p:spPr bwMode="auto">
          <a:xfrm>
            <a:off x="3276600" y="6921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1331913" y="250825"/>
            <a:ext cx="2879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200"/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3276600" y="2387600"/>
            <a:ext cx="2519363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Музыкальная  планета</a:t>
            </a:r>
          </a:p>
        </p:txBody>
      </p:sp>
      <p:pic>
        <p:nvPicPr>
          <p:cNvPr id="16414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17738">
            <a:off x="1573213" y="4587875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5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5811838" y="2030413"/>
            <a:ext cx="182086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1103313" y="2206625"/>
            <a:ext cx="137636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6" descr="earth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5121275"/>
            <a:ext cx="145573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163" y="763588"/>
            <a:ext cx="173831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628" y="714356"/>
            <a:ext cx="3857652" cy="1938992"/>
          </a:xfrm>
          <a:prstGeom prst="rect">
            <a:avLst/>
          </a:prstGeom>
          <a:noFill/>
          <a:scene3d>
            <a:camera prst="isometricLeftDown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Бортовой журнал</a:t>
            </a:r>
            <a:endParaRPr lang="ru-RU" sz="6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0_e9d9d_f9fdaae6_ori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500174"/>
            <a:ext cx="5929353" cy="472701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20531028">
            <a:off x="557009" y="2895243"/>
            <a:ext cx="2302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 апреля </a:t>
            </a:r>
          </a:p>
          <a:p>
            <a:pPr algn="ctr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52511904_star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0430" y="2357430"/>
            <a:ext cx="1714512" cy="23574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563938" y="836613"/>
            <a:ext cx="2808287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 flipV="1">
            <a:off x="971550" y="836613"/>
            <a:ext cx="22320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 rot="-2029463">
            <a:off x="2328863" y="2816225"/>
            <a:ext cx="6502400" cy="792163"/>
          </a:xfrm>
          <a:prstGeom prst="wave">
            <a:avLst>
              <a:gd name="adj1" fmla="val 20644"/>
              <a:gd name="adj2" fmla="val 0"/>
            </a:avLst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/>
              <a:t>                     </a:t>
            </a: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V="1">
            <a:off x="3851275" y="5876925"/>
            <a:ext cx="3097213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500563" y="0"/>
            <a:ext cx="2159000" cy="1268413"/>
          </a:xfrm>
          <a:prstGeom prst="horizontalScroll">
            <a:avLst>
              <a:gd name="adj" fmla="val 12491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681538" y="73025"/>
            <a:ext cx="2041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Математика</a:t>
            </a:r>
          </a:p>
        </p:txBody>
      </p:sp>
      <p:sp>
        <p:nvSpPr>
          <p:cNvPr id="16391" name="AutoShape 10"/>
          <p:cNvSpPr>
            <a:spLocks noChangeArrowheads="1"/>
          </p:cNvSpPr>
          <p:nvPr/>
        </p:nvSpPr>
        <p:spPr bwMode="auto">
          <a:xfrm>
            <a:off x="3563938" y="59499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2" name="AutoShape 11"/>
          <p:cNvSpPr>
            <a:spLocks noChangeArrowheads="1"/>
          </p:cNvSpPr>
          <p:nvPr/>
        </p:nvSpPr>
        <p:spPr bwMode="auto">
          <a:xfrm>
            <a:off x="7812088" y="3789363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3" name="AutoShape 12"/>
          <p:cNvSpPr>
            <a:spLocks noChangeArrowheads="1"/>
          </p:cNvSpPr>
          <p:nvPr/>
        </p:nvSpPr>
        <p:spPr bwMode="auto">
          <a:xfrm>
            <a:off x="684213" y="1557338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4" name="AutoShape 13"/>
          <p:cNvSpPr>
            <a:spLocks noChangeArrowheads="1"/>
          </p:cNvSpPr>
          <p:nvPr/>
        </p:nvSpPr>
        <p:spPr bwMode="auto">
          <a:xfrm>
            <a:off x="5148263" y="2852738"/>
            <a:ext cx="215900" cy="217487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V="1">
            <a:off x="2555875" y="6092825"/>
            <a:ext cx="936625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429125" y="5715000"/>
            <a:ext cx="15827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    Разминка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715125" y="6021388"/>
            <a:ext cx="2212975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Объясняй-ка</a:t>
            </a:r>
          </a:p>
        </p:txBody>
      </p:sp>
      <p:sp>
        <p:nvSpPr>
          <p:cNvPr id="16398" name="AutoShape 17"/>
          <p:cNvSpPr>
            <a:spLocks noChangeArrowheads="1"/>
          </p:cNvSpPr>
          <p:nvPr/>
        </p:nvSpPr>
        <p:spPr bwMode="auto">
          <a:xfrm>
            <a:off x="7019925" y="5661025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V="1">
            <a:off x="7235825" y="4149725"/>
            <a:ext cx="576263" cy="1439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6858000" y="3143250"/>
            <a:ext cx="1928813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Считай-ка</a:t>
            </a:r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 flipH="1" flipV="1">
            <a:off x="5435600" y="2997200"/>
            <a:ext cx="20891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402" name="Picture 22" descr="j02157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0550" y="3563938"/>
            <a:ext cx="27368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AutoShape 23"/>
          <p:cNvSpPr>
            <a:spLocks noChangeArrowheads="1"/>
          </p:cNvSpPr>
          <p:nvPr/>
        </p:nvSpPr>
        <p:spPr bwMode="auto">
          <a:xfrm>
            <a:off x="1403350" y="364490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H="1">
            <a:off x="1835150" y="2997200"/>
            <a:ext cx="31686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85750" y="4000500"/>
            <a:ext cx="2071688" cy="954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Задач</a:t>
            </a: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H="1" flipV="1">
            <a:off x="827088" y="1844675"/>
            <a:ext cx="576262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1357313" y="1428750"/>
            <a:ext cx="2027237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431800" y="115888"/>
            <a:ext cx="792163" cy="79216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3708400" y="692150"/>
            <a:ext cx="647700" cy="57626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0" name="Oval 30"/>
          <p:cNvSpPr>
            <a:spLocks noChangeArrowheads="1"/>
          </p:cNvSpPr>
          <p:nvPr/>
        </p:nvSpPr>
        <p:spPr bwMode="auto">
          <a:xfrm>
            <a:off x="2376488" y="128588"/>
            <a:ext cx="719137" cy="720725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1" name="AutoShape 31"/>
          <p:cNvSpPr>
            <a:spLocks noChangeArrowheads="1"/>
          </p:cNvSpPr>
          <p:nvPr/>
        </p:nvSpPr>
        <p:spPr bwMode="auto">
          <a:xfrm>
            <a:off x="3276600" y="6921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1331913" y="250825"/>
            <a:ext cx="2879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200"/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3276600" y="2387600"/>
            <a:ext cx="2519363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Музыкальная  планета</a:t>
            </a:r>
          </a:p>
        </p:txBody>
      </p:sp>
      <p:pic>
        <p:nvPicPr>
          <p:cNvPr id="16414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17738">
            <a:off x="1573213" y="4587875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5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5811838" y="2030413"/>
            <a:ext cx="182086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1103313" y="2206625"/>
            <a:ext cx="137636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6" descr="earth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5121275"/>
            <a:ext cx="145573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163" y="763588"/>
            <a:ext cx="173831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AutoShape 5"/>
          <p:cNvSpPr>
            <a:spLocks noChangeArrowheads="1"/>
          </p:cNvSpPr>
          <p:nvPr/>
        </p:nvSpPr>
        <p:spPr bwMode="auto">
          <a:xfrm rot="5400000">
            <a:off x="304800" y="4038600"/>
            <a:ext cx="1981200" cy="2590800"/>
          </a:xfrm>
          <a:prstGeom prst="irregularSeal1">
            <a:avLst/>
          </a:prstGeom>
          <a:gradFill rotWithShape="1">
            <a:gsLst>
              <a:gs pos="0">
                <a:srgbClr val="FFCC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FFCCFF">
                <a:alpha val="50000"/>
              </a:srgbClr>
            </a:outerShdw>
          </a:effectLst>
        </p:spPr>
        <p:txBody>
          <a:bodyPr rot="10800000" vert="eaVert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800" b="1">
              <a:latin typeface="Courier New" pitchFamily="49" charset="0"/>
            </a:endParaRPr>
          </a:p>
        </p:txBody>
      </p:sp>
      <p:sp>
        <p:nvSpPr>
          <p:cNvPr id="4102" name="AutoShape 6"/>
          <p:cNvSpPr>
            <a:spLocks noChangeArrowheads="1"/>
          </p:cNvSpPr>
          <p:nvPr/>
        </p:nvSpPr>
        <p:spPr bwMode="auto">
          <a:xfrm rot="2704049">
            <a:off x="1593056" y="159544"/>
            <a:ext cx="2408238" cy="3155950"/>
          </a:xfrm>
          <a:prstGeom prst="irregularSeal1">
            <a:avLst/>
          </a:prstGeom>
          <a:gradFill rotWithShape="1">
            <a:gsLst>
              <a:gs pos="0">
                <a:srgbClr val="99FF33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>
            <a:outerShdw dist="107763" dir="18900000" algn="ctr" rotWithShape="0">
              <a:srgbClr val="99FF33">
                <a:alpha val="50000"/>
              </a:srgbClr>
            </a:outerShdw>
          </a:effectLst>
        </p:spPr>
        <p:txBody>
          <a:bodyPr rot="10800000" vert="eaVert"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6600" b="1">
              <a:latin typeface="Modern No. 20" pitchFamily="18" charset="0"/>
            </a:endParaRPr>
          </a:p>
        </p:txBody>
      </p:sp>
      <p:sp>
        <p:nvSpPr>
          <p:cNvPr id="4103" name="AutoShape 7"/>
          <p:cNvSpPr>
            <a:spLocks noChangeArrowheads="1"/>
          </p:cNvSpPr>
          <p:nvPr/>
        </p:nvSpPr>
        <p:spPr bwMode="auto">
          <a:xfrm rot="-4819086">
            <a:off x="3707607" y="3759993"/>
            <a:ext cx="2184400" cy="3198813"/>
          </a:xfrm>
          <a:prstGeom prst="irregularSeal1">
            <a:avLst/>
          </a:prstGeom>
          <a:gradFill rotWithShape="1">
            <a:gsLst>
              <a:gs pos="0">
                <a:srgbClr val="CCCC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>
            <a:outerShdw dist="107763" dir="13500000" algn="ctr" rotWithShape="0">
              <a:srgbClr val="CCCCFF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4104" name="AutoShape 8"/>
          <p:cNvSpPr>
            <a:spLocks noChangeArrowheads="1"/>
          </p:cNvSpPr>
          <p:nvPr/>
        </p:nvSpPr>
        <p:spPr bwMode="auto">
          <a:xfrm>
            <a:off x="5334000" y="457200"/>
            <a:ext cx="2438400" cy="2667000"/>
          </a:xfrm>
          <a:prstGeom prst="irregularSeal1">
            <a:avLst/>
          </a:prstGeom>
          <a:gradFill rotWithShape="1">
            <a:gsLst>
              <a:gs pos="0">
                <a:srgbClr val="66CCFF"/>
              </a:gs>
              <a:gs pos="100000">
                <a:srgbClr val="FFFF00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>
            <a:outerShdw dist="107763" dir="8100000" algn="ctr" rotWithShape="0">
              <a:srgbClr val="66CCFF">
                <a:alpha val="50000"/>
              </a:srgbClr>
            </a:outerShdw>
          </a:effectLst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</a:endParaRPr>
          </a:p>
        </p:txBody>
      </p:sp>
      <p:sp>
        <p:nvSpPr>
          <p:cNvPr id="4105" name="AutoShape 9"/>
          <p:cNvSpPr>
            <a:spLocks noChangeArrowheads="1"/>
          </p:cNvSpPr>
          <p:nvPr/>
        </p:nvSpPr>
        <p:spPr bwMode="auto">
          <a:xfrm rot="-5400000">
            <a:off x="6972300" y="4076700"/>
            <a:ext cx="2286000" cy="2667000"/>
          </a:xfrm>
          <a:prstGeom prst="irregularSeal1">
            <a:avLst/>
          </a:prstGeom>
          <a:gradFill rotWithShape="1">
            <a:gsLst>
              <a:gs pos="0">
                <a:srgbClr val="FFFF00"/>
              </a:gs>
              <a:gs pos="100000">
                <a:srgbClr val="FFCCFF"/>
              </a:gs>
            </a:gsLst>
            <a:path path="shape">
              <a:fillToRect l="50000" t="50000" r="50000" b="50000"/>
            </a:path>
          </a:gradFill>
          <a:ln w="76200" cmpd="tri">
            <a:solidFill>
              <a:schemeClr val="tx1"/>
            </a:solidFill>
            <a:miter lim="800000"/>
            <a:headEnd/>
            <a:tailEnd/>
          </a:ln>
          <a:effectLst>
            <a:prstShdw prst="shdw13" dist="53882" dir="13500000">
              <a:srgbClr val="FFFF00">
                <a:alpha val="50000"/>
              </a:srgbClr>
            </a:prstShdw>
          </a:effectLst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6" name="WordArt 10"/>
          <p:cNvSpPr>
            <a:spLocks noChangeArrowheads="1" noChangeShapeType="1" noTextEdit="1"/>
          </p:cNvSpPr>
          <p:nvPr/>
        </p:nvSpPr>
        <p:spPr bwMode="auto">
          <a:xfrm>
            <a:off x="990600" y="4953000"/>
            <a:ext cx="685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2</a:t>
            </a:r>
          </a:p>
        </p:txBody>
      </p:sp>
      <p:sp>
        <p:nvSpPr>
          <p:cNvPr id="4107" name="WordArt 11"/>
          <p:cNvSpPr>
            <a:spLocks noChangeArrowheads="1" noChangeShapeType="1" noTextEdit="1"/>
          </p:cNvSpPr>
          <p:nvPr/>
        </p:nvSpPr>
        <p:spPr bwMode="auto">
          <a:xfrm>
            <a:off x="2286000" y="1143000"/>
            <a:ext cx="11430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х22</a:t>
            </a:r>
          </a:p>
        </p:txBody>
      </p:sp>
      <p:sp>
        <p:nvSpPr>
          <p:cNvPr id="4108" name="WordArt 12"/>
          <p:cNvSpPr>
            <a:spLocks noChangeArrowheads="1" noChangeShapeType="1" noTextEdit="1"/>
          </p:cNvSpPr>
          <p:nvPr/>
        </p:nvSpPr>
        <p:spPr bwMode="auto">
          <a:xfrm>
            <a:off x="4038600" y="4953000"/>
            <a:ext cx="16764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+5</a:t>
            </a:r>
          </a:p>
        </p:txBody>
      </p:sp>
      <p:sp>
        <p:nvSpPr>
          <p:cNvPr id="4109" name="WordArt 13"/>
          <p:cNvSpPr>
            <a:spLocks noChangeArrowheads="1" noChangeShapeType="1" noTextEdit="1"/>
          </p:cNvSpPr>
          <p:nvPr/>
        </p:nvSpPr>
        <p:spPr bwMode="auto">
          <a:xfrm>
            <a:off x="6019800" y="1219200"/>
            <a:ext cx="9906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:7</a:t>
            </a:r>
          </a:p>
        </p:txBody>
      </p:sp>
      <p:sp>
        <p:nvSpPr>
          <p:cNvPr id="4110" name="WordArt 14"/>
          <p:cNvSpPr>
            <a:spLocks noChangeArrowheads="1" noChangeShapeType="1" noTextEdit="1"/>
          </p:cNvSpPr>
          <p:nvPr/>
        </p:nvSpPr>
        <p:spPr bwMode="auto">
          <a:xfrm>
            <a:off x="7696200" y="4953000"/>
            <a:ext cx="6858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A50021"/>
                </a:solidFill>
                <a:latin typeface="Courier New"/>
                <a:cs typeface="Courier New"/>
              </a:rPr>
              <a:t>7</a:t>
            </a:r>
          </a:p>
        </p:txBody>
      </p:sp>
      <p:pic>
        <p:nvPicPr>
          <p:cNvPr id="4111" name="Picture 15" descr="strel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167571">
            <a:off x="1108868" y="3158332"/>
            <a:ext cx="164941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2" name="Picture 16" descr="strel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27275">
            <a:off x="2937668" y="3386932"/>
            <a:ext cx="164941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3" name="Picture 17" descr="strel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167571">
            <a:off x="4614068" y="3158332"/>
            <a:ext cx="164941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5" name="Picture 19" descr="strel31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627275">
            <a:off x="6519068" y="3234532"/>
            <a:ext cx="1649413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6" name="WordArt 20"/>
          <p:cNvSpPr>
            <a:spLocks noChangeArrowheads="1" noChangeShapeType="1" noTextEdit="1"/>
          </p:cNvSpPr>
          <p:nvPr/>
        </p:nvSpPr>
        <p:spPr bwMode="auto">
          <a:xfrm>
            <a:off x="7429500" y="4643438"/>
            <a:ext cx="11049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Left"/>
              <a:lightRig rig="legacyFlat3" dir="t"/>
            </a:scene3d>
            <a:sp3d extrusionH="430200" prstMaterial="legacyMatte">
              <a:extrusionClr>
                <a:srgbClr val="FF00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A50021"/>
                </a:solidFill>
                <a:latin typeface="Courier New"/>
                <a:cs typeface="Courier New"/>
              </a:rPr>
              <a:t>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20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2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15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20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3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3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3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500"/>
                            </p:stCondLst>
                            <p:childTnLst>
                              <p:par>
                                <p:cTn id="79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0" dur="1500" autoRev="1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1" dur="1500" autoRev="1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1500" autoRev="1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1500" autoRev="1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  <p:bldP spid="4103" grpId="0" animBg="1"/>
      <p:bldP spid="4104" grpId="0" animBg="1"/>
      <p:bldP spid="4105" grpId="0" animBg="1"/>
      <p:bldP spid="4106" grpId="0" animBg="1"/>
      <p:bldP spid="4107" grpId="0" animBg="1"/>
      <p:bldP spid="4108" grpId="0" animBg="1"/>
      <p:bldP spid="4109" grpId="0" animBg="1"/>
      <p:bldP spid="4110" grpId="0" animBg="1"/>
      <p:bldP spid="4116" grpId="0" animBg="1"/>
      <p:bldP spid="4116" grpId="1" animBg="1"/>
      <p:bldP spid="4116" grpId="2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9" name="AutoShape 5"/>
          <p:cNvSpPr>
            <a:spLocks noChangeArrowheads="1"/>
          </p:cNvSpPr>
          <p:nvPr/>
        </p:nvSpPr>
        <p:spPr bwMode="auto">
          <a:xfrm>
            <a:off x="152400" y="4267200"/>
            <a:ext cx="2362200" cy="22860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FF66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FFFF66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4" name="AutoShape 10"/>
          <p:cNvSpPr>
            <a:spLocks noChangeArrowheads="1"/>
          </p:cNvSpPr>
          <p:nvPr/>
        </p:nvSpPr>
        <p:spPr bwMode="auto">
          <a:xfrm>
            <a:off x="1219200" y="533400"/>
            <a:ext cx="2362200" cy="22860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FFCC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5" name="AutoShape 11"/>
          <p:cNvSpPr>
            <a:spLocks noChangeArrowheads="1"/>
          </p:cNvSpPr>
          <p:nvPr/>
        </p:nvSpPr>
        <p:spPr bwMode="auto">
          <a:xfrm>
            <a:off x="5410200" y="533400"/>
            <a:ext cx="2362200" cy="22860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CCFF66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PerspectiveBottom"/>
            <a:lightRig rig="legacyFlat3" dir="t"/>
          </a:scene3d>
          <a:sp3d extrusionH="887400" prstMaterial="legacyMatte">
            <a:bevelT w="13500" h="13500" prst="angle"/>
            <a:bevelB w="13500" h="13500" prst="angle"/>
            <a:extrusionClr>
              <a:srgbClr val="CCFF66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3200400" y="3581400"/>
            <a:ext cx="2819400" cy="2590800"/>
          </a:xfrm>
          <a:prstGeom prst="star16">
            <a:avLst>
              <a:gd name="adj" fmla="val 37500"/>
            </a:avLst>
          </a:prstGeom>
          <a:gradFill rotWithShape="1">
            <a:gsLst>
              <a:gs pos="0">
                <a:srgbClr val="CCCC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  <a:ln w="9525">
            <a:miter lim="800000"/>
            <a:headEnd/>
            <a:tailEnd/>
          </a:ln>
          <a:scene3d>
            <a:camera prst="legacyPerspectiveFront">
              <a:rot lat="20099989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CCCCFF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7" name="AutoShape 13"/>
          <p:cNvSpPr>
            <a:spLocks noChangeArrowheads="1"/>
          </p:cNvSpPr>
          <p:nvPr/>
        </p:nvSpPr>
        <p:spPr bwMode="auto">
          <a:xfrm>
            <a:off x="6629400" y="4267200"/>
            <a:ext cx="2362200" cy="2286000"/>
          </a:xfrm>
          <a:prstGeom prst="star16">
            <a:avLst>
              <a:gd name="adj" fmla="val 37500"/>
            </a:avLst>
          </a:prstGeom>
          <a:solidFill>
            <a:srgbClr val="CCCCFF"/>
          </a:solidFill>
          <a:ln w="9525">
            <a:miter lim="800000"/>
            <a:headEnd/>
            <a:tailEnd/>
          </a:ln>
          <a:scene3d>
            <a:camera prst="legacyObliqueTopLeft"/>
            <a:lightRig rig="legacyFlat3" dir="t"/>
          </a:scene3d>
          <a:sp3d extrusionH="430200" prstMaterial="legacyMatte">
            <a:bevelT w="13500" h="13500" prst="angle"/>
            <a:bevelB w="13500" h="13500" prst="angle"/>
            <a:extrusionClr>
              <a:srgbClr val="FFCCFF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11279" name="WordArt 15"/>
          <p:cNvSpPr>
            <a:spLocks noChangeArrowheads="1" noChangeShapeType="1" noTextEdit="1"/>
          </p:cNvSpPr>
          <p:nvPr/>
        </p:nvSpPr>
        <p:spPr bwMode="auto">
          <a:xfrm>
            <a:off x="762000" y="4953000"/>
            <a:ext cx="9525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93</a:t>
            </a:r>
          </a:p>
        </p:txBody>
      </p:sp>
      <p:sp>
        <p:nvSpPr>
          <p:cNvPr id="11280" name="WordArt 16"/>
          <p:cNvSpPr>
            <a:spLocks noChangeArrowheads="1" noChangeShapeType="1" noTextEdit="1"/>
          </p:cNvSpPr>
          <p:nvPr/>
        </p:nvSpPr>
        <p:spPr bwMode="auto">
          <a:xfrm>
            <a:off x="1752600" y="1066800"/>
            <a:ext cx="10668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:3</a:t>
            </a:r>
          </a:p>
        </p:txBody>
      </p:sp>
      <p:sp>
        <p:nvSpPr>
          <p:cNvPr id="11281" name="WordArt 17"/>
          <p:cNvSpPr>
            <a:spLocks noChangeArrowheads="1" noChangeShapeType="1" noTextEdit="1"/>
          </p:cNvSpPr>
          <p:nvPr/>
        </p:nvSpPr>
        <p:spPr bwMode="auto">
          <a:xfrm>
            <a:off x="3886200" y="4419600"/>
            <a:ext cx="14478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+9</a:t>
            </a:r>
          </a:p>
        </p:txBody>
      </p:sp>
      <p:sp>
        <p:nvSpPr>
          <p:cNvPr id="11282" name="WordArt 18"/>
          <p:cNvSpPr>
            <a:spLocks noChangeArrowheads="1" noChangeShapeType="1" noTextEdit="1"/>
          </p:cNvSpPr>
          <p:nvPr/>
        </p:nvSpPr>
        <p:spPr bwMode="auto">
          <a:xfrm>
            <a:off x="6019800" y="1143000"/>
            <a:ext cx="1195388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Courier New"/>
                <a:cs typeface="Courier New"/>
              </a:rPr>
              <a:t>+16</a:t>
            </a:r>
          </a:p>
        </p:txBody>
      </p:sp>
      <p:sp>
        <p:nvSpPr>
          <p:cNvPr id="11283" name="WordArt 19"/>
          <p:cNvSpPr>
            <a:spLocks noChangeArrowheads="1" noChangeShapeType="1" noTextEdit="1"/>
          </p:cNvSpPr>
          <p:nvPr/>
        </p:nvSpPr>
        <p:spPr bwMode="auto">
          <a:xfrm>
            <a:off x="7391400" y="4800600"/>
            <a:ext cx="11811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Courier New"/>
                <a:cs typeface="Courier New"/>
              </a:rPr>
              <a:t>56</a:t>
            </a:r>
          </a:p>
        </p:txBody>
      </p:sp>
      <p:sp>
        <p:nvSpPr>
          <p:cNvPr id="11284" name="WordArt 20"/>
          <p:cNvSpPr>
            <a:spLocks noChangeArrowheads="1" noChangeShapeType="1" noTextEdit="1"/>
          </p:cNvSpPr>
          <p:nvPr/>
        </p:nvSpPr>
        <p:spPr bwMode="auto">
          <a:xfrm>
            <a:off x="6781800" y="4500563"/>
            <a:ext cx="1828800" cy="1828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TopRight"/>
              <a:lightRig rig="legacyFlat3" dir="b"/>
            </a:scene3d>
            <a:sp3d extrusionH="430200" prstMaterial="legacyMatte">
              <a:extrusionClr>
                <a:srgbClr val="FF0000"/>
              </a:extrusionClr>
            </a:sp3d>
          </a:bodyPr>
          <a:lstStyle/>
          <a:p>
            <a:pPr algn="ctr"/>
            <a:r>
              <a:rPr lang="ru-RU" sz="3600" b="1" kern="10">
                <a:ln w="9525">
                  <a:round/>
                  <a:headEnd/>
                  <a:tailEnd/>
                </a:ln>
                <a:solidFill>
                  <a:srgbClr val="A50021"/>
                </a:solidFill>
                <a:latin typeface="Courier New"/>
                <a:cs typeface="Courier New"/>
              </a:rPr>
              <a:t>?</a:t>
            </a:r>
          </a:p>
        </p:txBody>
      </p:sp>
      <p:pic>
        <p:nvPicPr>
          <p:cNvPr id="11291" name="Picture 27" descr="c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510994">
            <a:off x="514350" y="2838450"/>
            <a:ext cx="1908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2" name="Picture 28" descr="c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3510994">
            <a:off x="4705350" y="2609850"/>
            <a:ext cx="1908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3" name="Picture 29" descr="c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478513">
            <a:off x="2266950" y="2762250"/>
            <a:ext cx="1908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94" name="Picture 30" descr="c13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3478513">
            <a:off x="6610350" y="2686050"/>
            <a:ext cx="1908175" cy="110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500"/>
                            </p:stCondLst>
                            <p:childTnLst>
                              <p:par>
                                <p:cTn id="5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500"/>
                            </p:stCondLst>
                            <p:childTnLst>
                              <p:par>
                                <p:cTn id="5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500"/>
                            </p:stCondLst>
                            <p:childTnLst>
                              <p:par>
                                <p:cTn id="63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112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1500"/>
                            </p:stCondLst>
                            <p:childTnLst>
                              <p:par>
                                <p:cTn id="6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2500"/>
                            </p:stCondLst>
                            <p:childTnLst>
                              <p:par>
                                <p:cTn id="73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3000"/>
                            </p:stCondLst>
                            <p:childTnLst>
                              <p:par>
                                <p:cTn id="7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66"/>
                                      </p:to>
                                    </p:animClr>
                                    <p:set>
                                      <p:cBhvr>
                                        <p:cTn id="80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20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11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1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1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9" grpId="0" animBg="1"/>
      <p:bldP spid="11274" grpId="0" animBg="1"/>
      <p:bldP spid="11275" grpId="0" animBg="1"/>
      <p:bldP spid="11276" grpId="0" animBg="1"/>
      <p:bldP spid="11277" grpId="0" animBg="1"/>
      <p:bldP spid="11279" grpId="0" animBg="1"/>
      <p:bldP spid="11280" grpId="0" animBg="1"/>
      <p:bldP spid="11281" grpId="0" animBg="1"/>
      <p:bldP spid="11282" grpId="0" animBg="1"/>
      <p:bldP spid="11283" grpId="0" animBg="1"/>
      <p:bldP spid="11284" grpId="0" animBg="1"/>
      <p:bldP spid="11284" grpId="1" animBg="1"/>
      <p:bldP spid="11284" grpId="2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Line 2"/>
          <p:cNvSpPr>
            <a:spLocks noChangeShapeType="1"/>
          </p:cNvSpPr>
          <p:nvPr/>
        </p:nvSpPr>
        <p:spPr bwMode="auto">
          <a:xfrm>
            <a:off x="3563938" y="836613"/>
            <a:ext cx="2808287" cy="11525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6" name="Line 3"/>
          <p:cNvSpPr>
            <a:spLocks noChangeShapeType="1"/>
          </p:cNvSpPr>
          <p:nvPr/>
        </p:nvSpPr>
        <p:spPr bwMode="auto">
          <a:xfrm flipV="1">
            <a:off x="971550" y="836613"/>
            <a:ext cx="2232025" cy="7207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7" name="AutoShape 4"/>
          <p:cNvSpPr>
            <a:spLocks noChangeArrowheads="1"/>
          </p:cNvSpPr>
          <p:nvPr/>
        </p:nvSpPr>
        <p:spPr bwMode="auto">
          <a:xfrm rot="-2029463">
            <a:off x="2328863" y="2816225"/>
            <a:ext cx="6502400" cy="792163"/>
          </a:xfrm>
          <a:prstGeom prst="wave">
            <a:avLst>
              <a:gd name="adj1" fmla="val 20644"/>
              <a:gd name="adj2" fmla="val 0"/>
            </a:avLst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000"/>
              <a:t>                     </a:t>
            </a:r>
          </a:p>
        </p:txBody>
      </p:sp>
      <p:sp>
        <p:nvSpPr>
          <p:cNvPr id="16388" name="Line 5"/>
          <p:cNvSpPr>
            <a:spLocks noChangeShapeType="1"/>
          </p:cNvSpPr>
          <p:nvPr/>
        </p:nvSpPr>
        <p:spPr bwMode="auto">
          <a:xfrm flipV="1">
            <a:off x="3851275" y="5876925"/>
            <a:ext cx="3097213" cy="1444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6389" name="AutoShape 7"/>
          <p:cNvSpPr>
            <a:spLocks noChangeArrowheads="1"/>
          </p:cNvSpPr>
          <p:nvPr/>
        </p:nvSpPr>
        <p:spPr bwMode="auto">
          <a:xfrm>
            <a:off x="4500563" y="0"/>
            <a:ext cx="2159000" cy="1268413"/>
          </a:xfrm>
          <a:prstGeom prst="horizontalScroll">
            <a:avLst>
              <a:gd name="adj" fmla="val 12491"/>
            </a:avLst>
          </a:prstGeom>
          <a:solidFill>
            <a:schemeClr val="accent1"/>
          </a:solidFill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4681538" y="73025"/>
            <a:ext cx="2041525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Математика</a:t>
            </a:r>
          </a:p>
        </p:txBody>
      </p:sp>
      <p:sp>
        <p:nvSpPr>
          <p:cNvPr id="16391" name="AutoShape 10"/>
          <p:cNvSpPr>
            <a:spLocks noChangeArrowheads="1"/>
          </p:cNvSpPr>
          <p:nvPr/>
        </p:nvSpPr>
        <p:spPr bwMode="auto">
          <a:xfrm>
            <a:off x="3563938" y="59499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2" name="AutoShape 11"/>
          <p:cNvSpPr>
            <a:spLocks noChangeArrowheads="1"/>
          </p:cNvSpPr>
          <p:nvPr/>
        </p:nvSpPr>
        <p:spPr bwMode="auto">
          <a:xfrm>
            <a:off x="7812088" y="3789363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3" name="AutoShape 12"/>
          <p:cNvSpPr>
            <a:spLocks noChangeArrowheads="1"/>
          </p:cNvSpPr>
          <p:nvPr/>
        </p:nvSpPr>
        <p:spPr bwMode="auto">
          <a:xfrm>
            <a:off x="684213" y="1557338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4" name="AutoShape 13"/>
          <p:cNvSpPr>
            <a:spLocks noChangeArrowheads="1"/>
          </p:cNvSpPr>
          <p:nvPr/>
        </p:nvSpPr>
        <p:spPr bwMode="auto">
          <a:xfrm>
            <a:off x="5148263" y="2852738"/>
            <a:ext cx="215900" cy="217487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5" name="Line 14"/>
          <p:cNvSpPr>
            <a:spLocks noChangeShapeType="1"/>
          </p:cNvSpPr>
          <p:nvPr/>
        </p:nvSpPr>
        <p:spPr bwMode="auto">
          <a:xfrm flipV="1">
            <a:off x="2555875" y="6092825"/>
            <a:ext cx="936625" cy="3603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5" name="Text Box 15"/>
          <p:cNvSpPr txBox="1">
            <a:spLocks noChangeArrowheads="1"/>
          </p:cNvSpPr>
          <p:nvPr/>
        </p:nvSpPr>
        <p:spPr bwMode="auto">
          <a:xfrm>
            <a:off x="4429125" y="5715000"/>
            <a:ext cx="1582738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    Разминка</a:t>
            </a:r>
          </a:p>
        </p:txBody>
      </p:sp>
      <p:sp>
        <p:nvSpPr>
          <p:cNvPr id="51216" name="Text Box 16"/>
          <p:cNvSpPr txBox="1">
            <a:spLocks noChangeArrowheads="1"/>
          </p:cNvSpPr>
          <p:nvPr/>
        </p:nvSpPr>
        <p:spPr bwMode="auto">
          <a:xfrm>
            <a:off x="6715125" y="6021388"/>
            <a:ext cx="2212975" cy="4619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Объясняй-ка</a:t>
            </a:r>
          </a:p>
        </p:txBody>
      </p:sp>
      <p:sp>
        <p:nvSpPr>
          <p:cNvPr id="16398" name="AutoShape 17"/>
          <p:cNvSpPr>
            <a:spLocks noChangeArrowheads="1"/>
          </p:cNvSpPr>
          <p:nvPr/>
        </p:nvSpPr>
        <p:spPr bwMode="auto">
          <a:xfrm>
            <a:off x="7019925" y="5661025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399" name="Line 18"/>
          <p:cNvSpPr>
            <a:spLocks noChangeShapeType="1"/>
          </p:cNvSpPr>
          <p:nvPr/>
        </p:nvSpPr>
        <p:spPr bwMode="auto">
          <a:xfrm flipV="1">
            <a:off x="7235825" y="4149725"/>
            <a:ext cx="576263" cy="1439863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19" name="Text Box 19"/>
          <p:cNvSpPr txBox="1">
            <a:spLocks noChangeArrowheads="1"/>
          </p:cNvSpPr>
          <p:nvPr/>
        </p:nvSpPr>
        <p:spPr bwMode="auto">
          <a:xfrm>
            <a:off x="6858000" y="3143250"/>
            <a:ext cx="1928813" cy="4619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Считай-ка</a:t>
            </a:r>
          </a:p>
        </p:txBody>
      </p:sp>
      <p:sp>
        <p:nvSpPr>
          <p:cNvPr id="16401" name="Line 20"/>
          <p:cNvSpPr>
            <a:spLocks noChangeShapeType="1"/>
          </p:cNvSpPr>
          <p:nvPr/>
        </p:nvSpPr>
        <p:spPr bwMode="auto">
          <a:xfrm flipH="1" flipV="1">
            <a:off x="5435600" y="2997200"/>
            <a:ext cx="20891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6402" name="Picture 22" descr="j021575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00550" y="3563938"/>
            <a:ext cx="2736850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03" name="AutoShape 23"/>
          <p:cNvSpPr>
            <a:spLocks noChangeArrowheads="1"/>
          </p:cNvSpPr>
          <p:nvPr/>
        </p:nvSpPr>
        <p:spPr bwMode="auto">
          <a:xfrm>
            <a:off x="1403350" y="364490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4" name="Line 24"/>
          <p:cNvSpPr>
            <a:spLocks noChangeShapeType="1"/>
          </p:cNvSpPr>
          <p:nvPr/>
        </p:nvSpPr>
        <p:spPr bwMode="auto">
          <a:xfrm flipH="1">
            <a:off x="1835150" y="2997200"/>
            <a:ext cx="3168650" cy="71913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5" name="Text Box 25"/>
          <p:cNvSpPr txBox="1">
            <a:spLocks noChangeArrowheads="1"/>
          </p:cNvSpPr>
          <p:nvPr/>
        </p:nvSpPr>
        <p:spPr bwMode="auto">
          <a:xfrm>
            <a:off x="285750" y="4000500"/>
            <a:ext cx="2071688" cy="9540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8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планета Задач</a:t>
            </a:r>
          </a:p>
        </p:txBody>
      </p:sp>
      <p:sp>
        <p:nvSpPr>
          <p:cNvPr id="16406" name="Line 26"/>
          <p:cNvSpPr>
            <a:spLocks noChangeShapeType="1"/>
          </p:cNvSpPr>
          <p:nvPr/>
        </p:nvSpPr>
        <p:spPr bwMode="auto">
          <a:xfrm flipH="1" flipV="1">
            <a:off x="827088" y="1844675"/>
            <a:ext cx="576262" cy="1728788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227" name="Text Box 27"/>
          <p:cNvSpPr txBox="1">
            <a:spLocks noChangeArrowheads="1"/>
          </p:cNvSpPr>
          <p:nvPr/>
        </p:nvSpPr>
        <p:spPr bwMode="auto">
          <a:xfrm>
            <a:off x="1357313" y="1428750"/>
            <a:ext cx="2027237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b="1" dirty="0"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Домашнее задание</a:t>
            </a:r>
          </a:p>
        </p:txBody>
      </p:sp>
      <p:sp>
        <p:nvSpPr>
          <p:cNvPr id="16408" name="AutoShape 28"/>
          <p:cNvSpPr>
            <a:spLocks noChangeArrowheads="1"/>
          </p:cNvSpPr>
          <p:nvPr/>
        </p:nvSpPr>
        <p:spPr bwMode="auto">
          <a:xfrm>
            <a:off x="431800" y="115888"/>
            <a:ext cx="792163" cy="792162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09" name="AutoShape 29"/>
          <p:cNvSpPr>
            <a:spLocks noChangeArrowheads="1"/>
          </p:cNvSpPr>
          <p:nvPr/>
        </p:nvSpPr>
        <p:spPr bwMode="auto">
          <a:xfrm>
            <a:off x="3708400" y="692150"/>
            <a:ext cx="647700" cy="576263"/>
          </a:xfrm>
          <a:prstGeom prst="triangle">
            <a:avLst>
              <a:gd name="adj" fmla="val 50000"/>
            </a:avLst>
          </a:prstGeom>
          <a:solidFill>
            <a:srgbClr val="0066FF"/>
          </a:solidFill>
          <a:ln w="9525">
            <a:solidFill>
              <a:srgbClr val="0066FF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0" name="Oval 30"/>
          <p:cNvSpPr>
            <a:spLocks noChangeArrowheads="1"/>
          </p:cNvSpPr>
          <p:nvPr/>
        </p:nvSpPr>
        <p:spPr bwMode="auto">
          <a:xfrm>
            <a:off x="2376488" y="128588"/>
            <a:ext cx="719137" cy="720725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1" name="AutoShape 31"/>
          <p:cNvSpPr>
            <a:spLocks noChangeArrowheads="1"/>
          </p:cNvSpPr>
          <p:nvPr/>
        </p:nvSpPr>
        <p:spPr bwMode="auto">
          <a:xfrm>
            <a:off x="3276600" y="692150"/>
            <a:ext cx="215900" cy="215900"/>
          </a:xfrm>
          <a:prstGeom prst="flowChartConnector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 sz="2000"/>
          </a:p>
        </p:txBody>
      </p:sp>
      <p:sp>
        <p:nvSpPr>
          <p:cNvPr id="16412" name="Text Box 32"/>
          <p:cNvSpPr txBox="1">
            <a:spLocks noChangeArrowheads="1"/>
          </p:cNvSpPr>
          <p:nvPr/>
        </p:nvSpPr>
        <p:spPr bwMode="auto">
          <a:xfrm>
            <a:off x="1331913" y="250825"/>
            <a:ext cx="287972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200"/>
          </a:p>
        </p:txBody>
      </p:sp>
      <p:sp>
        <p:nvSpPr>
          <p:cNvPr id="51233" name="Text Box 33"/>
          <p:cNvSpPr txBox="1">
            <a:spLocks noChangeArrowheads="1"/>
          </p:cNvSpPr>
          <p:nvPr/>
        </p:nvSpPr>
        <p:spPr bwMode="auto">
          <a:xfrm>
            <a:off x="3276600" y="2387600"/>
            <a:ext cx="2519363" cy="83026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4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</a:rPr>
              <a:t>Музыкальная  планета</a:t>
            </a:r>
          </a:p>
        </p:txBody>
      </p:sp>
      <p:pic>
        <p:nvPicPr>
          <p:cNvPr id="16414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9617738">
            <a:off x="1573213" y="4587875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5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5811838" y="2030413"/>
            <a:ext cx="1820862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6" name="Picture 6" descr="ROCKET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592599">
            <a:off x="1103313" y="2206625"/>
            <a:ext cx="1376362" cy="91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7" name="Picture 6" descr="earth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975" y="5121275"/>
            <a:ext cx="1455738" cy="145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18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88163" y="763588"/>
            <a:ext cx="1738312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1214422"/>
            <a:ext cx="685804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 отряде космонавтов было 46 женщин, а мужчин на 38 больше. Сколько было мужчин?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99461954_4979214_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922513"/>
            <a:ext cx="2781303" cy="3721197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159</Words>
  <Application>Microsoft Office PowerPoint</Application>
  <PresentationFormat>Экран (4:3)</PresentationFormat>
  <Paragraphs>68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Courier New</vt:lpstr>
      <vt:lpstr>Modern No. 20</vt:lpstr>
      <vt:lpstr>Times New Roman</vt:lpstr>
      <vt:lpstr>Тема Office</vt:lpstr>
      <vt:lpstr>Подготовил  учитель начальных классов  МАОУ СОШ №17  имени Эдуарда Есаяна Батищева Нина Александровна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Алгоритм сложения  трехзначных чисел с переходом через разряд.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Школа</cp:lastModifiedBy>
  <cp:revision>12</cp:revision>
  <dcterms:created xsi:type="dcterms:W3CDTF">2012-08-01T15:04:34Z</dcterms:created>
  <dcterms:modified xsi:type="dcterms:W3CDTF">2019-12-27T12:57:24Z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239221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