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BBEB"/>
    <a:srgbClr val="FBDDF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12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6321B-F571-4DA1-803C-4CA0F8D2B6B7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DF34B0-8608-4DBF-8DFF-E29BE1113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34B0-8608-4DBF-8DFF-E29BE111382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34B0-8608-4DBF-8DFF-E29BE111382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34B0-8608-4DBF-8DFF-E29BE111382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34B0-8608-4DBF-8DFF-E29BE111382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34B0-8608-4DBF-8DFF-E29BE111382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34B0-8608-4DBF-8DFF-E29BE111382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34B0-8608-4DBF-8DFF-E29BE111382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34B0-8608-4DBF-8DFF-E29BE111382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34B0-8608-4DBF-8DFF-E29BE111382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34B0-8608-4DBF-8DFF-E29BE111382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34B0-8608-4DBF-8DFF-E29BE111382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34B0-8608-4DBF-8DFF-E29BE111382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0C0BA-90C7-4C24-9F26-727BEE9DE9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854FD-9099-4BA6-8318-F03CC06CA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0C0BA-90C7-4C24-9F26-727BEE9DE9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854FD-9099-4BA6-8318-F03CC06CA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0C0BA-90C7-4C24-9F26-727BEE9DE9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854FD-9099-4BA6-8318-F03CC06CA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0C0BA-90C7-4C24-9F26-727BEE9DE9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854FD-9099-4BA6-8318-F03CC06CA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0C0BA-90C7-4C24-9F26-727BEE9DE9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854FD-9099-4BA6-8318-F03CC06CA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0C0BA-90C7-4C24-9F26-727BEE9DE9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854FD-9099-4BA6-8318-F03CC06CA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0C0BA-90C7-4C24-9F26-727BEE9DE9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854FD-9099-4BA6-8318-F03CC06CA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0C0BA-90C7-4C24-9F26-727BEE9DE9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854FD-9099-4BA6-8318-F03CC06CA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0C0BA-90C7-4C24-9F26-727BEE9DE9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854FD-9099-4BA6-8318-F03CC06CA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0C0BA-90C7-4C24-9F26-727BEE9DE9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854FD-9099-4BA6-8318-F03CC06CA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0C0BA-90C7-4C24-9F26-727BEE9DE9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854FD-9099-4BA6-8318-F03CC06CA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0C0BA-90C7-4C24-9F26-727BEE9DE9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854FD-9099-4BA6-8318-F03CC06CA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47"/>
          <p:cNvGrpSpPr/>
          <p:nvPr/>
        </p:nvGrpSpPr>
        <p:grpSpPr>
          <a:xfrm>
            <a:off x="251520" y="302653"/>
            <a:ext cx="8568952" cy="1254140"/>
            <a:chOff x="251520" y="260648"/>
            <a:chExt cx="8568952" cy="79208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23528" y="260648"/>
              <a:ext cx="8496944" cy="792088"/>
            </a:xfrm>
            <a:prstGeom prst="roundRect">
              <a:avLst/>
            </a:prstGeom>
            <a:gradFill>
              <a:gsLst>
                <a:gs pos="0">
                  <a:srgbClr val="D6BBEB"/>
                </a:gs>
                <a:gs pos="50000">
                  <a:srgbClr val="FBDDFA"/>
                </a:gs>
                <a:gs pos="100000">
                  <a:schemeClr val="bg1"/>
                </a:gs>
              </a:gsLst>
              <a:lin ang="27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51520" y="283294"/>
              <a:ext cx="8496944" cy="769441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ru-RU" sz="4400" b="1" i="1" dirty="0" smtClean="0">
                  <a:ln w="18415" cmpd="sng">
                    <a:solidFill>
                      <a:srgbClr val="D6BBEB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Урок биологии</a:t>
              </a:r>
            </a:p>
            <a:p>
              <a:pPr algn="ctr"/>
              <a:r>
                <a:rPr lang="ru-RU" sz="4400" b="1" i="1" dirty="0" smtClean="0">
                  <a:ln w="18415" cmpd="sng">
                    <a:solidFill>
                      <a:srgbClr val="D6BBEB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9 класс</a:t>
              </a:r>
              <a:endParaRPr lang="ru-RU" sz="4400" b="1" i="1" dirty="0">
                <a:ln w="18415" cmpd="sng">
                  <a:solidFill>
                    <a:srgbClr val="D6BBEB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</p:grpSp>
      <p:grpSp>
        <p:nvGrpSpPr>
          <p:cNvPr id="7" name="Группа 47"/>
          <p:cNvGrpSpPr>
            <a:grpSpLocks noGrp="1"/>
          </p:cNvGrpSpPr>
          <p:nvPr>
            <p:ph type="subTitle" idx="1"/>
          </p:nvPr>
        </p:nvGrpSpPr>
        <p:grpSpPr>
          <a:xfrm>
            <a:off x="107504" y="5130993"/>
            <a:ext cx="6747012" cy="1610375"/>
            <a:chOff x="-14551" y="260648"/>
            <a:chExt cx="9032438" cy="793974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52744" y="260648"/>
              <a:ext cx="7326353" cy="792088"/>
            </a:xfrm>
            <a:prstGeom prst="roundRect">
              <a:avLst>
                <a:gd name="adj" fmla="val 9439"/>
              </a:avLst>
            </a:prstGeom>
            <a:gradFill>
              <a:gsLst>
                <a:gs pos="0">
                  <a:srgbClr val="D6BBEB"/>
                </a:gs>
                <a:gs pos="50000">
                  <a:srgbClr val="FBDDFA"/>
                </a:gs>
                <a:gs pos="100000">
                  <a:schemeClr val="bg1"/>
                </a:gs>
              </a:gsLst>
              <a:lin ang="27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4551" y="285181"/>
              <a:ext cx="9032438" cy="769441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 anchor="ctr" anchorCtr="0">
              <a:noAutofit/>
            </a:bodyPr>
            <a:lstStyle/>
            <a:p>
              <a:r>
                <a:rPr lang="ru-RU" sz="2800" b="1" i="1" dirty="0" smtClean="0">
                  <a:ln w="18415" cmpd="sng">
                    <a:solidFill>
                      <a:srgbClr val="D6BBEB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Учитель биологии</a:t>
              </a:r>
            </a:p>
            <a:p>
              <a:r>
                <a:rPr lang="ru-RU" sz="2800" b="1" i="1" dirty="0" smtClean="0">
                  <a:ln w="18415" cmpd="sng">
                    <a:solidFill>
                      <a:srgbClr val="D6BBEB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МБОУ «Батуринская ООШ»</a:t>
              </a:r>
            </a:p>
            <a:p>
              <a:r>
                <a:rPr lang="ru-RU" sz="2800" b="1" i="1" dirty="0" smtClean="0">
                  <a:ln w="18415" cmpd="sng">
                    <a:solidFill>
                      <a:srgbClr val="D6BBEB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Зоненшильд Е.В.</a:t>
              </a:r>
              <a:endParaRPr lang="ru-RU" sz="2800" b="1" i="1" dirty="0">
                <a:ln w="18415" cmpd="sng">
                  <a:solidFill>
                    <a:srgbClr val="D6BBEB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7"/>
          <p:cNvGrpSpPr/>
          <p:nvPr/>
        </p:nvGrpSpPr>
        <p:grpSpPr>
          <a:xfrm>
            <a:off x="251520" y="188640"/>
            <a:ext cx="8568952" cy="864096"/>
            <a:chOff x="251520" y="188640"/>
            <a:chExt cx="8568952" cy="864096"/>
          </a:xfrm>
        </p:grpSpPr>
        <p:sp>
          <p:nvSpPr>
            <p:cNvPr id="49" name="Скругленный прямоугольник 48"/>
            <p:cNvSpPr/>
            <p:nvPr/>
          </p:nvSpPr>
          <p:spPr>
            <a:xfrm>
              <a:off x="323528" y="260648"/>
              <a:ext cx="8496944" cy="792088"/>
            </a:xfrm>
            <a:prstGeom prst="roundRect">
              <a:avLst/>
            </a:prstGeom>
            <a:gradFill>
              <a:gsLst>
                <a:gs pos="0">
                  <a:srgbClr val="D6BBEB"/>
                </a:gs>
                <a:gs pos="50000">
                  <a:srgbClr val="FBDDFA"/>
                </a:gs>
                <a:gs pos="100000">
                  <a:schemeClr val="bg1"/>
                </a:gs>
              </a:gsLst>
              <a:lin ang="27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51520" y="188640"/>
              <a:ext cx="8496944" cy="769441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ru-RU" sz="4400" b="1" i="1" dirty="0" smtClean="0">
                  <a:ln w="18415" cmpd="sng">
                    <a:solidFill>
                      <a:srgbClr val="D6BBEB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Болезнь Дауна</a:t>
              </a:r>
              <a:endParaRPr lang="ru-RU" sz="4400" b="1" i="1" dirty="0">
                <a:ln w="18415" cmpd="sng">
                  <a:solidFill>
                    <a:srgbClr val="D6BBEB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</p:grpSp>
      <p:sp>
        <p:nvSpPr>
          <p:cNvPr id="10" name="Скругленный прямоугольник 9"/>
          <p:cNvSpPr/>
          <p:nvPr/>
        </p:nvSpPr>
        <p:spPr>
          <a:xfrm>
            <a:off x="323528" y="1268760"/>
            <a:ext cx="8568952" cy="5328592"/>
          </a:xfrm>
          <a:prstGeom prst="roundRect">
            <a:avLst>
              <a:gd name="adj" fmla="val 6258"/>
            </a:avLst>
          </a:prstGeom>
          <a:gradFill>
            <a:gsLst>
              <a:gs pos="0">
                <a:srgbClr val="D6BBEB"/>
              </a:gs>
              <a:gs pos="50000">
                <a:srgbClr val="FBDDFA"/>
              </a:gs>
              <a:gs pos="100000">
                <a:schemeClr val="bg1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6" y="5733256"/>
            <a:ext cx="7344816" cy="72008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Лишняя 21-я хромосома</a:t>
            </a:r>
          </a:p>
        </p:txBody>
      </p:sp>
      <p:sp>
        <p:nvSpPr>
          <p:cNvPr id="19458" name="AutoShape 2" descr="http://www.zooblog.ru/uploads/posts/2011-03/1300899795_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0" name="Picture 2" descr="Примеры хромосомных мутаций - Картинка 5368/15"/>
          <p:cNvPicPr>
            <a:picLocks noChangeAspect="1" noChangeArrowheads="1"/>
          </p:cNvPicPr>
          <p:nvPr/>
        </p:nvPicPr>
        <p:blipFill>
          <a:blip r:embed="rId3" cstate="screen"/>
          <a:srcRect l="4153" r="5704" b="6895"/>
          <a:stretch>
            <a:fillRect/>
          </a:stretch>
        </p:blipFill>
        <p:spPr bwMode="auto">
          <a:xfrm>
            <a:off x="1403648" y="1340768"/>
            <a:ext cx="5832648" cy="451824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7"/>
          <p:cNvGrpSpPr/>
          <p:nvPr/>
        </p:nvGrpSpPr>
        <p:grpSpPr>
          <a:xfrm>
            <a:off x="251520" y="188640"/>
            <a:ext cx="8568952" cy="864096"/>
            <a:chOff x="251520" y="188640"/>
            <a:chExt cx="8568952" cy="864096"/>
          </a:xfrm>
        </p:grpSpPr>
        <p:sp>
          <p:nvSpPr>
            <p:cNvPr id="49" name="Скругленный прямоугольник 48"/>
            <p:cNvSpPr/>
            <p:nvPr/>
          </p:nvSpPr>
          <p:spPr>
            <a:xfrm>
              <a:off x="323528" y="260648"/>
              <a:ext cx="8496944" cy="792088"/>
            </a:xfrm>
            <a:prstGeom prst="roundRect">
              <a:avLst/>
            </a:prstGeom>
            <a:gradFill>
              <a:gsLst>
                <a:gs pos="0">
                  <a:srgbClr val="D6BBEB"/>
                </a:gs>
                <a:gs pos="50000">
                  <a:srgbClr val="FBDDFA"/>
                </a:gs>
                <a:gs pos="100000">
                  <a:schemeClr val="bg1"/>
                </a:gs>
              </a:gsLst>
              <a:lin ang="27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51520" y="188640"/>
              <a:ext cx="8496944" cy="769441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ru-RU" sz="4400" b="1" i="1" dirty="0" smtClean="0">
                  <a:ln w="18415" cmpd="sng">
                    <a:solidFill>
                      <a:srgbClr val="D6BBEB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Уровни мутаций</a:t>
              </a:r>
              <a:endParaRPr lang="ru-RU" sz="4400" b="1" i="1" dirty="0">
                <a:ln w="18415" cmpd="sng">
                  <a:solidFill>
                    <a:srgbClr val="D6BBEB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</p:grpSp>
      <p:sp>
        <p:nvSpPr>
          <p:cNvPr id="10" name="Скругленный прямоугольник 9"/>
          <p:cNvSpPr/>
          <p:nvPr/>
        </p:nvSpPr>
        <p:spPr>
          <a:xfrm>
            <a:off x="323528" y="1268760"/>
            <a:ext cx="8568952" cy="5328592"/>
          </a:xfrm>
          <a:prstGeom prst="roundRect">
            <a:avLst>
              <a:gd name="adj" fmla="val 6258"/>
            </a:avLst>
          </a:prstGeom>
          <a:gradFill>
            <a:gsLst>
              <a:gs pos="0">
                <a:srgbClr val="D6BBEB"/>
              </a:gs>
              <a:gs pos="50000">
                <a:srgbClr val="FBDDFA"/>
              </a:gs>
              <a:gs pos="100000">
                <a:schemeClr val="bg1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19458" name="AutoShape 2" descr="http://www.zooblog.ru/uploads/posts/2011-03/1300899795_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18" name="Picture 2" descr="Полиплоидия - Презентация 5386/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02911" y="2060848"/>
            <a:ext cx="4992555" cy="374441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23528" y="1556792"/>
            <a:ext cx="3888432" cy="489654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Геномные</a:t>
            </a:r>
          </a:p>
          <a:p>
            <a:pPr algn="ctr"/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Увеличение или уменьшение числа хромосом.</a:t>
            </a:r>
          </a:p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Кратное увеличение </a:t>
            </a:r>
            <a:r>
              <a:rPr lang="ru-RU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генома</a:t>
            </a:r>
            <a:endParaRPr lang="ru-RU" sz="2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7"/>
          <p:cNvGrpSpPr/>
          <p:nvPr/>
        </p:nvGrpSpPr>
        <p:grpSpPr>
          <a:xfrm>
            <a:off x="251520" y="188640"/>
            <a:ext cx="8568952" cy="864096"/>
            <a:chOff x="251520" y="188640"/>
            <a:chExt cx="8568952" cy="864096"/>
          </a:xfrm>
        </p:grpSpPr>
        <p:sp>
          <p:nvSpPr>
            <p:cNvPr id="49" name="Скругленный прямоугольник 48"/>
            <p:cNvSpPr/>
            <p:nvPr/>
          </p:nvSpPr>
          <p:spPr>
            <a:xfrm>
              <a:off x="323528" y="260648"/>
              <a:ext cx="8496944" cy="792088"/>
            </a:xfrm>
            <a:prstGeom prst="roundRect">
              <a:avLst/>
            </a:prstGeom>
            <a:gradFill>
              <a:gsLst>
                <a:gs pos="0">
                  <a:srgbClr val="D6BBEB"/>
                </a:gs>
                <a:gs pos="50000">
                  <a:srgbClr val="FBDDFA"/>
                </a:gs>
                <a:gs pos="100000">
                  <a:schemeClr val="bg1"/>
                </a:gs>
              </a:gsLst>
              <a:lin ang="27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51520" y="188640"/>
              <a:ext cx="8496944" cy="769441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ru-RU" sz="4400" b="1" i="1" dirty="0" smtClean="0">
                  <a:ln w="18415" cmpd="sng">
                    <a:solidFill>
                      <a:srgbClr val="D6BBEB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Применяем знания</a:t>
              </a:r>
              <a:endParaRPr lang="ru-RU" sz="4400" b="1" i="1" dirty="0">
                <a:ln w="18415" cmpd="sng">
                  <a:solidFill>
                    <a:srgbClr val="D6BBEB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</p:grpSp>
      <p:sp>
        <p:nvSpPr>
          <p:cNvPr id="10" name="Скругленный прямоугольник 9"/>
          <p:cNvSpPr/>
          <p:nvPr/>
        </p:nvSpPr>
        <p:spPr>
          <a:xfrm>
            <a:off x="323528" y="1268760"/>
            <a:ext cx="8568952" cy="5328592"/>
          </a:xfrm>
          <a:prstGeom prst="roundRect">
            <a:avLst>
              <a:gd name="adj" fmla="val 6258"/>
            </a:avLst>
          </a:prstGeom>
          <a:gradFill>
            <a:gsLst>
              <a:gs pos="0">
                <a:srgbClr val="D6BBEB"/>
              </a:gs>
              <a:gs pos="50000">
                <a:srgbClr val="FBDDFA"/>
              </a:gs>
              <a:gs pos="100000">
                <a:schemeClr val="bg1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19458" name="AutoShape 2" descr="http://www.zooblog.ru/uploads/posts/2011-03/1300899795_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1268760"/>
            <a:ext cx="7704856" cy="528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7"/>
          <p:cNvGrpSpPr/>
          <p:nvPr/>
        </p:nvGrpSpPr>
        <p:grpSpPr>
          <a:xfrm>
            <a:off x="251520" y="188640"/>
            <a:ext cx="8568952" cy="864096"/>
            <a:chOff x="251520" y="188640"/>
            <a:chExt cx="8568952" cy="864096"/>
          </a:xfrm>
        </p:grpSpPr>
        <p:sp>
          <p:nvSpPr>
            <p:cNvPr id="49" name="Скругленный прямоугольник 48"/>
            <p:cNvSpPr/>
            <p:nvPr/>
          </p:nvSpPr>
          <p:spPr>
            <a:xfrm>
              <a:off x="323528" y="260648"/>
              <a:ext cx="8496944" cy="792088"/>
            </a:xfrm>
            <a:prstGeom prst="roundRect">
              <a:avLst/>
            </a:prstGeom>
            <a:gradFill>
              <a:gsLst>
                <a:gs pos="0">
                  <a:srgbClr val="D6BBEB"/>
                </a:gs>
                <a:gs pos="50000">
                  <a:srgbClr val="FBDDFA"/>
                </a:gs>
                <a:gs pos="100000">
                  <a:schemeClr val="bg1"/>
                </a:gs>
              </a:gsLst>
              <a:lin ang="27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51520" y="188640"/>
              <a:ext cx="8496944" cy="769441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ru-RU" sz="4400" b="1" i="1" dirty="0" smtClean="0">
                  <a:ln w="18415" cmpd="sng">
                    <a:solidFill>
                      <a:srgbClr val="D6BBEB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Домашнее задание</a:t>
              </a:r>
              <a:endParaRPr lang="ru-RU" sz="4400" b="1" i="1" dirty="0">
                <a:ln w="18415" cmpd="sng">
                  <a:solidFill>
                    <a:srgbClr val="D6BBEB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</p:grpSp>
      <p:sp>
        <p:nvSpPr>
          <p:cNvPr id="10" name="Скругленный прямоугольник 9"/>
          <p:cNvSpPr/>
          <p:nvPr/>
        </p:nvSpPr>
        <p:spPr>
          <a:xfrm>
            <a:off x="323528" y="1268760"/>
            <a:ext cx="8568952" cy="1440160"/>
          </a:xfrm>
          <a:prstGeom prst="roundRect">
            <a:avLst>
              <a:gd name="adj" fmla="val 6258"/>
            </a:avLst>
          </a:prstGeom>
          <a:gradFill>
            <a:gsLst>
              <a:gs pos="0">
                <a:srgbClr val="D6BBEB"/>
              </a:gs>
              <a:gs pos="50000">
                <a:srgbClr val="FBDDFA"/>
              </a:gs>
              <a:gs pos="100000">
                <a:schemeClr val="bg1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19458" name="AutoShape 2" descr="http://www.zooblog.ru/uploads/posts/2011-03/1300899795_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95536" y="1700808"/>
            <a:ext cx="8424936" cy="64807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§ 41 стр. 196 – 200 учебника</a:t>
            </a:r>
          </a:p>
          <a:p>
            <a:pPr algn="ctr"/>
            <a:endParaRPr lang="ru-RU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«Хромосомные болезни человека»</a:t>
            </a:r>
          </a:p>
          <a:p>
            <a:pPr algn="ctr"/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47"/>
          <p:cNvGrpSpPr/>
          <p:nvPr/>
        </p:nvGrpSpPr>
        <p:grpSpPr>
          <a:xfrm>
            <a:off x="323528" y="3122966"/>
            <a:ext cx="8568952" cy="2970330"/>
            <a:chOff x="323528" y="260648"/>
            <a:chExt cx="8496944" cy="792088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23528" y="260648"/>
              <a:ext cx="8496944" cy="792088"/>
            </a:xfrm>
            <a:prstGeom prst="roundRect">
              <a:avLst>
                <a:gd name="adj" fmla="val 4940"/>
              </a:avLst>
            </a:prstGeom>
            <a:gradFill>
              <a:gsLst>
                <a:gs pos="0">
                  <a:srgbClr val="D6BBEB"/>
                </a:gs>
                <a:gs pos="50000">
                  <a:srgbClr val="FBDDFA"/>
                </a:gs>
                <a:gs pos="100000">
                  <a:schemeClr val="bg1"/>
                </a:gs>
              </a:gsLst>
              <a:lin ang="27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3528" y="265449"/>
              <a:ext cx="8496944" cy="769441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ru-RU" sz="6000" b="1" i="1" dirty="0" smtClean="0">
                  <a:ln w="18415" cmpd="sng">
                    <a:solidFill>
                      <a:srgbClr val="D6BBEB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СПАСИБО ЗА РАБОТУ!</a:t>
              </a:r>
              <a:endParaRPr lang="ru-RU" sz="6000" b="1" i="1" dirty="0">
                <a:ln w="18415" cmpd="sng">
                  <a:solidFill>
                    <a:srgbClr val="D6BBEB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916832"/>
          <a:ext cx="8820467" cy="365760"/>
        </p:xfrm>
        <a:graphic>
          <a:graphicData uri="http://schemas.openxmlformats.org/drawingml/2006/table">
            <a:tbl>
              <a:tblPr/>
              <a:tblGrid>
                <a:gridCol w="328834"/>
                <a:gridCol w="327911"/>
                <a:gridCol w="325149"/>
                <a:gridCol w="328834"/>
                <a:gridCol w="327911"/>
                <a:gridCol w="328834"/>
                <a:gridCol w="325149"/>
                <a:gridCol w="324228"/>
                <a:gridCol w="326992"/>
                <a:gridCol w="327911"/>
                <a:gridCol w="327911"/>
                <a:gridCol w="327911"/>
                <a:gridCol w="327911"/>
                <a:gridCol w="326992"/>
                <a:gridCol w="306727"/>
                <a:gridCol w="327911"/>
                <a:gridCol w="324228"/>
                <a:gridCol w="338966"/>
                <a:gridCol w="327911"/>
                <a:gridCol w="327911"/>
                <a:gridCol w="326072"/>
                <a:gridCol w="327911"/>
                <a:gridCol w="326992"/>
                <a:gridCol w="327911"/>
                <a:gridCol w="325149"/>
                <a:gridCol w="324228"/>
                <a:gridCol w="326072"/>
              </a:tblGrid>
              <a:tr h="244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</a:tr>
            </a:tbl>
          </a:graphicData>
        </a:graphic>
      </p:graphicFrame>
      <p:grpSp>
        <p:nvGrpSpPr>
          <p:cNvPr id="50" name="Группа 49"/>
          <p:cNvGrpSpPr/>
          <p:nvPr/>
        </p:nvGrpSpPr>
        <p:grpSpPr>
          <a:xfrm>
            <a:off x="251520" y="188640"/>
            <a:ext cx="8568952" cy="864096"/>
            <a:chOff x="251520" y="188640"/>
            <a:chExt cx="8568952" cy="864096"/>
          </a:xfrm>
        </p:grpSpPr>
        <p:sp>
          <p:nvSpPr>
            <p:cNvPr id="49" name="Скругленный прямоугольник 48"/>
            <p:cNvSpPr/>
            <p:nvPr/>
          </p:nvSpPr>
          <p:spPr>
            <a:xfrm>
              <a:off x="323528" y="260648"/>
              <a:ext cx="8496944" cy="792088"/>
            </a:xfrm>
            <a:prstGeom prst="roundRect">
              <a:avLst/>
            </a:prstGeom>
            <a:gradFill>
              <a:gsLst>
                <a:gs pos="0">
                  <a:srgbClr val="D6BBEB"/>
                </a:gs>
                <a:gs pos="50000">
                  <a:srgbClr val="FBDDFA"/>
                </a:gs>
                <a:gs pos="100000">
                  <a:schemeClr val="bg1"/>
                </a:gs>
              </a:gsLst>
              <a:lin ang="27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188640"/>
              <a:ext cx="8496944" cy="769441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ru-RU" sz="4400" b="1" i="1" dirty="0" smtClean="0">
                  <a:ln w="18415" cmpd="sng">
                    <a:solidFill>
                      <a:srgbClr val="D6BBEB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Тема урока</a:t>
              </a:r>
              <a:endParaRPr lang="ru-RU" sz="4400" b="1" i="1" dirty="0">
                <a:ln w="18415" cmpd="sng">
                  <a:solidFill>
                    <a:srgbClr val="D6BBEB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</p:grp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71600" y="3284984"/>
          <a:ext cx="7056784" cy="2926080"/>
        </p:xfrm>
        <a:graphic>
          <a:graphicData uri="http://schemas.openxmlformats.org/drawingml/2006/table">
            <a:tbl>
              <a:tblPr/>
              <a:tblGrid>
                <a:gridCol w="444787"/>
                <a:gridCol w="443541"/>
                <a:gridCol w="439803"/>
                <a:gridCol w="444787"/>
                <a:gridCol w="443541"/>
                <a:gridCol w="444787"/>
                <a:gridCol w="439803"/>
                <a:gridCol w="438556"/>
                <a:gridCol w="442295"/>
                <a:gridCol w="443541"/>
                <a:gridCol w="443541"/>
                <a:gridCol w="443541"/>
                <a:gridCol w="443541"/>
                <a:gridCol w="442295"/>
                <a:gridCol w="414884"/>
                <a:gridCol w="443541"/>
              </a:tblGrid>
              <a:tr h="2442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442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42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42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42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42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971600" y="5733256"/>
          <a:ext cx="7056784" cy="487680"/>
        </p:xfrm>
        <a:graphic>
          <a:graphicData uri="http://schemas.openxmlformats.org/drawingml/2006/table">
            <a:tbl>
              <a:tblPr/>
              <a:tblGrid>
                <a:gridCol w="444787"/>
                <a:gridCol w="443541"/>
                <a:gridCol w="439803"/>
                <a:gridCol w="444787"/>
                <a:gridCol w="443541"/>
                <a:gridCol w="444787"/>
                <a:gridCol w="439803"/>
                <a:gridCol w="438556"/>
                <a:gridCol w="442295"/>
                <a:gridCol w="443541"/>
                <a:gridCol w="443541"/>
                <a:gridCol w="443541"/>
                <a:gridCol w="443541"/>
                <a:gridCol w="442295"/>
                <a:gridCol w="414884"/>
                <a:gridCol w="443541"/>
              </a:tblGrid>
              <a:tr h="2442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х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971600" y="3284984"/>
          <a:ext cx="7056784" cy="487680"/>
        </p:xfrm>
        <a:graphic>
          <a:graphicData uri="http://schemas.openxmlformats.org/drawingml/2006/table">
            <a:tbl>
              <a:tblPr/>
              <a:tblGrid>
                <a:gridCol w="444787"/>
                <a:gridCol w="443541"/>
                <a:gridCol w="439803"/>
                <a:gridCol w="444787"/>
                <a:gridCol w="443541"/>
                <a:gridCol w="444787"/>
                <a:gridCol w="439803"/>
                <a:gridCol w="438556"/>
                <a:gridCol w="442295"/>
                <a:gridCol w="443541"/>
                <a:gridCol w="443541"/>
                <a:gridCol w="443541"/>
                <a:gridCol w="443541"/>
                <a:gridCol w="442295"/>
                <a:gridCol w="414884"/>
                <a:gridCol w="443541"/>
              </a:tblGrid>
              <a:tr h="2442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ь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971600" y="3789040"/>
          <a:ext cx="7056784" cy="487680"/>
        </p:xfrm>
        <a:graphic>
          <a:graphicData uri="http://schemas.openxmlformats.org/drawingml/2006/table">
            <a:tbl>
              <a:tblPr/>
              <a:tblGrid>
                <a:gridCol w="444787"/>
                <a:gridCol w="443541"/>
                <a:gridCol w="439803"/>
                <a:gridCol w="444787"/>
                <a:gridCol w="443541"/>
                <a:gridCol w="444787"/>
                <a:gridCol w="439803"/>
                <a:gridCol w="438556"/>
                <a:gridCol w="442295"/>
                <a:gridCol w="443541"/>
                <a:gridCol w="443541"/>
                <a:gridCol w="443541"/>
                <a:gridCol w="443541"/>
                <a:gridCol w="442295"/>
                <a:gridCol w="414884"/>
                <a:gridCol w="443541"/>
              </a:tblGrid>
              <a:tr h="2442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г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971600" y="4221088"/>
          <a:ext cx="7056784" cy="487680"/>
        </p:xfrm>
        <a:graphic>
          <a:graphicData uri="http://schemas.openxmlformats.org/drawingml/2006/table">
            <a:tbl>
              <a:tblPr/>
              <a:tblGrid>
                <a:gridCol w="444787"/>
                <a:gridCol w="443541"/>
                <a:gridCol w="439803"/>
                <a:gridCol w="444787"/>
                <a:gridCol w="443541"/>
                <a:gridCol w="444787"/>
                <a:gridCol w="439803"/>
                <a:gridCol w="438556"/>
                <a:gridCol w="442295"/>
                <a:gridCol w="443541"/>
                <a:gridCol w="443541"/>
                <a:gridCol w="443541"/>
                <a:gridCol w="443541"/>
                <a:gridCol w="442295"/>
                <a:gridCol w="414884"/>
                <a:gridCol w="443541"/>
              </a:tblGrid>
              <a:tr h="2442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г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971600" y="4725144"/>
          <a:ext cx="7056784" cy="487680"/>
        </p:xfrm>
        <a:graphic>
          <a:graphicData uri="http://schemas.openxmlformats.org/drawingml/2006/table">
            <a:tbl>
              <a:tblPr/>
              <a:tblGrid>
                <a:gridCol w="444787"/>
                <a:gridCol w="443541"/>
                <a:gridCol w="439803"/>
                <a:gridCol w="444787"/>
                <a:gridCol w="443541"/>
                <a:gridCol w="444787"/>
                <a:gridCol w="439803"/>
                <a:gridCol w="438556"/>
                <a:gridCol w="442295"/>
                <a:gridCol w="443541"/>
                <a:gridCol w="443541"/>
                <a:gridCol w="443541"/>
                <a:gridCol w="443541"/>
                <a:gridCol w="442295"/>
                <a:gridCol w="414884"/>
                <a:gridCol w="443541"/>
              </a:tblGrid>
              <a:tr h="2442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ф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п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971600" y="5229200"/>
          <a:ext cx="7056784" cy="487680"/>
        </p:xfrm>
        <a:graphic>
          <a:graphicData uri="http://schemas.openxmlformats.org/drawingml/2006/table">
            <a:tbl>
              <a:tblPr/>
              <a:tblGrid>
                <a:gridCol w="444787"/>
                <a:gridCol w="443541"/>
                <a:gridCol w="439803"/>
                <a:gridCol w="444787"/>
                <a:gridCol w="443541"/>
                <a:gridCol w="444787"/>
                <a:gridCol w="439803"/>
                <a:gridCol w="438556"/>
                <a:gridCol w="442295"/>
                <a:gridCol w="443541"/>
                <a:gridCol w="443541"/>
                <a:gridCol w="443541"/>
                <a:gridCol w="443541"/>
                <a:gridCol w="442295"/>
                <a:gridCol w="414884"/>
                <a:gridCol w="443541"/>
              </a:tblGrid>
              <a:tr h="2442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ч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ь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115616" y="33569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43608" y="386104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608" y="43558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043608" y="479715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043608" y="530120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043608" y="58052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6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79512" y="1844824"/>
            <a:ext cx="360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Н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67544" y="18448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80140" y="1844824"/>
            <a:ext cx="4074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С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115616" y="1844824"/>
            <a:ext cx="4138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Л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445846" y="184482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763688" y="18448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Д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123728" y="18448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С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453958" y="184482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Т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771800" y="184482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В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102030" y="184482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419872" y="1844824"/>
            <a:ext cx="4235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Н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716438" y="1844824"/>
            <a:ext cx="4235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Н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067944" y="18448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А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380540" y="18448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Я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012582" y="1844824"/>
            <a:ext cx="4235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И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377558" y="1844824"/>
            <a:ext cx="346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З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652120" y="1844824"/>
            <a:ext cx="4748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М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012160" y="184482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Е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372200" y="1844824"/>
            <a:ext cx="360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Н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660232" y="1844824"/>
            <a:ext cx="432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Ч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020272" y="1844824"/>
            <a:ext cx="360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И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308304" y="1844824"/>
            <a:ext cx="432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В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7668344" y="1844824"/>
            <a:ext cx="360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О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956376" y="1844824"/>
            <a:ext cx="432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С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316416" y="1844824"/>
            <a:ext cx="360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Т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8676456" y="1844824"/>
            <a:ext cx="360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Ь</a:t>
            </a:r>
          </a:p>
        </p:txBody>
      </p:sp>
      <p:graphicFrame>
        <p:nvGraphicFramePr>
          <p:cNvPr id="46" name="Таблица 45"/>
          <p:cNvGraphicFramePr>
            <a:graphicFrameLocks noGrp="1"/>
          </p:cNvGraphicFramePr>
          <p:nvPr/>
        </p:nvGraphicFramePr>
        <p:xfrm>
          <a:off x="8460432" y="2564904"/>
          <a:ext cx="383704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04"/>
              </a:tblGrid>
              <a:tr h="432048"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sp>
        <p:nvSpPr>
          <p:cNvPr id="47" name="Прямоугольник 46"/>
          <p:cNvSpPr/>
          <p:nvPr/>
        </p:nvSpPr>
        <p:spPr>
          <a:xfrm>
            <a:off x="8460432" y="2492896"/>
            <a:ext cx="3385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graphicFrame>
        <p:nvGraphicFramePr>
          <p:cNvPr id="51" name="Таблица 50"/>
          <p:cNvGraphicFramePr>
            <a:graphicFrameLocks noGrp="1"/>
          </p:cNvGraphicFramePr>
          <p:nvPr/>
        </p:nvGraphicFramePr>
        <p:xfrm>
          <a:off x="3275856" y="2348880"/>
          <a:ext cx="3101049" cy="487680"/>
        </p:xfrm>
        <a:graphic>
          <a:graphicData uri="http://schemas.openxmlformats.org/drawingml/2006/table">
            <a:tbl>
              <a:tblPr/>
              <a:tblGrid>
                <a:gridCol w="444787"/>
                <a:gridCol w="443541"/>
                <a:gridCol w="439803"/>
                <a:gridCol w="444787"/>
                <a:gridCol w="443541"/>
                <a:gridCol w="444787"/>
                <a:gridCol w="439803"/>
              </a:tblGrid>
              <a:tr h="2442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ц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D6BBEB"/>
                        </a:gs>
                        <a:gs pos="50000">
                          <a:srgbClr val="FBDDFA"/>
                        </a:gs>
                        <a:gs pos="100000">
                          <a:schemeClr val="bg1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6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7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6" dur="8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7" dur="80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80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3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4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8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9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3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4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5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6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7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8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2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3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7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8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2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3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7" dur="8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8" dur="80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9" dur="80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2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3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7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8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2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3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7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8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9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Группа 47"/>
          <p:cNvGrpSpPr/>
          <p:nvPr/>
        </p:nvGrpSpPr>
        <p:grpSpPr>
          <a:xfrm>
            <a:off x="251520" y="188640"/>
            <a:ext cx="8568952" cy="864096"/>
            <a:chOff x="251520" y="188640"/>
            <a:chExt cx="8568952" cy="864096"/>
          </a:xfrm>
        </p:grpSpPr>
        <p:sp>
          <p:nvSpPr>
            <p:cNvPr id="49" name="Скругленный прямоугольник 48"/>
            <p:cNvSpPr/>
            <p:nvPr/>
          </p:nvSpPr>
          <p:spPr>
            <a:xfrm>
              <a:off x="323528" y="260648"/>
              <a:ext cx="8496944" cy="792088"/>
            </a:xfrm>
            <a:prstGeom prst="roundRect">
              <a:avLst/>
            </a:prstGeom>
            <a:gradFill>
              <a:gsLst>
                <a:gs pos="0">
                  <a:srgbClr val="D6BBEB"/>
                </a:gs>
                <a:gs pos="50000">
                  <a:srgbClr val="FBDDFA"/>
                </a:gs>
                <a:gs pos="100000">
                  <a:schemeClr val="bg1"/>
                </a:gs>
              </a:gsLst>
              <a:lin ang="27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51520" y="188640"/>
              <a:ext cx="8496944" cy="769441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ru-RU" sz="4400" b="1" i="1" dirty="0" smtClean="0">
                  <a:ln w="18415" cmpd="sng">
                    <a:solidFill>
                      <a:srgbClr val="D6BBEB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Задачи урока</a:t>
              </a:r>
              <a:endParaRPr lang="ru-RU" sz="4400" b="1" i="1" dirty="0">
                <a:ln w="18415" cmpd="sng">
                  <a:solidFill>
                    <a:srgbClr val="D6BBEB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</p:grpSp>
      <p:sp>
        <p:nvSpPr>
          <p:cNvPr id="52" name="Скругленный прямоугольник 51"/>
          <p:cNvSpPr/>
          <p:nvPr/>
        </p:nvSpPr>
        <p:spPr>
          <a:xfrm>
            <a:off x="323528" y="1268760"/>
            <a:ext cx="8496944" cy="5328592"/>
          </a:xfrm>
          <a:prstGeom prst="roundRect">
            <a:avLst>
              <a:gd name="adj" fmla="val 6258"/>
            </a:avLst>
          </a:prstGeom>
          <a:gradFill>
            <a:gsLst>
              <a:gs pos="0">
                <a:srgbClr val="D6BBEB"/>
              </a:gs>
              <a:gs pos="50000">
                <a:srgbClr val="FBDDFA"/>
              </a:gs>
              <a:gs pos="100000">
                <a:schemeClr val="bg1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83568" y="3429000"/>
            <a:ext cx="8029400" cy="76944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 anchorCtr="0">
            <a:no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Познакомиться с формами наследственной 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изменчивости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мутаций и причины их 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Научиться применять знания на практике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7"/>
          <p:cNvGrpSpPr/>
          <p:nvPr/>
        </p:nvGrpSpPr>
        <p:grpSpPr>
          <a:xfrm>
            <a:off x="251520" y="188640"/>
            <a:ext cx="8568952" cy="864096"/>
            <a:chOff x="251520" y="188640"/>
            <a:chExt cx="8568952" cy="864096"/>
          </a:xfrm>
        </p:grpSpPr>
        <p:sp>
          <p:nvSpPr>
            <p:cNvPr id="49" name="Скругленный прямоугольник 48"/>
            <p:cNvSpPr/>
            <p:nvPr/>
          </p:nvSpPr>
          <p:spPr>
            <a:xfrm>
              <a:off x="323528" y="260648"/>
              <a:ext cx="8496944" cy="792088"/>
            </a:xfrm>
            <a:prstGeom prst="roundRect">
              <a:avLst/>
            </a:prstGeom>
            <a:gradFill>
              <a:gsLst>
                <a:gs pos="0">
                  <a:srgbClr val="D6BBEB"/>
                </a:gs>
                <a:gs pos="50000">
                  <a:srgbClr val="FBDDFA"/>
                </a:gs>
                <a:gs pos="100000">
                  <a:schemeClr val="bg1"/>
                </a:gs>
              </a:gsLst>
              <a:lin ang="27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51520" y="188640"/>
              <a:ext cx="8496944" cy="769441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ru-RU" sz="3600" b="1" i="1" dirty="0" smtClean="0">
                  <a:ln w="18415" cmpd="sng">
                    <a:solidFill>
                      <a:srgbClr val="D6BBEB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Наследственная изменчивость</a:t>
              </a:r>
              <a:endParaRPr lang="ru-RU" sz="3600" b="1" i="1" dirty="0">
                <a:ln w="18415" cmpd="sng">
                  <a:solidFill>
                    <a:srgbClr val="D6BBEB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</p:grpSp>
      <p:sp>
        <p:nvSpPr>
          <p:cNvPr id="52" name="Скругленный прямоугольник 51"/>
          <p:cNvSpPr/>
          <p:nvPr/>
        </p:nvSpPr>
        <p:spPr>
          <a:xfrm>
            <a:off x="323528" y="1268760"/>
            <a:ext cx="8496944" cy="1656184"/>
          </a:xfrm>
          <a:prstGeom prst="roundRect">
            <a:avLst>
              <a:gd name="adj" fmla="val 6258"/>
            </a:avLst>
          </a:prstGeom>
          <a:gradFill>
            <a:gsLst>
              <a:gs pos="0">
                <a:srgbClr val="D6BBEB"/>
              </a:gs>
              <a:gs pos="50000">
                <a:srgbClr val="FBDDFA"/>
              </a:gs>
              <a:gs pos="100000">
                <a:schemeClr val="bg1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11560" y="1628800"/>
            <a:ext cx="8029400" cy="76944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Изменения признаков организма, которые определяются генотипом и сохраняются в ряду поколений.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789040"/>
            <a:ext cx="259228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92280" y="3789040"/>
            <a:ext cx="172819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87824" y="3789040"/>
            <a:ext cx="3264363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251520" y="6165304"/>
            <a:ext cx="6048672" cy="504056"/>
          </a:xfrm>
          <a:prstGeom prst="roundRect">
            <a:avLst>
              <a:gd name="adj" fmla="val 6258"/>
            </a:avLst>
          </a:prstGeom>
          <a:gradFill>
            <a:gsLst>
              <a:gs pos="0">
                <a:srgbClr val="D6BBEB"/>
              </a:gs>
              <a:gs pos="50000">
                <a:srgbClr val="FBDDFA"/>
              </a:gs>
              <a:gs pos="100000">
                <a:schemeClr val="bg1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6137920"/>
            <a:ext cx="6084168" cy="5314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Комбинативная изменчивость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020272" y="6165304"/>
            <a:ext cx="1872208" cy="504056"/>
          </a:xfrm>
          <a:prstGeom prst="roundRect">
            <a:avLst>
              <a:gd name="adj" fmla="val 6258"/>
            </a:avLst>
          </a:prstGeom>
          <a:gradFill>
            <a:gsLst>
              <a:gs pos="0">
                <a:srgbClr val="D6BBEB"/>
              </a:gs>
              <a:gs pos="50000">
                <a:srgbClr val="FBDDFA"/>
              </a:gs>
              <a:gs pos="100000">
                <a:schemeClr val="bg1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20272" y="6137920"/>
            <a:ext cx="1872208" cy="5314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Мутации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1619672" y="2996952"/>
            <a:ext cx="1440160" cy="648072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  <a:effectLst>
            <a:outerShdw blurRad="76200" dist="63500" dir="2700000" sx="103000" sy="103000" algn="tl" rotWithShape="0">
              <a:schemeClr val="bg1">
                <a:alpha val="40000"/>
              </a:scheme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012160" y="2996952"/>
            <a:ext cx="1800200" cy="648072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  <a:effectLst>
            <a:outerShdw blurRad="76200" dist="63500" dir="2700000" sx="103000" sy="103000" algn="tl" rotWithShape="0">
              <a:schemeClr val="bg1">
                <a:alpha val="40000"/>
              </a:scheme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7"/>
          <p:cNvGrpSpPr/>
          <p:nvPr/>
        </p:nvGrpSpPr>
        <p:grpSpPr>
          <a:xfrm>
            <a:off x="251520" y="188640"/>
            <a:ext cx="8568952" cy="864096"/>
            <a:chOff x="251520" y="188640"/>
            <a:chExt cx="8568952" cy="864096"/>
          </a:xfrm>
        </p:grpSpPr>
        <p:sp>
          <p:nvSpPr>
            <p:cNvPr id="49" name="Скругленный прямоугольник 48"/>
            <p:cNvSpPr/>
            <p:nvPr/>
          </p:nvSpPr>
          <p:spPr>
            <a:xfrm>
              <a:off x="323528" y="260648"/>
              <a:ext cx="8496944" cy="792088"/>
            </a:xfrm>
            <a:prstGeom prst="roundRect">
              <a:avLst/>
            </a:prstGeom>
            <a:gradFill>
              <a:gsLst>
                <a:gs pos="0">
                  <a:srgbClr val="D6BBEB"/>
                </a:gs>
                <a:gs pos="50000">
                  <a:srgbClr val="FBDDFA"/>
                </a:gs>
                <a:gs pos="100000">
                  <a:schemeClr val="bg1"/>
                </a:gs>
              </a:gsLst>
              <a:lin ang="27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51520" y="188640"/>
              <a:ext cx="8496944" cy="769441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ru-RU" sz="4400" b="1" i="1" dirty="0" smtClean="0">
                  <a:ln w="18415" cmpd="sng">
                    <a:solidFill>
                      <a:srgbClr val="D6BBEB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Мутации</a:t>
              </a:r>
              <a:endParaRPr lang="ru-RU" sz="4400" b="1" i="1" dirty="0">
                <a:ln w="18415" cmpd="sng">
                  <a:solidFill>
                    <a:srgbClr val="D6BBEB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</p:grpSp>
      <p:sp>
        <p:nvSpPr>
          <p:cNvPr id="52" name="Скругленный прямоугольник 51"/>
          <p:cNvSpPr/>
          <p:nvPr/>
        </p:nvSpPr>
        <p:spPr>
          <a:xfrm rot="16200000">
            <a:off x="-1854460" y="3339244"/>
            <a:ext cx="5472608" cy="1187624"/>
          </a:xfrm>
          <a:prstGeom prst="roundRect">
            <a:avLst>
              <a:gd name="adj" fmla="val 6258"/>
            </a:avLst>
          </a:prstGeom>
          <a:gradFill>
            <a:gsLst>
              <a:gs pos="0">
                <a:srgbClr val="D6BBEB"/>
              </a:gs>
              <a:gs pos="50000">
                <a:srgbClr val="FBDDFA"/>
              </a:gs>
              <a:gs pos="100000">
                <a:schemeClr val="bg1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rot="16200000">
            <a:off x="-1872717" y="3320989"/>
            <a:ext cx="5472610" cy="122413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способу возникновения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15816" y="1628800"/>
            <a:ext cx="6048672" cy="1656184"/>
          </a:xfrm>
          <a:prstGeom prst="roundRect">
            <a:avLst>
              <a:gd name="adj" fmla="val 6258"/>
            </a:avLst>
          </a:prstGeom>
          <a:gradFill>
            <a:gsLst>
              <a:gs pos="0">
                <a:srgbClr val="D6BBEB"/>
              </a:gs>
              <a:gs pos="50000">
                <a:srgbClr val="FBDDFA"/>
              </a:gs>
              <a:gs pos="100000">
                <a:schemeClr val="bg1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2105472"/>
            <a:ext cx="5976664" cy="5314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Спонтанные</a:t>
            </a:r>
          </a:p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Возникают произвольно в ходе редупликации ДНК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15816" y="4409728"/>
            <a:ext cx="6048672" cy="1755576"/>
          </a:xfrm>
          <a:prstGeom prst="roundRect">
            <a:avLst>
              <a:gd name="adj" fmla="val 6258"/>
            </a:avLst>
          </a:prstGeom>
          <a:gradFill>
            <a:gsLst>
              <a:gs pos="0">
                <a:srgbClr val="D6BBEB"/>
              </a:gs>
              <a:gs pos="50000">
                <a:srgbClr val="FBDDFA"/>
              </a:gs>
              <a:gs pos="100000">
                <a:schemeClr val="bg1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1691680" y="1916832"/>
            <a:ext cx="1080120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  <a:effectLst>
            <a:outerShdw blurRad="76200" dist="63500" dir="2700000" sx="103000" sy="103000" algn="tl" rotWithShape="0">
              <a:schemeClr val="bg1">
                <a:alpha val="40000"/>
              </a:scheme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9458" name="AutoShape 2" descr="http://www.zooblog.ru/uploads/posts/2011-03/1300899795_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1691680" y="4653136"/>
            <a:ext cx="1080120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  <a:effectLst>
            <a:outerShdw blurRad="76200" dist="63500" dir="2700000" sx="103000" sy="103000" algn="tl" rotWithShape="0">
              <a:schemeClr val="bg1">
                <a:alpha val="40000"/>
              </a:scheme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987824" y="4985792"/>
            <a:ext cx="5976664" cy="5314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Индуцированные</a:t>
            </a:r>
          </a:p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Возникают под действием мутагенов в экспериментальных условиях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7"/>
          <p:cNvGrpSpPr/>
          <p:nvPr/>
        </p:nvGrpSpPr>
        <p:grpSpPr>
          <a:xfrm>
            <a:off x="251520" y="188640"/>
            <a:ext cx="8568952" cy="864096"/>
            <a:chOff x="251520" y="188640"/>
            <a:chExt cx="8568952" cy="864096"/>
          </a:xfrm>
        </p:grpSpPr>
        <p:sp>
          <p:nvSpPr>
            <p:cNvPr id="49" name="Скругленный прямоугольник 48"/>
            <p:cNvSpPr/>
            <p:nvPr/>
          </p:nvSpPr>
          <p:spPr>
            <a:xfrm>
              <a:off x="323528" y="260648"/>
              <a:ext cx="8496944" cy="792088"/>
            </a:xfrm>
            <a:prstGeom prst="roundRect">
              <a:avLst/>
            </a:prstGeom>
            <a:gradFill>
              <a:gsLst>
                <a:gs pos="0">
                  <a:srgbClr val="D6BBEB"/>
                </a:gs>
                <a:gs pos="50000">
                  <a:srgbClr val="FBDDFA"/>
                </a:gs>
                <a:gs pos="100000">
                  <a:schemeClr val="bg1"/>
                </a:gs>
              </a:gsLst>
              <a:lin ang="27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51520" y="188640"/>
              <a:ext cx="8496944" cy="769441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ru-RU" sz="4400" b="1" i="1" dirty="0" smtClean="0">
                  <a:ln w="18415" cmpd="sng">
                    <a:solidFill>
                      <a:srgbClr val="D6BBEB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Мутации</a:t>
              </a:r>
              <a:endParaRPr lang="ru-RU" sz="4400" b="1" i="1" dirty="0">
                <a:ln w="18415" cmpd="sng">
                  <a:solidFill>
                    <a:srgbClr val="D6BBEB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</p:grpSp>
      <p:sp>
        <p:nvSpPr>
          <p:cNvPr id="52" name="Скругленный прямоугольник 51"/>
          <p:cNvSpPr/>
          <p:nvPr/>
        </p:nvSpPr>
        <p:spPr>
          <a:xfrm rot="16200000">
            <a:off x="-1854460" y="3339244"/>
            <a:ext cx="5472608" cy="1187624"/>
          </a:xfrm>
          <a:prstGeom prst="roundRect">
            <a:avLst>
              <a:gd name="adj" fmla="val 6258"/>
            </a:avLst>
          </a:prstGeom>
          <a:gradFill>
            <a:gsLst>
              <a:gs pos="0">
                <a:srgbClr val="D6BBEB"/>
              </a:gs>
              <a:gs pos="50000">
                <a:srgbClr val="FBDDFA"/>
              </a:gs>
              <a:gs pos="100000">
                <a:schemeClr val="bg1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rot="16200000">
            <a:off x="-1872717" y="3320989"/>
            <a:ext cx="5472610" cy="122413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характеру 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проявления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15816" y="1628800"/>
            <a:ext cx="6048672" cy="504056"/>
          </a:xfrm>
          <a:prstGeom prst="roundRect">
            <a:avLst>
              <a:gd name="adj" fmla="val 6258"/>
            </a:avLst>
          </a:prstGeom>
          <a:gradFill>
            <a:gsLst>
              <a:gs pos="0">
                <a:srgbClr val="D6BBEB"/>
              </a:gs>
              <a:gs pos="50000">
                <a:srgbClr val="FBDDFA"/>
              </a:gs>
              <a:gs pos="100000">
                <a:schemeClr val="bg1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39752" y="1628800"/>
            <a:ext cx="3744416" cy="5314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Доминантные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15816" y="4409728"/>
            <a:ext cx="6048672" cy="504056"/>
          </a:xfrm>
          <a:prstGeom prst="roundRect">
            <a:avLst>
              <a:gd name="adj" fmla="val 6258"/>
            </a:avLst>
          </a:prstGeom>
          <a:gradFill>
            <a:gsLst>
              <a:gs pos="0">
                <a:srgbClr val="D6BBEB"/>
              </a:gs>
              <a:gs pos="50000">
                <a:srgbClr val="FBDDFA"/>
              </a:gs>
              <a:gs pos="100000">
                <a:schemeClr val="bg1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15816" y="4365104"/>
            <a:ext cx="2808312" cy="5314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Рецессивные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1691680" y="1916832"/>
            <a:ext cx="1080120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  <a:effectLst>
            <a:outerShdw blurRad="76200" dist="63500" dir="2700000" sx="103000" sy="103000" algn="tl" rotWithShape="0">
              <a:schemeClr val="bg1">
                <a:alpha val="40000"/>
              </a:scheme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9458" name="AutoShape 2" descr="http://www.zooblog.ru/uploads/posts/2011-03/1300899795_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2" name="Picture 6" descr="http://tv-express.ru/uploads/News/09_2013/manchki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72201" y="2204864"/>
            <a:ext cx="2485830" cy="1656184"/>
          </a:xfrm>
          <a:prstGeom prst="rect">
            <a:avLst/>
          </a:prstGeom>
          <a:noFill/>
        </p:spPr>
      </p:pic>
      <p:pic>
        <p:nvPicPr>
          <p:cNvPr id="19464" name="Picture 8" descr="http://img1.1tv.ru/imgsize460x345/20080710160748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3707904" y="2204864"/>
            <a:ext cx="2304256" cy="1672046"/>
          </a:xfrm>
          <a:prstGeom prst="rect">
            <a:avLst/>
          </a:prstGeom>
          <a:noFill/>
        </p:spPr>
      </p:pic>
      <p:pic>
        <p:nvPicPr>
          <p:cNvPr id="19466" name="Picture 10" descr="http://www.metronews.ru/_internal/gxml!0/2qijkhn0ctpwx8acoz5fxkpvtmr4nbh$tqs5in2d5l9mowel7299s6fkeyl7ats/Screen-shot-2013-07-26-at-1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44208" y="4984443"/>
            <a:ext cx="2448272" cy="1756925"/>
          </a:xfrm>
          <a:prstGeom prst="rect">
            <a:avLst/>
          </a:prstGeom>
          <a:noFill/>
        </p:spPr>
      </p:pic>
      <p:pic>
        <p:nvPicPr>
          <p:cNvPr id="19468" name="Picture 12" descr="http://www.proza.ru/pics/2012/01/10/12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96165" y="5013176"/>
            <a:ext cx="1136140" cy="1700808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923928" y="4971486"/>
            <a:ext cx="1152128" cy="169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 стрелкой 23"/>
          <p:cNvCxnSpPr/>
          <p:nvPr/>
        </p:nvCxnSpPr>
        <p:spPr>
          <a:xfrm>
            <a:off x="1691680" y="4653136"/>
            <a:ext cx="1080120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  <a:effectLst>
            <a:outerShdw blurRad="76200" dist="63500" dir="2700000" sx="103000" sy="103000" algn="tl" rotWithShape="0">
              <a:schemeClr val="bg1">
                <a:alpha val="40000"/>
              </a:scheme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7"/>
          <p:cNvGrpSpPr/>
          <p:nvPr/>
        </p:nvGrpSpPr>
        <p:grpSpPr>
          <a:xfrm>
            <a:off x="251520" y="188640"/>
            <a:ext cx="8568952" cy="864096"/>
            <a:chOff x="251520" y="188640"/>
            <a:chExt cx="8568952" cy="864096"/>
          </a:xfrm>
        </p:grpSpPr>
        <p:sp>
          <p:nvSpPr>
            <p:cNvPr id="49" name="Скругленный прямоугольник 48"/>
            <p:cNvSpPr/>
            <p:nvPr/>
          </p:nvSpPr>
          <p:spPr>
            <a:xfrm>
              <a:off x="323528" y="260648"/>
              <a:ext cx="8496944" cy="792088"/>
            </a:xfrm>
            <a:prstGeom prst="roundRect">
              <a:avLst/>
            </a:prstGeom>
            <a:gradFill>
              <a:gsLst>
                <a:gs pos="0">
                  <a:srgbClr val="D6BBEB"/>
                </a:gs>
                <a:gs pos="50000">
                  <a:srgbClr val="FBDDFA"/>
                </a:gs>
                <a:gs pos="100000">
                  <a:schemeClr val="bg1"/>
                </a:gs>
              </a:gsLst>
              <a:lin ang="27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51520" y="188640"/>
              <a:ext cx="8496944" cy="769441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ru-RU" sz="4400" b="1" i="1" dirty="0" smtClean="0">
                  <a:ln w="18415" cmpd="sng">
                    <a:solidFill>
                      <a:srgbClr val="D6BBEB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Мутации</a:t>
              </a:r>
              <a:endParaRPr lang="ru-RU" sz="4400" b="1" i="1" dirty="0">
                <a:ln w="18415" cmpd="sng">
                  <a:solidFill>
                    <a:srgbClr val="D6BBEB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</p:grpSp>
      <p:sp>
        <p:nvSpPr>
          <p:cNvPr id="52" name="Скругленный прямоугольник 51"/>
          <p:cNvSpPr/>
          <p:nvPr/>
        </p:nvSpPr>
        <p:spPr>
          <a:xfrm rot="16200000">
            <a:off x="-1854460" y="3339244"/>
            <a:ext cx="5472608" cy="1187624"/>
          </a:xfrm>
          <a:prstGeom prst="roundRect">
            <a:avLst>
              <a:gd name="adj" fmla="val 6258"/>
            </a:avLst>
          </a:prstGeom>
          <a:gradFill>
            <a:gsLst>
              <a:gs pos="0">
                <a:srgbClr val="D6BBEB"/>
              </a:gs>
              <a:gs pos="50000">
                <a:srgbClr val="FBDDFA"/>
              </a:gs>
              <a:gs pos="100000">
                <a:schemeClr val="bg1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rot="16200000">
            <a:off x="-1872717" y="3320989"/>
            <a:ext cx="5472610" cy="122413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месту возникновения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15816" y="1628800"/>
            <a:ext cx="6048672" cy="2376264"/>
          </a:xfrm>
          <a:prstGeom prst="roundRect">
            <a:avLst>
              <a:gd name="adj" fmla="val 6258"/>
            </a:avLst>
          </a:prstGeom>
          <a:gradFill>
            <a:gsLst>
              <a:gs pos="0">
                <a:srgbClr val="D6BBEB"/>
              </a:gs>
              <a:gs pos="50000">
                <a:srgbClr val="FBDDFA"/>
              </a:gs>
              <a:gs pos="100000">
                <a:schemeClr val="bg1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71800" y="1628800"/>
            <a:ext cx="3744416" cy="23762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Генеративные</a:t>
            </a:r>
          </a:p>
          <a:p>
            <a:pPr algn="ctr"/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Возникают в половых клетках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15816" y="4409728"/>
            <a:ext cx="6048672" cy="2259632"/>
          </a:xfrm>
          <a:prstGeom prst="roundRect">
            <a:avLst>
              <a:gd name="adj" fmla="val 6258"/>
            </a:avLst>
          </a:prstGeom>
          <a:gradFill>
            <a:gsLst>
              <a:gs pos="0">
                <a:srgbClr val="D6BBEB"/>
              </a:gs>
              <a:gs pos="50000">
                <a:srgbClr val="FBDDFA"/>
              </a:gs>
              <a:gs pos="100000">
                <a:schemeClr val="bg1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15816" y="4365104"/>
            <a:ext cx="3312368" cy="230425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 anchorCtr="0">
            <a:noAutofit/>
          </a:bodyPr>
          <a:lstStyle/>
          <a:p>
            <a:pPr algn="ctr"/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Соматические</a:t>
            </a:r>
          </a:p>
          <a:p>
            <a:pPr algn="ctr"/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Возникают в клетках тела</a:t>
            </a:r>
          </a:p>
          <a:p>
            <a:pPr algn="ctr"/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1691680" y="1916832"/>
            <a:ext cx="1080120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  <a:effectLst>
            <a:outerShdw blurRad="76200" dist="63500" dir="2700000" sx="103000" sy="103000" algn="tl" rotWithShape="0">
              <a:schemeClr val="bg1">
                <a:alpha val="40000"/>
              </a:scheme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9458" name="AutoShape 2" descr="http://www.zooblog.ru/uploads/posts/2011-03/1300899795_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1691680" y="4653136"/>
            <a:ext cx="1080120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  <a:effectLst>
            <a:outerShdw blurRad="76200" dist="63500" dir="2700000" sx="103000" sy="103000" algn="tl" rotWithShape="0">
              <a:schemeClr val="bg1">
                <a:alpha val="40000"/>
              </a:scheme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6626" name="Picture 2" descr="Архивы: 2013 Апрель BelaNews.ru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44208" y="1988840"/>
            <a:ext cx="2323258" cy="1656184"/>
          </a:xfrm>
          <a:prstGeom prst="rect">
            <a:avLst/>
          </a:prstGeom>
          <a:noFill/>
        </p:spPr>
      </p:pic>
      <p:pic>
        <p:nvPicPr>
          <p:cNvPr id="26628" name="Picture 4" descr="Ответы@Mail.Ru: Обращаюсь к Гуру по фиалкам)))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72200" y="4653136"/>
            <a:ext cx="2383954" cy="179021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7"/>
          <p:cNvGrpSpPr/>
          <p:nvPr/>
        </p:nvGrpSpPr>
        <p:grpSpPr>
          <a:xfrm>
            <a:off x="251520" y="188640"/>
            <a:ext cx="8568952" cy="864096"/>
            <a:chOff x="251520" y="188640"/>
            <a:chExt cx="8568952" cy="864096"/>
          </a:xfrm>
        </p:grpSpPr>
        <p:sp>
          <p:nvSpPr>
            <p:cNvPr id="49" name="Скругленный прямоугольник 48"/>
            <p:cNvSpPr/>
            <p:nvPr/>
          </p:nvSpPr>
          <p:spPr>
            <a:xfrm>
              <a:off x="323528" y="260648"/>
              <a:ext cx="8496944" cy="792088"/>
            </a:xfrm>
            <a:prstGeom prst="roundRect">
              <a:avLst/>
            </a:prstGeom>
            <a:gradFill>
              <a:gsLst>
                <a:gs pos="0">
                  <a:srgbClr val="D6BBEB"/>
                </a:gs>
                <a:gs pos="50000">
                  <a:srgbClr val="FBDDFA"/>
                </a:gs>
                <a:gs pos="100000">
                  <a:schemeClr val="bg1"/>
                </a:gs>
              </a:gsLst>
              <a:lin ang="27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51520" y="188640"/>
              <a:ext cx="8496944" cy="769441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ru-RU" sz="4400" b="1" i="1" dirty="0" smtClean="0">
                  <a:ln w="18415" cmpd="sng">
                    <a:solidFill>
                      <a:srgbClr val="D6BBEB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Уровни мутаций</a:t>
              </a:r>
              <a:endParaRPr lang="ru-RU" sz="4400" b="1" i="1" dirty="0">
                <a:ln w="18415" cmpd="sng">
                  <a:solidFill>
                    <a:srgbClr val="D6BBEB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</p:grpSp>
      <p:sp>
        <p:nvSpPr>
          <p:cNvPr id="10" name="Скругленный прямоугольник 9"/>
          <p:cNvSpPr/>
          <p:nvPr/>
        </p:nvSpPr>
        <p:spPr>
          <a:xfrm>
            <a:off x="323528" y="1268760"/>
            <a:ext cx="8568952" cy="5328592"/>
          </a:xfrm>
          <a:prstGeom prst="roundRect">
            <a:avLst>
              <a:gd name="adj" fmla="val 6258"/>
            </a:avLst>
          </a:prstGeom>
          <a:gradFill>
            <a:gsLst>
              <a:gs pos="0">
                <a:srgbClr val="D6BBEB"/>
              </a:gs>
              <a:gs pos="50000">
                <a:srgbClr val="FBDDFA"/>
              </a:gs>
              <a:gs pos="100000">
                <a:schemeClr val="bg1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1556792"/>
            <a:ext cx="3384376" cy="489654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Генные</a:t>
            </a:r>
          </a:p>
          <a:p>
            <a:pPr algn="ctr"/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Замена одного или нескольких нуклеотидов в пределах </a:t>
            </a:r>
          </a:p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одного </a:t>
            </a:r>
            <a:r>
              <a:rPr lang="ru-RU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гена</a:t>
            </a:r>
            <a:endParaRPr lang="ru-RU" sz="2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AutoShape 2" descr="http://www.zooblog.ru/uploads/posts/2011-03/1300899795_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2" name="Picture 2" descr="Аллельная гетерогенность. Типы аллельных мутаций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1772816"/>
            <a:ext cx="4926335" cy="406533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7"/>
          <p:cNvGrpSpPr/>
          <p:nvPr/>
        </p:nvGrpSpPr>
        <p:grpSpPr>
          <a:xfrm>
            <a:off x="251520" y="188640"/>
            <a:ext cx="8568952" cy="864096"/>
            <a:chOff x="251520" y="188640"/>
            <a:chExt cx="8568952" cy="864096"/>
          </a:xfrm>
        </p:grpSpPr>
        <p:sp>
          <p:nvSpPr>
            <p:cNvPr id="49" name="Скругленный прямоугольник 48"/>
            <p:cNvSpPr/>
            <p:nvPr/>
          </p:nvSpPr>
          <p:spPr>
            <a:xfrm>
              <a:off x="323528" y="260648"/>
              <a:ext cx="8496944" cy="792088"/>
            </a:xfrm>
            <a:prstGeom prst="roundRect">
              <a:avLst/>
            </a:prstGeom>
            <a:gradFill>
              <a:gsLst>
                <a:gs pos="0">
                  <a:srgbClr val="D6BBEB"/>
                </a:gs>
                <a:gs pos="50000">
                  <a:srgbClr val="FBDDFA"/>
                </a:gs>
                <a:gs pos="100000">
                  <a:schemeClr val="bg1"/>
                </a:gs>
              </a:gsLst>
              <a:lin ang="27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51520" y="188640"/>
              <a:ext cx="8496944" cy="769441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ru-RU" sz="4400" b="1" i="1" dirty="0" smtClean="0">
                  <a:ln w="18415" cmpd="sng">
                    <a:solidFill>
                      <a:srgbClr val="D6BBEB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Уровни мутаций</a:t>
              </a:r>
              <a:endParaRPr lang="ru-RU" sz="4400" b="1" i="1" dirty="0">
                <a:ln w="18415" cmpd="sng">
                  <a:solidFill>
                    <a:srgbClr val="D6BBEB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</p:grpSp>
      <p:sp>
        <p:nvSpPr>
          <p:cNvPr id="10" name="Скругленный прямоугольник 9"/>
          <p:cNvSpPr/>
          <p:nvPr/>
        </p:nvSpPr>
        <p:spPr>
          <a:xfrm>
            <a:off x="323528" y="1268760"/>
            <a:ext cx="8568952" cy="5328592"/>
          </a:xfrm>
          <a:prstGeom prst="roundRect">
            <a:avLst>
              <a:gd name="adj" fmla="val 6258"/>
            </a:avLst>
          </a:prstGeom>
          <a:gradFill>
            <a:gsLst>
              <a:gs pos="0">
                <a:srgbClr val="D6BBEB"/>
              </a:gs>
              <a:gs pos="50000">
                <a:srgbClr val="FBDDFA"/>
              </a:gs>
              <a:gs pos="100000">
                <a:schemeClr val="bg1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1556792"/>
            <a:ext cx="4680520" cy="489654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Хромосомные</a:t>
            </a:r>
          </a:p>
          <a:p>
            <a:pPr algn="ctr"/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Выпадение, переворот или удвоение части </a:t>
            </a:r>
            <a:r>
              <a:rPr lang="ru-RU" sz="28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одной </a:t>
            </a:r>
            <a:r>
              <a:rPr lang="ru-RU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хромосомы</a:t>
            </a:r>
            <a:endParaRPr lang="ru-RU" sz="2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AutoShape 2" descr="http://www.zooblog.ru/uploads/posts/2011-03/1300899795_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2" name="Picture 4" descr="Мутация Фонд &quot;Подари жизнь&quot;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1340768"/>
            <a:ext cx="2616837" cy="517086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267</Words>
  <Application>Microsoft Office PowerPoint</Application>
  <PresentationFormat>Экран (4:3)</PresentationFormat>
  <Paragraphs>168</Paragraphs>
  <Slides>13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Евгения</cp:lastModifiedBy>
  <cp:revision>36</cp:revision>
  <dcterms:created xsi:type="dcterms:W3CDTF">2015-03-14T13:07:34Z</dcterms:created>
  <dcterms:modified xsi:type="dcterms:W3CDTF">2015-03-15T16:32:06Z</dcterms:modified>
</cp:coreProperties>
</file>