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2" r:id="rId6"/>
    <p:sldId id="261" r:id="rId7"/>
    <p:sldId id="263" r:id="rId8"/>
    <p:sldId id="264" r:id="rId9"/>
    <p:sldId id="265" r:id="rId10"/>
    <p:sldId id="266" r:id="rId11"/>
    <p:sldId id="260" r:id="rId12"/>
    <p:sldId id="268" r:id="rId13"/>
    <p:sldId id="269" r:id="rId14"/>
    <p:sldId id="270" r:id="rId15"/>
    <p:sldId id="271" r:id="rId16"/>
    <p:sldId id="272" r:id="rId17"/>
    <p:sldId id="267" r:id="rId18"/>
    <p:sldId id="273" r:id="rId19"/>
    <p:sldId id="274" r:id="rId20"/>
    <p:sldId id="275" r:id="rId21"/>
    <p:sldId id="276" r:id="rId22"/>
    <p:sldId id="303" r:id="rId23"/>
    <p:sldId id="304" r:id="rId24"/>
    <p:sldId id="307" r:id="rId25"/>
    <p:sldId id="308" r:id="rId26"/>
    <p:sldId id="311" r:id="rId27"/>
    <p:sldId id="313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5" r:id="rId36"/>
    <p:sldId id="286" r:id="rId37"/>
    <p:sldId id="287" r:id="rId38"/>
    <p:sldId id="288" r:id="rId39"/>
    <p:sldId id="289" r:id="rId40"/>
    <p:sldId id="290" r:id="rId41"/>
    <p:sldId id="294" r:id="rId42"/>
    <p:sldId id="295" r:id="rId43"/>
    <p:sldId id="298" r:id="rId44"/>
    <p:sldId id="299" r:id="rId45"/>
    <p:sldId id="300" r:id="rId46"/>
    <p:sldId id="301" r:id="rId47"/>
    <p:sldId id="302" r:id="rId48"/>
    <p:sldId id="305" r:id="rId49"/>
    <p:sldId id="306" r:id="rId50"/>
    <p:sldId id="309" r:id="rId51"/>
    <p:sldId id="310" r:id="rId52"/>
    <p:sldId id="312" r:id="rId53"/>
    <p:sldId id="315" r:id="rId54"/>
    <p:sldId id="314" r:id="rId55"/>
    <p:sldId id="297" r:id="rId5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9900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92" autoAdjust="0"/>
  </p:normalViewPr>
  <p:slideViewPr>
    <p:cSldViewPr>
      <p:cViewPr varScale="1">
        <p:scale>
          <a:sx n="70" d="100"/>
          <a:sy n="70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04.10.2015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9140000">
            <a:off x="1269497" y="1276976"/>
            <a:ext cx="4538556" cy="1726974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«знатоки музыки»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9140000">
            <a:off x="1439348" y="2462134"/>
            <a:ext cx="6511131" cy="1226143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sz="2000" dirty="0" smtClean="0"/>
              <a:t>Интеллектуальная </a:t>
            </a:r>
          </a:p>
          <a:p>
            <a:pPr algn="ctr"/>
            <a:r>
              <a:rPr lang="ru-RU" sz="2000" dirty="0" smtClean="0"/>
              <a:t>МУЗЫКАЛЬНАЯ Викторина</a:t>
            </a:r>
          </a:p>
          <a:p>
            <a:pPr algn="ctr"/>
            <a:r>
              <a:rPr lang="ru-RU" sz="2000" dirty="0" smtClean="0"/>
              <a:t>Для эрудитов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6116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395536" y="116632"/>
            <a:ext cx="8229600" cy="4968552"/>
          </a:xfrm>
        </p:spPr>
        <p:txBody>
          <a:bodyPr/>
          <a:lstStyle/>
          <a:p>
            <a:pPr marL="457200" indent="-457200" algn="ctr" eaLnBrk="1" hangingPunct="1"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«У камелька», «Масленица» 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«Белые ночи», «На тройке»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- пьесы из фортепианного цикла: 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«Детский альбом»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«Времена года»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«Картинки с выставки»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«Детская»</a:t>
            </a:r>
          </a:p>
        </p:txBody>
      </p:sp>
    </p:spTree>
    <p:extLst>
      <p:ext uri="{BB962C8B-B14F-4D97-AF65-F5344CB8AC3E}">
        <p14:creationId xmlns:p14="http://schemas.microsoft.com/office/powerpoint/2010/main" val="3476525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8364" y="404664"/>
            <a:ext cx="6868301" cy="2520280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+mn-lt"/>
              </a:rPr>
            </a:br>
            <a:r>
              <a:rPr lang="ru-RU" sz="2800" b="1" dirty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+mn-lt"/>
              </a:rPr>
            </a:br>
            <a:r>
              <a:rPr lang="ru-RU" sz="2800" b="1" dirty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rgbClr val="FFFF00"/>
                </a:solidFill>
                <a:latin typeface="+mn-lt"/>
              </a:rPr>
            </a:br>
            <a:r>
              <a:rPr lang="ru-RU" sz="2800" b="1" dirty="0" smtClean="0">
                <a:solidFill>
                  <a:srgbClr val="FFFF00"/>
                </a:solidFill>
                <a:latin typeface="+mn-lt"/>
              </a:rPr>
              <a:t>Назовите автора  фортепианного цикла «времена года»</a:t>
            </a:r>
            <a:br>
              <a:rPr lang="ru-RU" sz="2800" b="1" dirty="0" smtClean="0">
                <a:solidFill>
                  <a:srgbClr val="FFFF00"/>
                </a:solidFill>
                <a:latin typeface="+mn-lt"/>
              </a:rPr>
            </a:br>
            <a:r>
              <a:rPr lang="ru-RU" sz="2800" b="1" dirty="0">
                <a:solidFill>
                  <a:srgbClr val="FFFF00"/>
                </a:solidFill>
                <a:latin typeface="+mn-lt"/>
              </a:rPr>
              <a:t/>
            </a:r>
            <a:br>
              <a:rPr lang="ru-RU" sz="2800" b="1" dirty="0">
                <a:solidFill>
                  <a:srgbClr val="FFFF00"/>
                </a:solidFill>
                <a:latin typeface="+mn-lt"/>
              </a:rPr>
            </a:br>
            <a:endParaRPr lang="ru-RU" sz="2800" b="1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56258" y="3140967"/>
            <a:ext cx="6510528" cy="3187731"/>
          </a:xfrm>
        </p:spPr>
        <p:txBody>
          <a:bodyPr/>
          <a:lstStyle/>
          <a:p>
            <a:pPr marL="285750" indent="-285750" algn="ctr">
              <a:buFont typeface="Wingdings" pitchFamily="2" charset="2"/>
              <a:buChar char="Ø"/>
            </a:pPr>
            <a:endParaRPr lang="ru-RU" sz="2800" b="1" dirty="0" smtClean="0">
              <a:solidFill>
                <a:srgbClr val="00B050"/>
              </a:solidFill>
            </a:endParaRP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B050"/>
                </a:solidFill>
              </a:rPr>
              <a:t>Мусоргский 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B050"/>
                </a:solidFill>
              </a:rPr>
              <a:t>Прокофьев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00B050"/>
                </a:solidFill>
              </a:rPr>
              <a:t>Чайковский</a:t>
            </a:r>
          </a:p>
          <a:p>
            <a:pPr marL="285750" indent="-285750" algn="ctr">
              <a:buFont typeface="Wingdings" pitchFamily="2" charset="2"/>
              <a:buChar char="Ø"/>
            </a:pPr>
            <a:r>
              <a:rPr lang="ru-RU" sz="2800" b="1" dirty="0" err="1" smtClean="0">
                <a:solidFill>
                  <a:srgbClr val="00B050"/>
                </a:solidFill>
              </a:rPr>
              <a:t>алябьев</a:t>
            </a:r>
            <a:endParaRPr lang="ru-RU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73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785225" cy="4378498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Кто, из названных композиторов,</a:t>
            </a:r>
            <a:br>
              <a:rPr lang="ru-RU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 не входил в творческое содружество «Могучая кучка»?</a:t>
            </a:r>
            <a:br>
              <a:rPr lang="ru-RU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00B0F0"/>
                </a:solidFill>
                <a:latin typeface="+mn-lt"/>
              </a:rPr>
              <a:t>Ц. Кюи </a:t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 smtClean="0">
                <a:solidFill>
                  <a:srgbClr val="00B0F0"/>
                </a:solidFill>
                <a:latin typeface="+mn-lt"/>
              </a:rPr>
              <a:t>А. Бородин </a:t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 err="1" smtClean="0">
                <a:solidFill>
                  <a:srgbClr val="00B0F0"/>
                </a:solidFill>
                <a:latin typeface="+mn-lt"/>
              </a:rPr>
              <a:t>М.Глинка</a:t>
            </a:r>
            <a:r>
              <a:rPr lang="ru-RU" b="1" dirty="0" smtClean="0">
                <a:solidFill>
                  <a:srgbClr val="00B0F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00B0F0"/>
                </a:solidFill>
                <a:latin typeface="+mn-lt"/>
              </a:rPr>
            </a:br>
            <a:r>
              <a:rPr lang="ru-RU" b="1" dirty="0" err="1" smtClean="0">
                <a:solidFill>
                  <a:srgbClr val="00B0F0"/>
                </a:solidFill>
                <a:latin typeface="+mn-lt"/>
              </a:rPr>
              <a:t>М.Балакирев</a:t>
            </a:r>
            <a:r>
              <a:rPr lang="ru-RU" b="1" dirty="0" smtClean="0">
                <a:solidFill>
                  <a:srgbClr val="00B0F0"/>
                </a:solidFill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766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7030A0"/>
                </a:solidFill>
                <a:latin typeface="+mn-lt"/>
              </a:rPr>
              <a:t>Назовите  композитора </a:t>
            </a:r>
            <a:r>
              <a:rPr lang="en-US" b="1" dirty="0" smtClean="0">
                <a:solidFill>
                  <a:srgbClr val="7030A0"/>
                </a:solidFill>
                <a:latin typeface="+mn-lt"/>
              </a:rPr>
              <a:t>XX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века, который экспериментировал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 в области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цвето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- и светомузыки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C000"/>
                </a:solidFill>
              </a:rPr>
              <a:t>Д. Шостакович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err="1" smtClean="0">
                <a:solidFill>
                  <a:srgbClr val="FFC000"/>
                </a:solidFill>
              </a:rPr>
              <a:t>А.Скрябин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err="1" smtClean="0">
                <a:solidFill>
                  <a:srgbClr val="FFC000"/>
                </a:solidFill>
              </a:rPr>
              <a:t>С.Прокофьев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А. Хачатурян </a:t>
            </a:r>
          </a:p>
        </p:txBody>
      </p:sp>
    </p:spTree>
    <p:extLst>
      <p:ext uri="{BB962C8B-B14F-4D97-AF65-F5344CB8AC3E}">
        <p14:creationId xmlns:p14="http://schemas.microsoft.com/office/powerpoint/2010/main" val="356891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latin typeface="+mn-lt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+mn-lt"/>
              </a:rPr>
              <a:t>назовите композитора,</a:t>
            </a:r>
            <a:br>
              <a:rPr lang="ru-RU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i="1" dirty="0" smtClean="0">
                <a:solidFill>
                  <a:srgbClr val="0070C0"/>
                </a:solidFill>
                <a:latin typeface="+mn-lt"/>
              </a:rPr>
              <a:t> написавшего 19 рапсодий,</a:t>
            </a:r>
            <a:br>
              <a:rPr lang="ru-RU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i="1" dirty="0" smtClean="0">
                <a:solidFill>
                  <a:srgbClr val="0070C0"/>
                </a:solidFill>
                <a:latin typeface="+mn-lt"/>
              </a:rPr>
              <a:t> рисующих картины</a:t>
            </a:r>
            <a:br>
              <a:rPr lang="ru-RU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i="1" dirty="0" smtClean="0">
                <a:solidFill>
                  <a:srgbClr val="0070C0"/>
                </a:solidFill>
                <a:latin typeface="+mn-lt"/>
              </a:rPr>
              <a:t>венгерской народной жизни</a:t>
            </a:r>
            <a:br>
              <a:rPr lang="ru-RU" b="1" i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Ф.Лист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Ф.Шопен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В.Моцарт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И. Бах</a:t>
            </a:r>
          </a:p>
        </p:txBody>
      </p:sp>
    </p:spTree>
    <p:extLst>
      <p:ext uri="{BB962C8B-B14F-4D97-AF65-F5344CB8AC3E}">
        <p14:creationId xmlns:p14="http://schemas.microsoft.com/office/powerpoint/2010/main" val="307893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274638"/>
            <a:ext cx="7992888" cy="4810125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FF0000"/>
                </a:solidFill>
                <a:latin typeface="+mn-lt"/>
              </a:rPr>
              <a:t>Назовите Основателя знаменитой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картинной галереи в Москве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С.Морозов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                    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С.Дягилев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 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    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К.Иванов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                         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П.Третьяков</a:t>
            </a:r>
            <a:endParaRPr lang="ru-RU" b="1" dirty="0" smtClean="0">
              <a:solidFill>
                <a:srgbClr val="7030A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924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250825" y="188913"/>
            <a:ext cx="8518525" cy="5184303"/>
          </a:xfrm>
        </p:spPr>
        <p:txBody>
          <a:bodyPr/>
          <a:lstStyle/>
          <a:p>
            <a:pPr algn="ctr" eaLnBrk="1" hangingPunct="1"/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Композитор,  автор 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симфонической сказки 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>«Петя и волк» </a:t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b="1" i="1" dirty="0" smtClean="0">
                <a:solidFill>
                  <a:srgbClr val="92D050"/>
                </a:solidFill>
                <a:latin typeface="+mn-lt"/>
              </a:rPr>
              <a:t/>
            </a:r>
            <a:br>
              <a:rPr lang="ru-RU" b="1" i="1" dirty="0" smtClean="0">
                <a:solidFill>
                  <a:srgbClr val="92D05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А. Скрябин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Д. 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Кабалевский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С. Прокофьев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Д. Шостакович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endParaRPr lang="ru-RU" b="1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2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332656"/>
            <a:ext cx="7588324" cy="525658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Кто из композиторов создал первую русскую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национальную </a:t>
            </a:r>
            <a:r>
              <a:rPr lang="ru-RU" sz="3600" dirty="0">
                <a:solidFill>
                  <a:srgbClr val="C00000"/>
                </a:solidFill>
              </a:rPr>
              <a:t>оперу</a:t>
            </a:r>
            <a:r>
              <a:rPr lang="ru-RU" sz="3600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Глинка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 Мусоргский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 Рахманинов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Прокофьев</a:t>
            </a:r>
            <a:endParaRPr lang="ru-RU" sz="3600" dirty="0">
              <a:solidFill>
                <a:srgbClr val="00B050"/>
              </a:solidFill>
            </a:endParaRP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8075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488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FFFF00"/>
                </a:solidFill>
              </a:rPr>
              <a:t>Какой из инструментов является самым </a:t>
            </a:r>
            <a:r>
              <a:rPr lang="ru-RU" sz="4400" b="1" dirty="0" smtClean="0">
                <a:solidFill>
                  <a:srgbClr val="FFFF00"/>
                </a:solidFill>
              </a:rPr>
              <a:t>большим</a:t>
            </a:r>
          </a:p>
          <a:p>
            <a:pPr algn="ctr"/>
            <a:r>
              <a:rPr lang="ru-RU" sz="4400" b="1" dirty="0" smtClean="0">
                <a:solidFill>
                  <a:srgbClr val="FFFF00"/>
                </a:solidFill>
              </a:rPr>
              <a:t> </a:t>
            </a:r>
            <a:r>
              <a:rPr lang="ru-RU" sz="4400" b="1" dirty="0">
                <a:solidFill>
                  <a:srgbClr val="FFFF00"/>
                </a:solidFill>
              </a:rPr>
              <a:t>в мире</a:t>
            </a:r>
            <a:r>
              <a:rPr lang="ru-RU" sz="4400" b="1" dirty="0" smtClean="0">
                <a:solidFill>
                  <a:srgbClr val="FFFF00"/>
                </a:solidFill>
              </a:rPr>
              <a:t>?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 Рояль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 Орган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 Арфа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Контрабас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95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Какие литературные произведения в древности принято было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не рассказывать</a:t>
            </a:r>
            <a:r>
              <a:rPr lang="ru-RU" sz="3600" b="1" dirty="0">
                <a:solidFill>
                  <a:srgbClr val="C00000"/>
                </a:solidFill>
              </a:rPr>
              <a:t>, а петь</a:t>
            </a:r>
            <a:r>
              <a:rPr lang="ru-RU" sz="3600" b="1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endParaRPr lang="ru-RU" sz="3600" dirty="0">
              <a:solidFill>
                <a:srgbClr val="C0000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Сказки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Былины 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Загадки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93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4536231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7030A0"/>
                </a:solidFill>
                <a:latin typeface="+mn-lt"/>
              </a:rPr>
              <a:t>Автор увертюр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для симфонического оркестра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«Арагонская хота» и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 «Ночь в Мадриде»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>
                <a:solidFill>
                  <a:srgbClr val="C00000"/>
                </a:solidFill>
              </a:rPr>
              <a:t>М.Глинка</a:t>
            </a:r>
            <a:r>
              <a:rPr lang="ru-RU" dirty="0" smtClean="0">
                <a:solidFill>
                  <a:srgbClr val="C00000"/>
                </a:solidFill>
              </a:rPr>
              <a:t>            П. Чайковский 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А. Бородин             М. Мусоргский </a:t>
            </a:r>
          </a:p>
        </p:txBody>
      </p:sp>
    </p:spTree>
    <p:extLst>
      <p:ext uri="{BB962C8B-B14F-4D97-AF65-F5344CB8AC3E}">
        <p14:creationId xmlns:p14="http://schemas.microsoft.com/office/powerpoint/2010/main" val="317039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Как называется многократное повторение в музыке одной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>
                <a:solidFill>
                  <a:srgbClr val="FF0000"/>
                </a:solidFill>
              </a:rPr>
              <a:t>той же темы, только в разном изложении?</a:t>
            </a:r>
            <a:endParaRPr lang="ru-RU" sz="3600" dirty="0">
              <a:solidFill>
                <a:srgbClr val="FF000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7030A0"/>
                </a:solidFill>
              </a:rPr>
              <a:t>рондо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7030A0"/>
                </a:solidFill>
              </a:rPr>
              <a:t>вариации</a:t>
            </a:r>
            <a:endParaRPr lang="ru-RU" sz="3600" b="1" dirty="0">
              <a:solidFill>
                <a:srgbClr val="7030A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7030A0"/>
                </a:solidFill>
              </a:rPr>
              <a:t>куплет</a:t>
            </a:r>
            <a:r>
              <a:rPr lang="ru-RU" sz="3600" b="1" dirty="0">
                <a:solidFill>
                  <a:srgbClr val="7030A0"/>
                </a:solidFill>
              </a:rPr>
              <a:t>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661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Кто из русских писателей был </a:t>
            </a:r>
            <a:r>
              <a:rPr lang="ru-RU" sz="3600" b="1" dirty="0">
                <a:solidFill>
                  <a:srgbClr val="FFFF00"/>
                </a:solidFill>
              </a:rPr>
              <a:t>хорошим </a:t>
            </a:r>
            <a:r>
              <a:rPr lang="ru-RU" sz="3600" b="1" dirty="0" smtClean="0">
                <a:solidFill>
                  <a:srgbClr val="FFFF00"/>
                </a:solidFill>
              </a:rPr>
              <a:t>пианистом?</a:t>
            </a:r>
          </a:p>
          <a:p>
            <a:endParaRPr lang="ru-RU" sz="3600" b="1" dirty="0"/>
          </a:p>
          <a:p>
            <a:r>
              <a:rPr lang="ru-RU" sz="3600" b="1" dirty="0"/>
              <a:t> </a:t>
            </a:r>
            <a:r>
              <a:rPr lang="ru-RU" sz="3600" b="1" dirty="0">
                <a:solidFill>
                  <a:srgbClr val="0070C0"/>
                </a:solidFill>
              </a:rPr>
              <a:t>А.С. </a:t>
            </a:r>
            <a:r>
              <a:rPr lang="ru-RU" sz="3600" b="1" dirty="0" smtClean="0">
                <a:solidFill>
                  <a:srgbClr val="0070C0"/>
                </a:solidFill>
              </a:rPr>
              <a:t>Грибоедов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И.А. </a:t>
            </a:r>
            <a:r>
              <a:rPr lang="ru-RU" sz="3600" b="1" dirty="0" smtClean="0">
                <a:solidFill>
                  <a:srgbClr val="0070C0"/>
                </a:solidFill>
              </a:rPr>
              <a:t>Бунин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Л.Н. Толстой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А.И. Куприн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48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</a:rPr>
              <a:t>Какой музыкальный термин </a:t>
            </a:r>
            <a:endParaRPr lang="ru-RU" sz="3600" b="1" dirty="0" smtClean="0">
              <a:solidFill>
                <a:schemeClr val="accent2"/>
              </a:solidFill>
            </a:endParaRPr>
          </a:p>
          <a:p>
            <a:r>
              <a:rPr lang="ru-RU" sz="3600" b="1" dirty="0" smtClean="0">
                <a:solidFill>
                  <a:schemeClr val="accent2"/>
                </a:solidFill>
              </a:rPr>
              <a:t>в </a:t>
            </a:r>
            <a:r>
              <a:rPr lang="ru-RU" sz="3600" b="1" dirty="0">
                <a:solidFill>
                  <a:schemeClr val="accent2"/>
                </a:solidFill>
              </a:rPr>
              <a:t>переводе означает «Шутка»?</a:t>
            </a:r>
            <a:endParaRPr lang="ru-RU" sz="3600" dirty="0">
              <a:solidFill>
                <a:schemeClr val="accent2"/>
              </a:solidFill>
            </a:endParaRPr>
          </a:p>
          <a:p>
            <a:endParaRPr lang="ru-RU" sz="3600" b="1" dirty="0" smtClean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F0"/>
                </a:solidFill>
              </a:rPr>
              <a:t>Фантазия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F0"/>
                </a:solidFill>
              </a:rPr>
              <a:t>Форте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F0"/>
                </a:solidFill>
              </a:rPr>
              <a:t>Скерцо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9478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Кто из композиторов написал знаменитую пьесу для оркестра </a:t>
            </a:r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ru-RU" sz="3600" b="1" dirty="0" smtClean="0">
                <a:solidFill>
                  <a:srgbClr val="FFFF00"/>
                </a:solidFill>
              </a:rPr>
              <a:t>под </a:t>
            </a:r>
            <a:r>
              <a:rPr lang="ru-RU" sz="3600" b="1" dirty="0">
                <a:solidFill>
                  <a:srgbClr val="FFFF00"/>
                </a:solidFill>
              </a:rPr>
              <a:t>названием «Болеро</a:t>
            </a:r>
            <a:r>
              <a:rPr lang="ru-RU" sz="3600" b="1" dirty="0" smtClean="0">
                <a:solidFill>
                  <a:srgbClr val="FFFF00"/>
                </a:solidFill>
              </a:rPr>
              <a:t>»?</a:t>
            </a:r>
          </a:p>
          <a:p>
            <a:endParaRPr lang="ru-RU" sz="3600" dirty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Бетховен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</a:rPr>
              <a:t> Шуберт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</a:rPr>
              <a:t> Равель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67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900CC"/>
                </a:solidFill>
              </a:rPr>
              <a:t>Высокий по звучанию </a:t>
            </a:r>
            <a:endParaRPr lang="ru-RU" sz="3600" b="1" dirty="0" smtClean="0">
              <a:solidFill>
                <a:srgbClr val="9900CC"/>
              </a:solidFill>
            </a:endParaRPr>
          </a:p>
          <a:p>
            <a:r>
              <a:rPr lang="ru-RU" sz="3600" b="1" dirty="0" smtClean="0">
                <a:solidFill>
                  <a:srgbClr val="9900CC"/>
                </a:solidFill>
              </a:rPr>
              <a:t>мужской </a:t>
            </a:r>
            <a:r>
              <a:rPr lang="ru-RU" sz="3600" b="1" dirty="0">
                <a:solidFill>
                  <a:srgbClr val="9900CC"/>
                </a:solidFill>
              </a:rPr>
              <a:t>певческий голос</a:t>
            </a:r>
            <a:r>
              <a:rPr lang="ru-RU" sz="3600" b="1" dirty="0" smtClean="0">
                <a:solidFill>
                  <a:srgbClr val="9900CC"/>
                </a:solidFill>
              </a:rPr>
              <a:t>?</a:t>
            </a:r>
          </a:p>
          <a:p>
            <a:endParaRPr lang="ru-RU" sz="3600" dirty="0"/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9900"/>
                </a:solidFill>
              </a:rPr>
              <a:t>Баритон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9900"/>
                </a:solidFill>
              </a:rPr>
              <a:t>Тенор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9900"/>
                </a:solidFill>
              </a:rPr>
              <a:t>Сопрано</a:t>
            </a:r>
            <a:endParaRPr lang="ru-RU" sz="3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3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Русский композитор организатор кружка «Могучая кучка</a:t>
            </a:r>
            <a:r>
              <a:rPr lang="ru-RU" sz="3600" b="1" dirty="0" smtClean="0">
                <a:solidFill>
                  <a:srgbClr val="FFFF00"/>
                </a:solidFill>
              </a:rPr>
              <a:t>»?</a:t>
            </a:r>
          </a:p>
          <a:p>
            <a:endParaRPr lang="ru-RU" sz="3600" dirty="0"/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Кюи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Балакирев 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Римский-Корсаков</a:t>
            </a:r>
          </a:p>
          <a:p>
            <a:r>
              <a:rPr lang="ru-RU" sz="3600" b="1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Чайковский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2351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9618" y="548681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</a:rPr>
              <a:t>Перерыв в звучании музыки</a:t>
            </a:r>
            <a:r>
              <a:rPr lang="ru-RU" sz="3600" b="1" dirty="0" smtClean="0">
                <a:solidFill>
                  <a:srgbClr val="FFFF00"/>
                </a:solidFill>
              </a:rPr>
              <a:t>?</a:t>
            </a:r>
          </a:p>
          <a:p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accent2"/>
                </a:solidFill>
              </a:rPr>
              <a:t>антракт</a:t>
            </a:r>
          </a:p>
          <a:p>
            <a:r>
              <a:rPr lang="ru-RU" sz="3600" b="1" dirty="0" smtClean="0">
                <a:solidFill>
                  <a:schemeClr val="accent2"/>
                </a:solidFill>
              </a:rPr>
              <a:t> пауза</a:t>
            </a:r>
          </a:p>
          <a:p>
            <a:r>
              <a:rPr lang="ru-RU" sz="3600" b="1" dirty="0" smtClean="0">
                <a:solidFill>
                  <a:schemeClr val="accent2"/>
                </a:solidFill>
              </a:rPr>
              <a:t> перерыв</a:t>
            </a:r>
          </a:p>
          <a:p>
            <a:r>
              <a:rPr lang="ru-RU" sz="3600" b="1" dirty="0" smtClean="0">
                <a:solidFill>
                  <a:schemeClr val="accent2"/>
                </a:solidFill>
              </a:rPr>
              <a:t> перекур</a:t>
            </a:r>
            <a:endParaRPr lang="ru-RU" sz="3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7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Назовите </a:t>
            </a:r>
            <a:r>
              <a:rPr lang="ru-RU" sz="3600" b="1" dirty="0" smtClean="0">
                <a:solidFill>
                  <a:srgbClr val="0070C0"/>
                </a:solidFill>
              </a:rPr>
              <a:t>музыкальный инструмент</a:t>
            </a:r>
            <a:r>
              <a:rPr lang="ru-RU" sz="3600" b="1" dirty="0">
                <a:solidFill>
                  <a:srgbClr val="0070C0"/>
                </a:solidFill>
              </a:rPr>
              <a:t>, который во всём мире ассоциируется с </a:t>
            </a:r>
            <a:r>
              <a:rPr lang="ru-RU" sz="3600" b="1" dirty="0" smtClean="0">
                <a:solidFill>
                  <a:srgbClr val="0070C0"/>
                </a:solidFill>
              </a:rPr>
              <a:t>Россией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</a:rPr>
              <a:t>Гармонь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</a:rPr>
              <a:t>Балалайка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</a:rPr>
              <a:t>Гусли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FFFF00"/>
                </a:solidFill>
              </a:rPr>
              <a:t>Гитара</a:t>
            </a:r>
          </a:p>
          <a:p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7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249987"/>
          </a:xfrm>
        </p:spPr>
        <p:txBody>
          <a:bodyPr/>
          <a:lstStyle/>
          <a:p>
            <a:pPr algn="ctr" eaLnBrk="1" hangingPunct="1"/>
            <a:r>
              <a:rPr lang="ru-RU" sz="7200" dirty="0" smtClean="0">
                <a:solidFill>
                  <a:srgbClr val="FF0000"/>
                </a:solidFill>
              </a:rPr>
              <a:t>Проверь 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себя и соседа! 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/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Желаю удачи!!!</a:t>
            </a:r>
          </a:p>
        </p:txBody>
      </p:sp>
    </p:spTree>
    <p:extLst>
      <p:ext uri="{BB962C8B-B14F-4D97-AF65-F5344CB8AC3E}">
        <p14:creationId xmlns:p14="http://schemas.microsoft.com/office/powerpoint/2010/main" val="375935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162474"/>
          </a:xfrm>
        </p:spPr>
        <p:txBody>
          <a:bodyPr/>
          <a:lstStyle/>
          <a:p>
            <a:pPr eaLnBrk="1" hangingPunct="1"/>
            <a:r>
              <a:rPr lang="ru-RU" i="1" dirty="0" smtClean="0"/>
              <a:t>Автор увертюр для симфонического оркестра «Арагонская хота» и  «Ночь в Мадриде»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</a:t>
            </a:r>
            <a:r>
              <a:rPr lang="ru-RU" i="1" dirty="0" err="1" smtClean="0">
                <a:solidFill>
                  <a:srgbClr val="FF0000"/>
                </a:solidFill>
              </a:rPr>
              <a:t>М.Глинка</a:t>
            </a:r>
            <a:r>
              <a:rPr lang="ru-RU" i="1" dirty="0" smtClean="0"/>
              <a:t> </a:t>
            </a:r>
            <a:r>
              <a:rPr lang="ru-RU" dirty="0" smtClean="0"/>
              <a:t>                                    П. Чайковский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А. Бородин                                 М. Мусоргский</a:t>
            </a:r>
          </a:p>
        </p:txBody>
      </p:sp>
    </p:spTree>
    <p:extLst>
      <p:ext uri="{BB962C8B-B14F-4D97-AF65-F5344CB8AC3E}">
        <p14:creationId xmlns:p14="http://schemas.microsoft.com/office/powerpoint/2010/main" val="329624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60350"/>
            <a:ext cx="8713788" cy="4752975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0070C0"/>
                </a:solidFill>
                <a:latin typeface="+mn-lt"/>
              </a:rPr>
              <a:t>Романсы 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>«Жаворонок», «Сомнение»,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> «Попутная песня» 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>написаны М. Глинкой на стихи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В.Жуковского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                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А.Пушкина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Ю.Лермонтова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            </a:t>
            </a:r>
            <a:r>
              <a:rPr lang="ru-RU" b="1" dirty="0" err="1" smtClean="0">
                <a:solidFill>
                  <a:srgbClr val="FF0000"/>
                </a:solidFill>
                <a:latin typeface="+mn-lt"/>
              </a:rPr>
              <a:t>Н.Кукольника</a:t>
            </a:r>
            <a:endParaRPr lang="ru-RU" b="1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8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ChangeArrowheads="1"/>
          </p:cNvSpPr>
          <p:nvPr/>
        </p:nvSpPr>
        <p:spPr bwMode="auto">
          <a:xfrm>
            <a:off x="250825" y="260350"/>
            <a:ext cx="8497888" cy="545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i="1">
                <a:solidFill>
                  <a:schemeClr val="tx2"/>
                </a:solidFill>
              </a:rPr>
              <a:t>Романсы «Жаворонок», </a:t>
            </a:r>
            <a:br>
              <a:rPr lang="ru-RU" sz="4400" i="1">
                <a:solidFill>
                  <a:schemeClr val="tx2"/>
                </a:solidFill>
              </a:rPr>
            </a:br>
            <a:r>
              <a:rPr lang="ru-RU" sz="4400" i="1">
                <a:solidFill>
                  <a:schemeClr val="tx2"/>
                </a:solidFill>
              </a:rPr>
              <a:t>«Сомнение»,</a:t>
            </a:r>
            <a:br>
              <a:rPr lang="ru-RU" sz="4400" i="1">
                <a:solidFill>
                  <a:schemeClr val="tx2"/>
                </a:solidFill>
              </a:rPr>
            </a:br>
            <a:r>
              <a:rPr lang="ru-RU" sz="4400" i="1">
                <a:solidFill>
                  <a:schemeClr val="tx2"/>
                </a:solidFill>
              </a:rPr>
              <a:t> «Попутная песня» написаны</a:t>
            </a:r>
            <a:br>
              <a:rPr lang="ru-RU" sz="4400" i="1">
                <a:solidFill>
                  <a:schemeClr val="tx2"/>
                </a:solidFill>
              </a:rPr>
            </a:br>
            <a:r>
              <a:rPr lang="ru-RU" sz="4400" i="1">
                <a:solidFill>
                  <a:schemeClr val="tx2"/>
                </a:solidFill>
              </a:rPr>
              <a:t> М. Глинкой на стихи</a:t>
            </a:r>
            <a:r>
              <a:rPr lang="ru-RU" sz="4400">
                <a:solidFill>
                  <a:schemeClr val="tx2"/>
                </a:solidFill>
              </a:rPr>
              <a:t/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/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В.Жуковского      А.Пушкина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 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Ю.Лермонтова    </a:t>
            </a:r>
            <a:r>
              <a:rPr lang="ru-RU" sz="4400" i="1">
                <a:solidFill>
                  <a:srgbClr val="FF0000"/>
                </a:solidFill>
              </a:rPr>
              <a:t>Н.Кукольника</a:t>
            </a:r>
          </a:p>
        </p:txBody>
      </p:sp>
    </p:spTree>
    <p:extLst>
      <p:ext uri="{BB962C8B-B14F-4D97-AF65-F5344CB8AC3E}">
        <p14:creationId xmlns:p14="http://schemas.microsoft.com/office/powerpoint/2010/main" val="17871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323850" y="404813"/>
            <a:ext cx="828040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b="1" i="1" dirty="0">
                <a:solidFill>
                  <a:schemeClr val="tx2"/>
                </a:solidFill>
              </a:rPr>
              <a:t>Фортепианный цикл </a:t>
            </a:r>
            <a:r>
              <a:rPr lang="ru-RU" sz="4000" b="1" i="1" dirty="0" err="1">
                <a:solidFill>
                  <a:schemeClr val="tx2"/>
                </a:solidFill>
              </a:rPr>
              <a:t>М.Мусоргского</a:t>
            </a:r>
            <a:r>
              <a:rPr lang="ru-RU" sz="4000" b="1" i="1" dirty="0">
                <a:solidFill>
                  <a:schemeClr val="tx2"/>
                </a:solidFill>
              </a:rPr>
              <a:t> </a:t>
            </a:r>
            <a:br>
              <a:rPr lang="ru-RU" sz="4000" b="1" i="1" dirty="0">
                <a:solidFill>
                  <a:schemeClr val="tx2"/>
                </a:solidFill>
              </a:rPr>
            </a:br>
            <a:r>
              <a:rPr lang="ru-RU" sz="4000" b="1" i="1" dirty="0">
                <a:solidFill>
                  <a:schemeClr val="tx2"/>
                </a:solidFill>
              </a:rPr>
              <a:t>«Картинки с выставки» </a:t>
            </a:r>
            <a:br>
              <a:rPr lang="ru-RU" sz="4000" b="1" i="1" dirty="0">
                <a:solidFill>
                  <a:schemeClr val="tx2"/>
                </a:solidFill>
              </a:rPr>
            </a:br>
            <a:r>
              <a:rPr lang="ru-RU" sz="4000" b="1" i="1" dirty="0">
                <a:solidFill>
                  <a:schemeClr val="tx2"/>
                </a:solidFill>
              </a:rPr>
              <a:t>завершается пьесой</a:t>
            </a:r>
            <a:endParaRPr lang="ru-RU" sz="4400" b="1" i="1" dirty="0">
              <a:solidFill>
                <a:schemeClr val="tx2"/>
              </a:solidFill>
            </a:endParaRPr>
          </a:p>
          <a:p>
            <a:pPr algn="ctr"/>
            <a:r>
              <a:rPr lang="ru-RU" sz="4400" dirty="0">
                <a:solidFill>
                  <a:schemeClr val="tx2"/>
                </a:solidFill>
              </a:rPr>
              <a:t>«Старый замок»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i="1" dirty="0">
                <a:solidFill>
                  <a:srgbClr val="FF0000"/>
                </a:solidFill>
              </a:rPr>
              <a:t>«Богатырские ворота»</a:t>
            </a:r>
            <a:br>
              <a:rPr lang="ru-RU" sz="4400" i="1" dirty="0">
                <a:solidFill>
                  <a:srgbClr val="FF0000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«Избушка на курьих ножках»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«Гном» </a:t>
            </a:r>
            <a:br>
              <a:rPr lang="ru-RU" sz="4400" dirty="0">
                <a:solidFill>
                  <a:schemeClr val="tx2"/>
                </a:solidFill>
              </a:rPr>
            </a:b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31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06363" y="549275"/>
            <a:ext cx="8931275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Какая группа инструментов 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может не входить в состав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 симфонического оркестра</a:t>
            </a:r>
            <a:r>
              <a:rPr lang="ru-RU" sz="4400" b="1" dirty="0">
                <a:solidFill>
                  <a:schemeClr val="tx2"/>
                </a:solidFill>
              </a:rPr>
              <a:t> </a:t>
            </a:r>
            <a:br>
              <a:rPr lang="ru-RU" sz="4400" b="1" dirty="0">
                <a:solidFill>
                  <a:schemeClr val="tx2"/>
                </a:solidFill>
              </a:rPr>
            </a:br>
            <a:r>
              <a:rPr lang="ru-RU" sz="4400" dirty="0" smtClean="0">
                <a:solidFill>
                  <a:schemeClr val="tx2"/>
                </a:solidFill>
              </a:rPr>
              <a:t>Ударные </a:t>
            </a:r>
            <a:r>
              <a:rPr lang="ru-RU" sz="4400" dirty="0">
                <a:solidFill>
                  <a:schemeClr val="tx2"/>
                </a:solidFill>
              </a:rPr>
              <a:t/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Струнные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i="1" dirty="0">
                <a:solidFill>
                  <a:srgbClr val="FF0000"/>
                </a:solidFill>
              </a:rPr>
              <a:t>Клавишные 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Духовые</a:t>
            </a:r>
            <a:br>
              <a:rPr lang="ru-RU" sz="4400" dirty="0">
                <a:solidFill>
                  <a:schemeClr val="tx2"/>
                </a:solidFill>
              </a:rPr>
            </a:b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960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250825" y="476250"/>
            <a:ext cx="8893175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А. П. Бородин обладал </a:t>
            </a:r>
            <a:endParaRPr lang="ru-RU" sz="44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4400" b="1" i="1" dirty="0" smtClean="0">
                <a:solidFill>
                  <a:schemeClr val="tx2"/>
                </a:solidFill>
              </a:rPr>
              <a:t>не только </a:t>
            </a:r>
            <a:r>
              <a:rPr lang="ru-RU" sz="4400" b="1" i="1" dirty="0">
                <a:solidFill>
                  <a:schemeClr val="tx2"/>
                </a:solidFill>
              </a:rPr>
              <a:t>выдающимся музыкальным и литературным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 </a:t>
            </a:r>
            <a:r>
              <a:rPr lang="ru-RU" sz="4400" b="1" i="1" dirty="0" smtClean="0">
                <a:solidFill>
                  <a:schemeClr val="tx2"/>
                </a:solidFill>
              </a:rPr>
              <a:t>дарованием,</a:t>
            </a:r>
          </a:p>
          <a:p>
            <a:pPr algn="ctr"/>
            <a:r>
              <a:rPr lang="ru-RU" sz="4400" b="1" i="1" dirty="0" smtClean="0">
                <a:solidFill>
                  <a:schemeClr val="tx2"/>
                </a:solidFill>
              </a:rPr>
              <a:t> </a:t>
            </a:r>
            <a:r>
              <a:rPr lang="ru-RU" sz="4400" b="1" i="1" dirty="0">
                <a:solidFill>
                  <a:schemeClr val="tx2"/>
                </a:solidFill>
              </a:rPr>
              <a:t>но и талантом </a:t>
            </a:r>
            <a:r>
              <a:rPr lang="ru-RU" sz="4400" b="1" i="1" dirty="0" smtClean="0">
                <a:solidFill>
                  <a:schemeClr val="tx2"/>
                </a:solidFill>
              </a:rPr>
              <a:t>учёного</a:t>
            </a:r>
            <a:r>
              <a:rPr lang="ru-RU" sz="4400" i="1" dirty="0" smtClean="0">
                <a:solidFill>
                  <a:schemeClr val="tx2"/>
                </a:solidFill>
              </a:rPr>
              <a:t> </a:t>
            </a:r>
            <a:r>
              <a:rPr lang="ru-RU" sz="4400" i="1" dirty="0">
                <a:solidFill>
                  <a:schemeClr val="tx2"/>
                </a:solidFill>
              </a:rPr>
              <a:t/>
            </a:r>
            <a:br>
              <a:rPr lang="ru-RU" sz="4400" i="1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/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физика              биолога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математика       </a:t>
            </a:r>
            <a:r>
              <a:rPr lang="ru-RU" sz="4400" i="1" dirty="0">
                <a:solidFill>
                  <a:srgbClr val="FF0000"/>
                </a:solidFill>
              </a:rPr>
              <a:t>химика</a:t>
            </a:r>
          </a:p>
        </p:txBody>
      </p:sp>
    </p:spTree>
    <p:extLst>
      <p:ext uri="{BB962C8B-B14F-4D97-AF65-F5344CB8AC3E}">
        <p14:creationId xmlns:p14="http://schemas.microsoft.com/office/powerpoint/2010/main" val="2882685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ChangeArrowheads="1"/>
          </p:cNvSpPr>
          <p:nvPr/>
        </p:nvSpPr>
        <p:spPr bwMode="auto">
          <a:xfrm>
            <a:off x="1050925" y="260350"/>
            <a:ext cx="7697539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4800" b="1" i="1" dirty="0">
                <a:solidFill>
                  <a:schemeClr val="tx2"/>
                </a:solidFill>
              </a:rPr>
              <a:t>Последняя опера </a:t>
            </a:r>
            <a:br>
              <a:rPr lang="ru-RU" sz="4800" b="1" i="1" dirty="0">
                <a:solidFill>
                  <a:schemeClr val="tx2"/>
                </a:solidFill>
              </a:rPr>
            </a:br>
            <a:r>
              <a:rPr lang="ru-RU" sz="4800" b="1" i="1" dirty="0">
                <a:solidFill>
                  <a:schemeClr val="tx2"/>
                </a:solidFill>
              </a:rPr>
              <a:t>Н. А. Римского- Корсакова</a:t>
            </a:r>
            <a:br>
              <a:rPr lang="ru-RU" sz="4800" b="1" i="1" dirty="0">
                <a:solidFill>
                  <a:schemeClr val="tx2"/>
                </a:solidFill>
              </a:rPr>
            </a:br>
            <a:r>
              <a:rPr lang="ru-RU" sz="4800" dirty="0">
                <a:solidFill>
                  <a:schemeClr val="tx2"/>
                </a:solidFill>
              </a:rPr>
              <a:t> </a:t>
            </a:r>
            <a:br>
              <a:rPr lang="ru-RU" sz="4800" dirty="0">
                <a:solidFill>
                  <a:schemeClr val="tx2"/>
                </a:solidFill>
              </a:rPr>
            </a:br>
            <a:r>
              <a:rPr lang="ru-RU" sz="4800" dirty="0">
                <a:solidFill>
                  <a:schemeClr val="tx2"/>
                </a:solidFill>
              </a:rPr>
              <a:t>«Снегурочка»</a:t>
            </a:r>
            <a:br>
              <a:rPr lang="ru-RU" sz="4800" dirty="0">
                <a:solidFill>
                  <a:schemeClr val="tx2"/>
                </a:solidFill>
              </a:rPr>
            </a:br>
            <a:r>
              <a:rPr lang="ru-RU" sz="4800" dirty="0">
                <a:solidFill>
                  <a:schemeClr val="tx2"/>
                </a:solidFill>
              </a:rPr>
              <a:t>« </a:t>
            </a:r>
            <a:r>
              <a:rPr lang="ru-RU" sz="4800" dirty="0" err="1">
                <a:solidFill>
                  <a:schemeClr val="tx2"/>
                </a:solidFill>
              </a:rPr>
              <a:t>Псковитянка</a:t>
            </a:r>
            <a:r>
              <a:rPr lang="ru-RU" sz="4800" dirty="0">
                <a:solidFill>
                  <a:schemeClr val="tx2"/>
                </a:solidFill>
              </a:rPr>
              <a:t>» </a:t>
            </a:r>
            <a:br>
              <a:rPr lang="ru-RU" sz="4800" dirty="0">
                <a:solidFill>
                  <a:schemeClr val="tx2"/>
                </a:solidFill>
              </a:rPr>
            </a:br>
            <a:r>
              <a:rPr lang="ru-RU" sz="4800" i="1" dirty="0">
                <a:solidFill>
                  <a:srgbClr val="FF0000"/>
                </a:solidFill>
              </a:rPr>
              <a:t>«Золотой петушок»</a:t>
            </a:r>
            <a:r>
              <a:rPr lang="ru-RU" sz="4800" i="1" dirty="0">
                <a:solidFill>
                  <a:schemeClr val="tx2"/>
                </a:solidFill>
              </a:rPr>
              <a:t/>
            </a:r>
            <a:br>
              <a:rPr lang="ru-RU" sz="4800" i="1" dirty="0">
                <a:solidFill>
                  <a:schemeClr val="tx2"/>
                </a:solidFill>
              </a:rPr>
            </a:br>
            <a:r>
              <a:rPr lang="ru-RU" sz="4800" dirty="0">
                <a:solidFill>
                  <a:schemeClr val="tx2"/>
                </a:solidFill>
              </a:rPr>
              <a:t>«Садко»</a:t>
            </a:r>
          </a:p>
        </p:txBody>
      </p:sp>
    </p:spTree>
    <p:extLst>
      <p:ext uri="{BB962C8B-B14F-4D97-AF65-F5344CB8AC3E}">
        <p14:creationId xmlns:p14="http://schemas.microsoft.com/office/powerpoint/2010/main" val="129677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ChangeArrowheads="1"/>
          </p:cNvSpPr>
          <p:nvPr/>
        </p:nvSpPr>
        <p:spPr bwMode="auto">
          <a:xfrm>
            <a:off x="250825" y="333375"/>
            <a:ext cx="8569325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 i="1" dirty="0" smtClean="0">
                <a:solidFill>
                  <a:schemeClr val="tx2"/>
                </a:solidFill>
              </a:rPr>
              <a:t>Город, </a:t>
            </a:r>
            <a:r>
              <a:rPr lang="ru-RU" sz="5400" b="1" i="1" dirty="0">
                <a:solidFill>
                  <a:schemeClr val="tx2"/>
                </a:solidFill>
              </a:rPr>
              <a:t>где расположен </a:t>
            </a:r>
            <a:br>
              <a:rPr lang="ru-RU" sz="5400" b="1" i="1" dirty="0">
                <a:solidFill>
                  <a:schemeClr val="tx2"/>
                </a:solidFill>
              </a:rPr>
            </a:br>
            <a:r>
              <a:rPr lang="ru-RU" sz="5400" b="1" i="1" dirty="0">
                <a:solidFill>
                  <a:schemeClr val="tx2"/>
                </a:solidFill>
              </a:rPr>
              <a:t>Дом-музей </a:t>
            </a:r>
            <a:br>
              <a:rPr lang="ru-RU" sz="5400" b="1" i="1" dirty="0">
                <a:solidFill>
                  <a:schemeClr val="tx2"/>
                </a:solidFill>
              </a:rPr>
            </a:br>
            <a:r>
              <a:rPr lang="ru-RU" sz="5400" b="1" i="1" dirty="0" err="1">
                <a:solidFill>
                  <a:schemeClr val="tx2"/>
                </a:solidFill>
              </a:rPr>
              <a:t>П.И.Чайковского</a:t>
            </a:r>
            <a:r>
              <a:rPr lang="ru-RU" sz="5400" b="1" dirty="0">
                <a:solidFill>
                  <a:schemeClr val="tx2"/>
                </a:solidFill>
              </a:rPr>
              <a:t> </a:t>
            </a:r>
            <a:br>
              <a:rPr lang="ru-RU" sz="5400" b="1" dirty="0">
                <a:solidFill>
                  <a:schemeClr val="tx2"/>
                </a:solidFill>
              </a:rPr>
            </a:br>
            <a:r>
              <a:rPr lang="ru-RU" sz="5400" dirty="0">
                <a:solidFill>
                  <a:schemeClr val="tx2"/>
                </a:solidFill>
              </a:rPr>
              <a:t/>
            </a:r>
            <a:br>
              <a:rPr lang="ru-RU" sz="5400" dirty="0">
                <a:solidFill>
                  <a:schemeClr val="tx2"/>
                </a:solidFill>
              </a:rPr>
            </a:br>
            <a:r>
              <a:rPr lang="ru-RU" sz="2800" b="1" dirty="0" smtClean="0">
                <a:solidFill>
                  <a:schemeClr val="tx2"/>
                </a:solidFill>
              </a:rPr>
              <a:t> </a:t>
            </a:r>
            <a:r>
              <a:rPr lang="ru-RU" sz="5400" dirty="0">
                <a:solidFill>
                  <a:schemeClr val="tx2"/>
                </a:solidFill>
              </a:rPr>
              <a:t>Воткинск         </a:t>
            </a:r>
            <a:r>
              <a:rPr lang="ru-RU" sz="5400" i="1" dirty="0" smtClean="0">
                <a:solidFill>
                  <a:srgbClr val="FF0000"/>
                </a:solidFill>
              </a:rPr>
              <a:t>Клин </a:t>
            </a:r>
            <a:r>
              <a:rPr lang="ru-RU" sz="5400" i="1" dirty="0">
                <a:solidFill>
                  <a:srgbClr val="FF0000"/>
                </a:solidFill>
              </a:rPr>
              <a:t/>
            </a:r>
            <a:br>
              <a:rPr lang="ru-RU" sz="5400" i="1" dirty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5400" dirty="0">
                <a:solidFill>
                  <a:schemeClr val="tx2"/>
                </a:solidFill>
              </a:rPr>
              <a:t>Москва           </a:t>
            </a:r>
            <a:r>
              <a:rPr lang="ru-RU" sz="5400" dirty="0" smtClean="0">
                <a:solidFill>
                  <a:schemeClr val="tx2"/>
                </a:solidFill>
              </a:rPr>
              <a:t>Тверь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098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250825" y="620713"/>
            <a:ext cx="8713788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По мотивам поэмы </a:t>
            </a:r>
            <a:r>
              <a:rPr lang="ru-RU" sz="4400" b="1" i="1" dirty="0" err="1">
                <a:solidFill>
                  <a:schemeClr val="tx2"/>
                </a:solidFill>
              </a:rPr>
              <a:t>А.Пушкина</a:t>
            </a:r>
            <a:r>
              <a:rPr lang="ru-RU" sz="4400" b="1" i="1" dirty="0">
                <a:solidFill>
                  <a:schemeClr val="tx2"/>
                </a:solidFill>
              </a:rPr>
              <a:t> 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«Полтава» написана опера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 </a:t>
            </a:r>
            <a:r>
              <a:rPr lang="ru-RU" sz="4400" b="1" i="1" dirty="0" err="1">
                <a:solidFill>
                  <a:schemeClr val="tx2"/>
                </a:solidFill>
              </a:rPr>
              <a:t>П.Чайковского</a:t>
            </a:r>
            <a:r>
              <a:rPr lang="ru-RU" sz="4400" b="1" dirty="0">
                <a:solidFill>
                  <a:schemeClr val="tx2"/>
                </a:solidFill>
              </a:rPr>
              <a:t> </a:t>
            </a:r>
            <a:br>
              <a:rPr lang="ru-RU" sz="4400" b="1" dirty="0">
                <a:solidFill>
                  <a:schemeClr val="tx2"/>
                </a:solidFill>
              </a:rPr>
            </a:br>
            <a:r>
              <a:rPr lang="ru-RU" sz="4400" b="1" dirty="0">
                <a:solidFill>
                  <a:schemeClr val="tx2"/>
                </a:solidFill>
              </a:rPr>
              <a:t/>
            </a:r>
            <a:br>
              <a:rPr lang="ru-RU" sz="4400" b="1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«Воевода»  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 </a:t>
            </a:r>
            <a:r>
              <a:rPr lang="ru-RU" sz="4400" i="1" dirty="0">
                <a:solidFill>
                  <a:srgbClr val="FF0000"/>
                </a:solidFill>
              </a:rPr>
              <a:t>«Мазепа»</a:t>
            </a:r>
            <a:r>
              <a:rPr lang="ru-RU" sz="4400" i="1" dirty="0">
                <a:solidFill>
                  <a:schemeClr val="tx2"/>
                </a:solidFill>
              </a:rPr>
              <a:t> </a:t>
            </a:r>
            <a:br>
              <a:rPr lang="ru-RU" sz="4400" i="1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«Орлеанская дева» </a:t>
            </a:r>
          </a:p>
          <a:p>
            <a:pPr algn="ctr"/>
            <a:r>
              <a:rPr lang="ru-RU" sz="4400" dirty="0">
                <a:solidFill>
                  <a:schemeClr val="tx2"/>
                </a:solidFill>
              </a:rPr>
              <a:t> «Иоланта»</a:t>
            </a:r>
          </a:p>
        </p:txBody>
      </p:sp>
    </p:spTree>
    <p:extLst>
      <p:ext uri="{BB962C8B-B14F-4D97-AF65-F5344CB8AC3E}">
        <p14:creationId xmlns:p14="http://schemas.microsoft.com/office/powerpoint/2010/main" val="4094356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4"/>
          <p:cNvSpPr>
            <a:spLocks noChangeArrowheads="1"/>
          </p:cNvSpPr>
          <p:nvPr/>
        </p:nvSpPr>
        <p:spPr bwMode="auto">
          <a:xfrm>
            <a:off x="684213" y="260350"/>
            <a:ext cx="7773987" cy="545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i="1">
                <a:solidFill>
                  <a:schemeClr val="tx2"/>
                </a:solidFill>
              </a:rPr>
              <a:t>«У камелька», «Масленица» </a:t>
            </a:r>
            <a:br>
              <a:rPr lang="ru-RU" sz="4400" i="1">
                <a:solidFill>
                  <a:schemeClr val="tx2"/>
                </a:solidFill>
              </a:rPr>
            </a:br>
            <a:r>
              <a:rPr lang="ru-RU" sz="4400" i="1">
                <a:solidFill>
                  <a:schemeClr val="tx2"/>
                </a:solidFill>
              </a:rPr>
              <a:t>«Белые ночи», «Натройке»-</a:t>
            </a:r>
          </a:p>
          <a:p>
            <a:pPr algn="ctr"/>
            <a:r>
              <a:rPr lang="ru-RU" sz="4400" i="1">
                <a:solidFill>
                  <a:schemeClr val="tx2"/>
                </a:solidFill>
              </a:rPr>
              <a:t>пьесы из фортепианного</a:t>
            </a:r>
          </a:p>
          <a:p>
            <a:pPr algn="ctr"/>
            <a:r>
              <a:rPr lang="ru-RU" sz="4400" i="1">
                <a:solidFill>
                  <a:schemeClr val="tx2"/>
                </a:solidFill>
              </a:rPr>
              <a:t> цикла </a:t>
            </a:r>
            <a:r>
              <a:rPr lang="ru-RU" sz="4400">
                <a:solidFill>
                  <a:schemeClr val="tx2"/>
                </a:solidFill>
              </a:rPr>
              <a:t/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«Детский альбом»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 i="1">
                <a:solidFill>
                  <a:srgbClr val="FF0000"/>
                </a:solidFill>
              </a:rPr>
              <a:t>«Времена года»</a:t>
            </a:r>
            <a:r>
              <a:rPr lang="ru-RU" sz="4400">
                <a:solidFill>
                  <a:srgbClr val="FF0000"/>
                </a:solidFill>
              </a:rPr>
              <a:t> </a:t>
            </a:r>
            <a:br>
              <a:rPr lang="ru-RU" sz="4400">
                <a:solidFill>
                  <a:srgbClr val="FF0000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«Картинки с выставки» 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«Детская»</a:t>
            </a:r>
          </a:p>
        </p:txBody>
      </p:sp>
    </p:spTree>
    <p:extLst>
      <p:ext uri="{BB962C8B-B14F-4D97-AF65-F5344CB8AC3E}">
        <p14:creationId xmlns:p14="http://schemas.microsoft.com/office/powerpoint/2010/main" val="1020292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468313" y="260350"/>
            <a:ext cx="8347075" cy="550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i="1" dirty="0" smtClean="0">
                <a:solidFill>
                  <a:schemeClr val="tx2"/>
                </a:solidFill>
              </a:rPr>
              <a:t>Кто, </a:t>
            </a:r>
            <a:r>
              <a:rPr lang="ru-RU" sz="4400" i="1" dirty="0">
                <a:solidFill>
                  <a:schemeClr val="tx2"/>
                </a:solidFill>
              </a:rPr>
              <a:t>из </a:t>
            </a:r>
            <a:r>
              <a:rPr lang="ru-RU" sz="4400" i="1" dirty="0" smtClean="0">
                <a:solidFill>
                  <a:schemeClr val="tx2"/>
                </a:solidFill>
              </a:rPr>
              <a:t>названных композиторов, </a:t>
            </a:r>
            <a:endParaRPr lang="ru-RU" sz="4400" i="1" dirty="0">
              <a:solidFill>
                <a:schemeClr val="tx2"/>
              </a:solidFill>
            </a:endParaRPr>
          </a:p>
          <a:p>
            <a:pPr algn="ctr"/>
            <a:r>
              <a:rPr lang="ru-RU" sz="4400" i="1" dirty="0">
                <a:solidFill>
                  <a:schemeClr val="tx2"/>
                </a:solidFill>
              </a:rPr>
              <a:t>не входил в творческое </a:t>
            </a:r>
          </a:p>
          <a:p>
            <a:pPr algn="ctr"/>
            <a:r>
              <a:rPr lang="ru-RU" sz="4400" i="1" dirty="0">
                <a:solidFill>
                  <a:schemeClr val="tx2"/>
                </a:solidFill>
              </a:rPr>
              <a:t>содружество «Могучая кучка»</a:t>
            </a:r>
            <a:br>
              <a:rPr lang="ru-RU" sz="4400" i="1" dirty="0">
                <a:solidFill>
                  <a:schemeClr val="tx2"/>
                </a:solidFill>
              </a:rPr>
            </a:br>
            <a:endParaRPr lang="ru-RU" sz="4400" i="1" dirty="0">
              <a:solidFill>
                <a:schemeClr val="tx2"/>
              </a:solidFill>
            </a:endParaRPr>
          </a:p>
          <a:p>
            <a:pPr algn="ctr"/>
            <a:r>
              <a:rPr lang="ru-RU" sz="4400" dirty="0">
                <a:solidFill>
                  <a:schemeClr val="tx2"/>
                </a:solidFill>
              </a:rPr>
              <a:t>Ц. Кюи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А. Бородин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i="1" dirty="0" err="1">
                <a:solidFill>
                  <a:srgbClr val="FF0000"/>
                </a:solidFill>
              </a:rPr>
              <a:t>М.Глинка</a:t>
            </a:r>
            <a:r>
              <a:rPr lang="ru-RU" sz="4400" i="1" dirty="0">
                <a:solidFill>
                  <a:srgbClr val="FF0000"/>
                </a:solidFill>
              </a:rPr>
              <a:t> 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r>
              <a:rPr lang="ru-RU" sz="4400" dirty="0" err="1">
                <a:solidFill>
                  <a:schemeClr val="tx2"/>
                </a:solidFill>
              </a:rPr>
              <a:t>М.Балакирев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935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4"/>
          <p:cNvSpPr>
            <a:spLocks noChangeArrowheads="1"/>
          </p:cNvSpPr>
          <p:nvPr/>
        </p:nvSpPr>
        <p:spPr bwMode="auto">
          <a:xfrm>
            <a:off x="395288" y="333375"/>
            <a:ext cx="8351837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i="1">
                <a:solidFill>
                  <a:schemeClr val="tx2"/>
                </a:solidFill>
              </a:rPr>
              <a:t>Композитор </a:t>
            </a:r>
            <a:r>
              <a:rPr lang="en-US" sz="4400" i="1">
                <a:solidFill>
                  <a:schemeClr val="tx2"/>
                </a:solidFill>
              </a:rPr>
              <a:t>XX</a:t>
            </a:r>
            <a:r>
              <a:rPr lang="ru-RU" sz="4400" i="1">
                <a:solidFill>
                  <a:schemeClr val="tx2"/>
                </a:solidFill>
              </a:rPr>
              <a:t> века,</a:t>
            </a:r>
          </a:p>
          <a:p>
            <a:pPr algn="ctr"/>
            <a:r>
              <a:rPr lang="ru-RU" sz="4400" i="1">
                <a:solidFill>
                  <a:schemeClr val="tx2"/>
                </a:solidFill>
              </a:rPr>
              <a:t> который экспериментировал в области цвето- и светомузыки</a:t>
            </a:r>
            <a:r>
              <a:rPr lang="ru-RU" sz="4400">
                <a:solidFill>
                  <a:schemeClr val="tx2"/>
                </a:solidFill>
              </a:rPr>
              <a:t> </a:t>
            </a:r>
            <a:br>
              <a:rPr lang="ru-RU" sz="4400">
                <a:solidFill>
                  <a:schemeClr val="tx2"/>
                </a:solidFill>
              </a:rPr>
            </a:br>
            <a:endParaRPr lang="ru-RU" sz="4400">
              <a:solidFill>
                <a:schemeClr val="tx2"/>
              </a:solidFill>
            </a:endParaRPr>
          </a:p>
          <a:p>
            <a:pPr algn="ctr"/>
            <a:r>
              <a:rPr lang="ru-RU" sz="4400">
                <a:solidFill>
                  <a:schemeClr val="tx2"/>
                </a:solidFill>
              </a:rPr>
              <a:t>Д. Шостакович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 i="1">
                <a:solidFill>
                  <a:srgbClr val="FF0000"/>
                </a:solidFill>
              </a:rPr>
              <a:t>А.Скрябин</a:t>
            </a:r>
            <a:br>
              <a:rPr lang="ru-RU" sz="4400" i="1">
                <a:solidFill>
                  <a:srgbClr val="FF0000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С.Прокофьев </a:t>
            </a:r>
            <a:br>
              <a:rPr lang="ru-RU" sz="4400">
                <a:solidFill>
                  <a:schemeClr val="tx2"/>
                </a:solidFill>
              </a:rPr>
            </a:br>
            <a:r>
              <a:rPr lang="ru-RU" sz="4400">
                <a:solidFill>
                  <a:schemeClr val="tx2"/>
                </a:solidFill>
              </a:rPr>
              <a:t>А. Хачатурян</a:t>
            </a:r>
          </a:p>
        </p:txBody>
      </p:sp>
    </p:spTree>
    <p:extLst>
      <p:ext uri="{BB962C8B-B14F-4D97-AF65-F5344CB8AC3E}">
        <p14:creationId xmlns:p14="http://schemas.microsoft.com/office/powerpoint/2010/main" val="957822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620688"/>
            <a:ext cx="7520940" cy="439248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000" i="1" dirty="0" smtClean="0">
                <a:solidFill>
                  <a:srgbClr val="C00000"/>
                </a:solidFill>
              </a:rPr>
              <a:t>Какой из пьес</a:t>
            </a:r>
          </a:p>
          <a:p>
            <a:pPr algn="ctr"/>
            <a:r>
              <a:rPr lang="ru-RU" sz="3000" i="1" dirty="0" smtClean="0">
                <a:solidFill>
                  <a:srgbClr val="C00000"/>
                </a:solidFill>
              </a:rPr>
              <a:t> завершается фортепианный </a:t>
            </a:r>
            <a:r>
              <a:rPr lang="ru-RU" sz="3000" i="1" dirty="0">
                <a:solidFill>
                  <a:srgbClr val="C00000"/>
                </a:solidFill>
              </a:rPr>
              <a:t>цикл </a:t>
            </a:r>
            <a:r>
              <a:rPr lang="ru-RU" sz="3000" i="1" dirty="0" err="1">
                <a:solidFill>
                  <a:srgbClr val="C00000"/>
                </a:solidFill>
              </a:rPr>
              <a:t>М.Мусоргского</a:t>
            </a:r>
            <a:r>
              <a:rPr lang="ru-RU" sz="3000" i="1" dirty="0">
                <a:solidFill>
                  <a:srgbClr val="C00000"/>
                </a:solidFill>
              </a:rPr>
              <a:t> </a:t>
            </a:r>
            <a:br>
              <a:rPr lang="ru-RU" sz="3000" i="1" dirty="0">
                <a:solidFill>
                  <a:srgbClr val="C00000"/>
                </a:solidFill>
              </a:rPr>
            </a:br>
            <a:r>
              <a:rPr lang="ru-RU" sz="3000" i="1" dirty="0">
                <a:solidFill>
                  <a:srgbClr val="C00000"/>
                </a:solidFill>
              </a:rPr>
              <a:t>«Картинки с выставки</a:t>
            </a:r>
            <a:r>
              <a:rPr lang="ru-RU" sz="3000" i="1" dirty="0" smtClean="0">
                <a:solidFill>
                  <a:srgbClr val="C00000"/>
                </a:solidFill>
              </a:rPr>
              <a:t>»? </a:t>
            </a:r>
          </a:p>
          <a:p>
            <a:pPr algn="ctr"/>
            <a:endParaRPr lang="ru-RU" sz="3000" i="1" dirty="0" smtClean="0">
              <a:solidFill>
                <a:srgbClr val="C00000"/>
              </a:solidFill>
            </a:endParaRP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dirty="0">
                <a:solidFill>
                  <a:srgbClr val="0070C0"/>
                </a:solidFill>
              </a:rPr>
              <a:t>Старый замок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dirty="0">
                <a:solidFill>
                  <a:srgbClr val="0070C0"/>
                </a:solidFill>
              </a:rPr>
              <a:t>Богатырские ворота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dirty="0">
                <a:solidFill>
                  <a:srgbClr val="0070C0"/>
                </a:solidFill>
              </a:rPr>
              <a:t>Избушка на курьих ножках</a:t>
            </a:r>
            <a:r>
              <a:rPr lang="ru-RU" sz="2800" dirty="0" smtClean="0">
                <a:solidFill>
                  <a:srgbClr val="0070C0"/>
                </a:solidFill>
              </a:rPr>
              <a:t>»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70C0"/>
                </a:solidFill>
              </a:rPr>
              <a:t>«</a:t>
            </a:r>
            <a:r>
              <a:rPr lang="ru-RU" sz="2800" dirty="0">
                <a:solidFill>
                  <a:srgbClr val="0070C0"/>
                </a:solidFill>
              </a:rPr>
              <a:t>Гном» </a:t>
            </a:r>
            <a:br>
              <a:rPr lang="ru-RU" sz="2800" dirty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3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ChangeArrowheads="1"/>
          </p:cNvSpPr>
          <p:nvPr/>
        </p:nvSpPr>
        <p:spPr bwMode="auto">
          <a:xfrm>
            <a:off x="323850" y="476250"/>
            <a:ext cx="8640763" cy="557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</a:rPr>
              <a:t> </a:t>
            </a:r>
            <a:r>
              <a:rPr lang="ru-RU" sz="4000" i="1" dirty="0">
                <a:solidFill>
                  <a:schemeClr val="tx2"/>
                </a:solidFill>
              </a:rPr>
              <a:t>Композитор,</a:t>
            </a:r>
          </a:p>
          <a:p>
            <a:pPr algn="ctr"/>
            <a:r>
              <a:rPr lang="ru-RU" sz="4000" i="1" dirty="0">
                <a:solidFill>
                  <a:schemeClr val="tx2"/>
                </a:solidFill>
              </a:rPr>
              <a:t> написавший 19 рапсодий, </a:t>
            </a:r>
            <a:endParaRPr lang="ru-RU" sz="4000" i="1" dirty="0" smtClean="0">
              <a:solidFill>
                <a:schemeClr val="tx2"/>
              </a:solidFill>
            </a:endParaRPr>
          </a:p>
          <a:p>
            <a:pPr algn="ctr"/>
            <a:r>
              <a:rPr lang="ru-RU" sz="4000" i="1" dirty="0" smtClean="0">
                <a:solidFill>
                  <a:schemeClr val="tx2"/>
                </a:solidFill>
              </a:rPr>
              <a:t>рисующих </a:t>
            </a:r>
            <a:r>
              <a:rPr lang="ru-RU" sz="4000" i="1" dirty="0">
                <a:solidFill>
                  <a:schemeClr val="tx2"/>
                </a:solidFill>
              </a:rPr>
              <a:t>картины </a:t>
            </a:r>
          </a:p>
          <a:p>
            <a:pPr algn="ctr"/>
            <a:r>
              <a:rPr lang="ru-RU" sz="4000" i="1" dirty="0">
                <a:solidFill>
                  <a:schemeClr val="tx2"/>
                </a:solidFill>
              </a:rPr>
              <a:t>венгерской народной жизни.</a:t>
            </a:r>
            <a:br>
              <a:rPr lang="ru-RU" sz="4000" i="1" dirty="0">
                <a:solidFill>
                  <a:schemeClr val="tx2"/>
                </a:solidFill>
              </a:rPr>
            </a:br>
            <a:endParaRPr lang="ru-RU" sz="4000" i="1" dirty="0">
              <a:solidFill>
                <a:schemeClr val="tx2"/>
              </a:solidFill>
            </a:endParaRPr>
          </a:p>
          <a:p>
            <a:pPr algn="ctr"/>
            <a:r>
              <a:rPr lang="ru-RU" sz="4000" i="1" dirty="0" err="1">
                <a:solidFill>
                  <a:srgbClr val="FF0000"/>
                </a:solidFill>
              </a:rPr>
              <a:t>Ф.Лист</a:t>
            </a:r>
            <a:r>
              <a:rPr lang="ru-RU" sz="4000" i="1" dirty="0">
                <a:solidFill>
                  <a:srgbClr val="FF0000"/>
                </a:solidFill>
              </a:rPr>
              <a:t> </a:t>
            </a:r>
            <a:br>
              <a:rPr lang="ru-RU" sz="4000" i="1" dirty="0">
                <a:solidFill>
                  <a:srgbClr val="FF0000"/>
                </a:solidFill>
              </a:rPr>
            </a:br>
            <a:r>
              <a:rPr lang="ru-RU" sz="4000" dirty="0" err="1">
                <a:solidFill>
                  <a:schemeClr val="tx2"/>
                </a:solidFill>
              </a:rPr>
              <a:t>Ф.Шопен</a:t>
            </a:r>
            <a:r>
              <a:rPr lang="ru-RU" sz="4000" dirty="0">
                <a:solidFill>
                  <a:schemeClr val="tx2"/>
                </a:solidFill>
              </a:rPr>
              <a:t> </a:t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 err="1">
                <a:solidFill>
                  <a:schemeClr val="tx2"/>
                </a:solidFill>
              </a:rPr>
              <a:t>В.Моцарт</a:t>
            </a:r>
            <a:r>
              <a:rPr lang="ru-RU" sz="4000" dirty="0">
                <a:solidFill>
                  <a:schemeClr val="tx2"/>
                </a:solidFill>
              </a:rPr>
              <a:t> </a:t>
            </a:r>
            <a:br>
              <a:rPr lang="ru-RU" sz="4000" dirty="0">
                <a:solidFill>
                  <a:schemeClr val="tx2"/>
                </a:solidFill>
              </a:rPr>
            </a:br>
            <a:r>
              <a:rPr lang="ru-RU" sz="4000" dirty="0">
                <a:solidFill>
                  <a:schemeClr val="tx2"/>
                </a:solidFill>
              </a:rPr>
              <a:t>И. Бах</a:t>
            </a:r>
          </a:p>
        </p:txBody>
      </p:sp>
    </p:spTree>
    <p:extLst>
      <p:ext uri="{BB962C8B-B14F-4D97-AF65-F5344CB8AC3E}">
        <p14:creationId xmlns:p14="http://schemas.microsoft.com/office/powerpoint/2010/main" val="28339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179388" y="620713"/>
            <a:ext cx="8713787" cy="502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i="1">
                <a:solidFill>
                  <a:schemeClr val="tx2"/>
                </a:solidFill>
              </a:rPr>
              <a:t>Основатель знаменитой</a:t>
            </a:r>
          </a:p>
          <a:p>
            <a:pPr algn="ctr"/>
            <a:r>
              <a:rPr lang="ru-RU" sz="5400" i="1">
                <a:solidFill>
                  <a:schemeClr val="tx2"/>
                </a:solidFill>
              </a:rPr>
              <a:t> картинной галереи в</a:t>
            </a:r>
          </a:p>
          <a:p>
            <a:pPr algn="ctr"/>
            <a:r>
              <a:rPr lang="ru-RU" sz="5400" i="1">
                <a:solidFill>
                  <a:schemeClr val="tx2"/>
                </a:solidFill>
              </a:rPr>
              <a:t> Москве </a:t>
            </a:r>
            <a:br>
              <a:rPr lang="ru-RU" sz="5400" i="1">
                <a:solidFill>
                  <a:schemeClr val="tx2"/>
                </a:solidFill>
              </a:rPr>
            </a:br>
            <a:r>
              <a:rPr lang="ru-RU" sz="5400">
                <a:solidFill>
                  <a:schemeClr val="tx2"/>
                </a:solidFill>
              </a:rPr>
              <a:t/>
            </a:r>
            <a:br>
              <a:rPr lang="ru-RU" sz="5400">
                <a:solidFill>
                  <a:schemeClr val="tx2"/>
                </a:solidFill>
              </a:rPr>
            </a:br>
            <a:r>
              <a:rPr lang="ru-RU" sz="5400">
                <a:solidFill>
                  <a:schemeClr val="tx2"/>
                </a:solidFill>
              </a:rPr>
              <a:t>С.Морозов   С.Дягилев   </a:t>
            </a:r>
            <a:br>
              <a:rPr lang="ru-RU" sz="5400">
                <a:solidFill>
                  <a:schemeClr val="tx2"/>
                </a:solidFill>
              </a:rPr>
            </a:br>
            <a:r>
              <a:rPr lang="ru-RU" sz="5400">
                <a:solidFill>
                  <a:schemeClr val="tx2"/>
                </a:solidFill>
              </a:rPr>
              <a:t> К.Иванов    </a:t>
            </a:r>
            <a:r>
              <a:rPr lang="ru-RU" sz="5400" i="1">
                <a:solidFill>
                  <a:srgbClr val="FF0000"/>
                </a:solidFill>
              </a:rPr>
              <a:t>П.Третьяков</a:t>
            </a:r>
          </a:p>
        </p:txBody>
      </p:sp>
    </p:spTree>
    <p:extLst>
      <p:ext uri="{BB962C8B-B14F-4D97-AF65-F5344CB8AC3E}">
        <p14:creationId xmlns:p14="http://schemas.microsoft.com/office/powerpoint/2010/main" val="228127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ChangeArrowheads="1"/>
          </p:cNvSpPr>
          <p:nvPr/>
        </p:nvSpPr>
        <p:spPr bwMode="auto">
          <a:xfrm>
            <a:off x="250825" y="549275"/>
            <a:ext cx="8569325" cy="510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Композитор, автор</a:t>
            </a:r>
          </a:p>
          <a:p>
            <a:pPr algn="ctr"/>
            <a:r>
              <a:rPr lang="ru-RU" sz="4400" b="1" i="1" dirty="0">
                <a:solidFill>
                  <a:schemeClr val="tx2"/>
                </a:solidFill>
              </a:rPr>
              <a:t> симфонической сказки </a:t>
            </a:r>
            <a:br>
              <a:rPr lang="ru-RU" sz="4400" b="1" i="1" dirty="0">
                <a:solidFill>
                  <a:schemeClr val="tx2"/>
                </a:solidFill>
              </a:rPr>
            </a:br>
            <a:r>
              <a:rPr lang="ru-RU" sz="4400" b="1" i="1" dirty="0">
                <a:solidFill>
                  <a:schemeClr val="tx2"/>
                </a:solidFill>
              </a:rPr>
              <a:t>«Петя и волк» </a:t>
            </a:r>
            <a:br>
              <a:rPr lang="ru-RU" sz="4400" b="1" i="1" dirty="0">
                <a:solidFill>
                  <a:schemeClr val="tx2"/>
                </a:solidFill>
              </a:rPr>
            </a:br>
            <a:r>
              <a:rPr lang="ru-RU" sz="4400" dirty="0" smtClean="0">
                <a:solidFill>
                  <a:schemeClr val="tx2"/>
                </a:solidFill>
              </a:rPr>
              <a:t>А</a:t>
            </a:r>
            <a:r>
              <a:rPr lang="ru-RU" sz="4400" dirty="0">
                <a:solidFill>
                  <a:schemeClr val="tx2"/>
                </a:solidFill>
              </a:rPr>
              <a:t>. Скрябин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Д. </a:t>
            </a:r>
            <a:r>
              <a:rPr lang="ru-RU" sz="4400" dirty="0" err="1">
                <a:solidFill>
                  <a:schemeClr val="tx2"/>
                </a:solidFill>
              </a:rPr>
              <a:t>Кабалевский</a:t>
            </a:r>
            <a:r>
              <a:rPr lang="ru-RU" sz="4400" dirty="0">
                <a:solidFill>
                  <a:schemeClr val="tx2"/>
                </a:solidFill>
              </a:rPr>
              <a:t>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i="1" dirty="0">
                <a:solidFill>
                  <a:srgbClr val="FF0000"/>
                </a:solidFill>
              </a:rPr>
              <a:t>С. Прокофьев</a:t>
            </a:r>
            <a:r>
              <a:rPr lang="ru-RU" sz="4400" dirty="0">
                <a:solidFill>
                  <a:schemeClr val="tx2"/>
                </a:solidFill>
              </a:rPr>
              <a:t> </a:t>
            </a:r>
            <a:br>
              <a:rPr lang="ru-RU" sz="4400" dirty="0">
                <a:solidFill>
                  <a:schemeClr val="tx2"/>
                </a:solidFill>
              </a:rPr>
            </a:br>
            <a:r>
              <a:rPr lang="ru-RU" sz="4400" dirty="0">
                <a:solidFill>
                  <a:schemeClr val="tx2"/>
                </a:solidFill>
              </a:rPr>
              <a:t>Д. Шостакович</a:t>
            </a:r>
            <a:r>
              <a:rPr lang="ru-RU" dirty="0">
                <a:solidFill>
                  <a:schemeClr val="tx2"/>
                </a:solidFill>
              </a:rPr>
              <a:t> </a:t>
            </a:r>
            <a:br>
              <a:rPr lang="ru-RU" dirty="0">
                <a:solidFill>
                  <a:schemeClr val="tx2"/>
                </a:solidFill>
              </a:rPr>
            </a:b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423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55576" y="332656"/>
            <a:ext cx="7588324" cy="525658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C00000"/>
                </a:solidFill>
              </a:rPr>
              <a:t>Кто из композиторов создал первую русскую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национальную </a:t>
            </a:r>
            <a:r>
              <a:rPr lang="ru-RU" sz="3600" dirty="0">
                <a:solidFill>
                  <a:srgbClr val="C00000"/>
                </a:solidFill>
              </a:rPr>
              <a:t>оперу</a:t>
            </a:r>
            <a:r>
              <a:rPr lang="ru-RU" sz="3600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r>
              <a:rPr lang="ru-RU" sz="3600" u="sng" dirty="0" smtClean="0">
                <a:solidFill>
                  <a:srgbClr val="FF0000"/>
                </a:solidFill>
              </a:rPr>
              <a:t>Глинка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 Мусоргский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 Рахманинов</a:t>
            </a:r>
          </a:p>
          <a:p>
            <a:pPr algn="ctr"/>
            <a:r>
              <a:rPr lang="ru-RU" sz="3600" dirty="0" smtClean="0">
                <a:solidFill>
                  <a:srgbClr val="00B050"/>
                </a:solidFill>
              </a:rPr>
              <a:t>Прокофьев</a:t>
            </a:r>
            <a:endParaRPr lang="ru-RU" sz="3600" dirty="0">
              <a:solidFill>
                <a:srgbClr val="00B050"/>
              </a:solidFill>
            </a:endParaRPr>
          </a:p>
          <a:p>
            <a:pPr algn="ctr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2415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48883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Какой из инструментов является самым </a:t>
            </a:r>
            <a:r>
              <a:rPr lang="ru-RU" sz="4400" b="1" dirty="0" smtClean="0">
                <a:solidFill>
                  <a:srgbClr val="C00000"/>
                </a:solidFill>
              </a:rPr>
              <a:t>большим</a:t>
            </a:r>
          </a:p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>
                <a:solidFill>
                  <a:srgbClr val="C00000"/>
                </a:solidFill>
              </a:rPr>
              <a:t>в мире</a:t>
            </a:r>
            <a:r>
              <a:rPr lang="ru-RU" sz="4400" b="1" dirty="0" smtClean="0">
                <a:solidFill>
                  <a:srgbClr val="C00000"/>
                </a:solidFill>
              </a:rPr>
              <a:t>?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 Рояль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u="sng" dirty="0" smtClean="0">
                <a:solidFill>
                  <a:srgbClr val="FF0000"/>
                </a:solidFill>
              </a:rPr>
              <a:t>Орган</a:t>
            </a:r>
          </a:p>
          <a:p>
            <a:pPr marL="571500" indent="-57150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 Арфа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4400" b="1" dirty="0" smtClean="0">
                <a:solidFill>
                  <a:srgbClr val="7030A0"/>
                </a:solidFill>
              </a:rPr>
              <a:t>Контрабас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1309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48680"/>
            <a:ext cx="763284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</a:rPr>
              <a:t>Какие литературные произведения в древности принято было </a:t>
            </a:r>
            <a:endParaRPr lang="ru-RU" sz="3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не рассказывать</a:t>
            </a:r>
            <a:r>
              <a:rPr lang="ru-RU" sz="3600" b="1" dirty="0">
                <a:solidFill>
                  <a:srgbClr val="C00000"/>
                </a:solidFill>
              </a:rPr>
              <a:t>, а петь</a:t>
            </a:r>
            <a:r>
              <a:rPr lang="ru-RU" sz="3600" b="1" dirty="0" smtClean="0">
                <a:solidFill>
                  <a:srgbClr val="C00000"/>
                </a:solidFill>
              </a:rPr>
              <a:t>?</a:t>
            </a:r>
          </a:p>
          <a:p>
            <a:pPr algn="ctr"/>
            <a:endParaRPr lang="ru-RU" sz="3600" dirty="0">
              <a:solidFill>
                <a:srgbClr val="C0000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Сказки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u="sng" dirty="0" smtClean="0">
                <a:solidFill>
                  <a:srgbClr val="FF0000"/>
                </a:solidFill>
              </a:rPr>
              <a:t>Былины 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2060"/>
                </a:solidFill>
              </a:rPr>
              <a:t>Загадки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192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208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Как называется многократное повторение в музыке одной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и </a:t>
            </a:r>
            <a:r>
              <a:rPr lang="ru-RU" sz="3600" b="1" dirty="0">
                <a:solidFill>
                  <a:srgbClr val="FF0000"/>
                </a:solidFill>
              </a:rPr>
              <a:t>той же темы, только в разном изложении?</a:t>
            </a:r>
            <a:endParaRPr lang="ru-RU" sz="3600" dirty="0">
              <a:solidFill>
                <a:srgbClr val="FF000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7030A0"/>
                </a:solidFill>
              </a:rPr>
              <a:t>рондо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u="sng" dirty="0" smtClean="0">
                <a:solidFill>
                  <a:srgbClr val="FF0000"/>
                </a:solidFill>
              </a:rPr>
              <a:t>вариации</a:t>
            </a:r>
            <a:endParaRPr lang="ru-RU" sz="3600" b="1" u="sng" dirty="0">
              <a:solidFill>
                <a:srgbClr val="FF0000"/>
              </a:solidFill>
            </a:endParaRP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7030A0"/>
                </a:solidFill>
              </a:rPr>
              <a:t>куплет</a:t>
            </a:r>
            <a:r>
              <a:rPr lang="ru-RU" sz="3600" b="1" dirty="0">
                <a:solidFill>
                  <a:srgbClr val="7030A0"/>
                </a:solidFill>
              </a:rPr>
              <a:t>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4531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70485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Кто из русских писателей был </a:t>
            </a:r>
            <a:r>
              <a:rPr lang="ru-RU" sz="3600" b="1" dirty="0">
                <a:solidFill>
                  <a:srgbClr val="00B050"/>
                </a:solidFill>
              </a:rPr>
              <a:t>хорошим </a:t>
            </a:r>
            <a:r>
              <a:rPr lang="ru-RU" sz="3600" b="1" dirty="0" smtClean="0">
                <a:solidFill>
                  <a:srgbClr val="00B050"/>
                </a:solidFill>
              </a:rPr>
              <a:t>пианистом?</a:t>
            </a:r>
          </a:p>
          <a:p>
            <a:endParaRPr lang="ru-RU" sz="3600" b="1" dirty="0"/>
          </a:p>
          <a:p>
            <a:r>
              <a:rPr lang="ru-RU" sz="3600" b="1" dirty="0"/>
              <a:t> </a:t>
            </a:r>
            <a:r>
              <a:rPr lang="ru-RU" sz="3600" b="1" u="sng" dirty="0">
                <a:solidFill>
                  <a:srgbClr val="FF0000"/>
                </a:solidFill>
              </a:rPr>
              <a:t>А.С. </a:t>
            </a:r>
            <a:r>
              <a:rPr lang="ru-RU" sz="3600" b="1" u="sng" dirty="0" smtClean="0">
                <a:solidFill>
                  <a:srgbClr val="FF0000"/>
                </a:solidFill>
              </a:rPr>
              <a:t>Грибоедов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b="1" dirty="0">
                <a:solidFill>
                  <a:srgbClr val="0070C0"/>
                </a:solidFill>
              </a:rPr>
              <a:t>И.А. </a:t>
            </a:r>
            <a:r>
              <a:rPr lang="ru-RU" sz="3600" b="1" dirty="0" smtClean="0">
                <a:solidFill>
                  <a:srgbClr val="0070C0"/>
                </a:solidFill>
              </a:rPr>
              <a:t>Бунин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Л.Н. Толстой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 А.И. Куприн</a:t>
            </a: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18098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chemeClr val="accent2"/>
                </a:solidFill>
              </a:rPr>
              <a:t>Какой музыкальный термин </a:t>
            </a:r>
            <a:endParaRPr lang="ru-RU" sz="3600" b="1" dirty="0" smtClean="0">
              <a:solidFill>
                <a:schemeClr val="accent2"/>
              </a:solidFill>
            </a:endParaRPr>
          </a:p>
          <a:p>
            <a:r>
              <a:rPr lang="ru-RU" sz="3600" b="1" dirty="0" smtClean="0">
                <a:solidFill>
                  <a:schemeClr val="accent2"/>
                </a:solidFill>
              </a:rPr>
              <a:t>в </a:t>
            </a:r>
            <a:r>
              <a:rPr lang="ru-RU" sz="3600" b="1" dirty="0">
                <a:solidFill>
                  <a:schemeClr val="accent2"/>
                </a:solidFill>
              </a:rPr>
              <a:t>переводе означает «Шутка»?</a:t>
            </a:r>
            <a:endParaRPr lang="ru-RU" sz="3600" dirty="0">
              <a:solidFill>
                <a:schemeClr val="accent2"/>
              </a:solidFill>
            </a:endParaRPr>
          </a:p>
          <a:p>
            <a:endParaRPr lang="ru-RU" sz="3600" b="1" dirty="0" smtClean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F0"/>
                </a:solidFill>
              </a:rPr>
              <a:t>Фантазия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F0"/>
                </a:solidFill>
              </a:rPr>
              <a:t>Форте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u="sng" dirty="0" smtClean="0">
                <a:solidFill>
                  <a:srgbClr val="FF0000"/>
                </a:solidFill>
              </a:rPr>
              <a:t>Скерцо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998794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Кто из композиторов написал знаменитую пьесу для оркестра </a:t>
            </a:r>
            <a:endParaRPr lang="ru-RU" sz="3600" b="1" dirty="0" smtClean="0">
              <a:solidFill>
                <a:srgbClr val="7030A0"/>
              </a:solidFill>
            </a:endParaRPr>
          </a:p>
          <a:p>
            <a:r>
              <a:rPr lang="ru-RU" sz="3600" b="1" dirty="0" smtClean="0">
                <a:solidFill>
                  <a:srgbClr val="7030A0"/>
                </a:solidFill>
              </a:rPr>
              <a:t>под </a:t>
            </a:r>
            <a:r>
              <a:rPr lang="ru-RU" sz="3600" b="1" dirty="0">
                <a:solidFill>
                  <a:srgbClr val="7030A0"/>
                </a:solidFill>
              </a:rPr>
              <a:t>названием «Болеро</a:t>
            </a:r>
            <a:r>
              <a:rPr lang="ru-RU" sz="3600" b="1" dirty="0" smtClean="0">
                <a:solidFill>
                  <a:srgbClr val="7030A0"/>
                </a:solidFill>
              </a:rPr>
              <a:t>»?</a:t>
            </a:r>
          </a:p>
          <a:p>
            <a:endParaRPr lang="ru-RU" sz="3600" dirty="0"/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Бетховен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</a:rPr>
              <a:t> Шуберт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</a:rPr>
              <a:t>Равель</a:t>
            </a: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046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810546"/>
          </a:xfrm>
        </p:spPr>
        <p:txBody>
          <a:bodyPr/>
          <a:lstStyle/>
          <a:p>
            <a:pPr marL="457200" indent="-457200" algn="ctr" eaLnBrk="1" hangingPunct="1"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2"/>
                </a:solidFill>
                <a:latin typeface="+mn-lt"/>
              </a:rPr>
              <a:t>Какая группа инструментов </a:t>
            </a:r>
            <a:br>
              <a:rPr lang="ru-RU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b="1" dirty="0" smtClean="0">
                <a:solidFill>
                  <a:schemeClr val="accent2"/>
                </a:solidFill>
                <a:latin typeface="+mn-lt"/>
              </a:rPr>
              <a:t> не всегда входит в состав симфонического оркестра? </a:t>
            </a:r>
            <a:br>
              <a:rPr lang="ru-RU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b="1" dirty="0" smtClean="0">
                <a:solidFill>
                  <a:schemeClr val="accent2"/>
                </a:solidFill>
                <a:latin typeface="+mn-lt"/>
              </a:rPr>
              <a:t/>
            </a:r>
            <a:br>
              <a:rPr lang="ru-RU" b="1" dirty="0" smtClean="0">
                <a:solidFill>
                  <a:schemeClr val="accent2"/>
                </a:solidFill>
                <a:latin typeface="+mn-lt"/>
              </a:rPr>
            </a:br>
            <a:r>
              <a:rPr lang="ru-RU" b="1" dirty="0" smtClean="0">
                <a:solidFill>
                  <a:srgbClr val="009900"/>
                </a:solidFill>
                <a:latin typeface="+mn-lt"/>
              </a:rPr>
              <a:t>Ударные </a:t>
            </a:r>
            <a:br>
              <a:rPr lang="ru-RU" b="1" dirty="0" smtClean="0">
                <a:solidFill>
                  <a:srgbClr val="009900"/>
                </a:solidFill>
                <a:latin typeface="+mn-lt"/>
              </a:rPr>
            </a:br>
            <a:r>
              <a:rPr lang="ru-RU" b="1" dirty="0" smtClean="0">
                <a:solidFill>
                  <a:srgbClr val="009900"/>
                </a:solidFill>
                <a:latin typeface="+mn-lt"/>
              </a:rPr>
              <a:t>Струнные </a:t>
            </a:r>
            <a:br>
              <a:rPr lang="ru-RU" b="1" dirty="0" smtClean="0">
                <a:solidFill>
                  <a:srgbClr val="009900"/>
                </a:solidFill>
                <a:latin typeface="+mn-lt"/>
              </a:rPr>
            </a:br>
            <a:r>
              <a:rPr lang="ru-RU" b="1" dirty="0" smtClean="0">
                <a:solidFill>
                  <a:srgbClr val="009900"/>
                </a:solidFill>
                <a:latin typeface="+mn-lt"/>
              </a:rPr>
              <a:t>Клавишные </a:t>
            </a:r>
            <a:br>
              <a:rPr lang="ru-RU" b="1" dirty="0" smtClean="0">
                <a:solidFill>
                  <a:srgbClr val="009900"/>
                </a:solidFill>
                <a:latin typeface="+mn-lt"/>
              </a:rPr>
            </a:br>
            <a:r>
              <a:rPr lang="ru-RU" b="1" dirty="0" smtClean="0">
                <a:solidFill>
                  <a:srgbClr val="009900"/>
                </a:solidFill>
                <a:latin typeface="+mn-lt"/>
              </a:rPr>
              <a:t>Духовые</a:t>
            </a:r>
            <a:br>
              <a:rPr lang="ru-RU" b="1" dirty="0" smtClean="0">
                <a:solidFill>
                  <a:srgbClr val="009900"/>
                </a:solidFill>
                <a:latin typeface="+mn-lt"/>
              </a:rPr>
            </a:br>
            <a:endParaRPr lang="ru-RU" b="1" dirty="0" smtClean="0">
              <a:solidFill>
                <a:srgbClr val="0099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2387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089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9900CC"/>
                </a:solidFill>
              </a:rPr>
              <a:t>Высокий по звучанию </a:t>
            </a:r>
            <a:endParaRPr lang="ru-RU" sz="3600" b="1" dirty="0" smtClean="0">
              <a:solidFill>
                <a:srgbClr val="9900CC"/>
              </a:solidFill>
            </a:endParaRPr>
          </a:p>
          <a:p>
            <a:r>
              <a:rPr lang="ru-RU" sz="3600" b="1" dirty="0" smtClean="0">
                <a:solidFill>
                  <a:srgbClr val="9900CC"/>
                </a:solidFill>
              </a:rPr>
              <a:t>мужской </a:t>
            </a:r>
            <a:r>
              <a:rPr lang="ru-RU" sz="3600" b="1" dirty="0">
                <a:solidFill>
                  <a:srgbClr val="9900CC"/>
                </a:solidFill>
              </a:rPr>
              <a:t>певческий голос</a:t>
            </a:r>
            <a:r>
              <a:rPr lang="ru-RU" sz="3600" b="1" dirty="0" smtClean="0">
                <a:solidFill>
                  <a:srgbClr val="9900CC"/>
                </a:solidFill>
              </a:rPr>
              <a:t>?</a:t>
            </a:r>
          </a:p>
          <a:p>
            <a:endParaRPr lang="ru-RU" sz="3600" dirty="0"/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9900"/>
                </a:solidFill>
              </a:rPr>
              <a:t>Баритон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u="sng" dirty="0" smtClean="0">
                <a:solidFill>
                  <a:srgbClr val="FF0000"/>
                </a:solidFill>
              </a:rPr>
              <a:t>Тенор</a:t>
            </a:r>
          </a:p>
          <a:p>
            <a:pPr marL="571500" indent="-571500">
              <a:buFont typeface="Wingdings" pitchFamily="2" charset="2"/>
              <a:buChar char="v"/>
            </a:pPr>
            <a:r>
              <a:rPr lang="ru-RU" sz="3600" b="1" dirty="0" smtClean="0">
                <a:solidFill>
                  <a:srgbClr val="009900"/>
                </a:solidFill>
              </a:rPr>
              <a:t>Сопрано</a:t>
            </a:r>
            <a:endParaRPr lang="ru-RU" sz="36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72730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Русский композитор организатор кружка «Могучая кучка</a:t>
            </a:r>
            <a:r>
              <a:rPr lang="ru-RU" sz="3600" b="1" dirty="0" smtClean="0">
                <a:solidFill>
                  <a:srgbClr val="7030A0"/>
                </a:solidFill>
              </a:rPr>
              <a:t>»?</a:t>
            </a:r>
          </a:p>
          <a:p>
            <a:endParaRPr lang="ru-RU" sz="3600" dirty="0"/>
          </a:p>
          <a:p>
            <a:r>
              <a:rPr lang="ru-RU" sz="3600" b="1" dirty="0" smtClean="0">
                <a:solidFill>
                  <a:srgbClr val="00B050"/>
                </a:solidFill>
              </a:rPr>
              <a:t>Кюи</a:t>
            </a:r>
          </a:p>
          <a:p>
            <a:r>
              <a:rPr lang="ru-RU" sz="3600" b="1" u="sng" dirty="0" smtClean="0">
                <a:solidFill>
                  <a:srgbClr val="FF0000"/>
                </a:solidFill>
              </a:rPr>
              <a:t>Балакирев 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Римский-Корсаков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Чайковский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28185951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9618" y="548681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7030A0"/>
                </a:solidFill>
              </a:rPr>
              <a:t>Перерыв в звучании музыки</a:t>
            </a:r>
            <a:r>
              <a:rPr lang="ru-RU" sz="3600" b="1" dirty="0" smtClean="0">
                <a:solidFill>
                  <a:srgbClr val="7030A0"/>
                </a:solidFill>
              </a:rPr>
              <a:t>?</a:t>
            </a:r>
          </a:p>
          <a:p>
            <a:endParaRPr lang="ru-RU" sz="3600" b="1" dirty="0" smtClean="0">
              <a:solidFill>
                <a:srgbClr val="FFFF00"/>
              </a:solidFill>
            </a:endParaRPr>
          </a:p>
          <a:p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антракт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</a:rPr>
              <a:t>пауза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 перерыв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 перекур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107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8208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70C0"/>
                </a:solidFill>
              </a:rPr>
              <a:t>Назовите </a:t>
            </a:r>
            <a:r>
              <a:rPr lang="ru-RU" sz="3600" b="1" dirty="0" smtClean="0">
                <a:solidFill>
                  <a:srgbClr val="0070C0"/>
                </a:solidFill>
              </a:rPr>
              <a:t>музыкальный инструмент</a:t>
            </a:r>
            <a:r>
              <a:rPr lang="ru-RU" sz="3600" b="1" dirty="0">
                <a:solidFill>
                  <a:srgbClr val="0070C0"/>
                </a:solidFill>
              </a:rPr>
              <a:t>, который во всём мире ассоциируется с </a:t>
            </a:r>
            <a:r>
              <a:rPr lang="ru-RU" sz="3600" b="1" dirty="0" smtClean="0">
                <a:solidFill>
                  <a:srgbClr val="0070C0"/>
                </a:solidFill>
              </a:rPr>
              <a:t>Россией</a:t>
            </a:r>
          </a:p>
          <a:p>
            <a:endParaRPr lang="ru-RU" sz="3600" b="1" dirty="0" smtClean="0">
              <a:solidFill>
                <a:srgbClr val="0070C0"/>
              </a:solidFill>
            </a:endParaRP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50"/>
                </a:solidFill>
              </a:rPr>
              <a:t>Гармонь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u="sng" dirty="0" smtClean="0">
                <a:solidFill>
                  <a:srgbClr val="FF0000"/>
                </a:solidFill>
              </a:rPr>
              <a:t>Балалайка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50"/>
                </a:solidFill>
              </a:rPr>
              <a:t>Гусли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ru-RU" sz="3600" b="1" dirty="0" smtClean="0">
                <a:solidFill>
                  <a:srgbClr val="00B050"/>
                </a:solidFill>
              </a:rPr>
              <a:t>Гитара</a:t>
            </a:r>
          </a:p>
          <a:p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172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140000">
            <a:off x="871524" y="1742626"/>
            <a:ext cx="4573883" cy="870418"/>
          </a:xfrm>
        </p:spPr>
        <p:txBody>
          <a:bodyPr/>
          <a:lstStyle/>
          <a:p>
            <a:r>
              <a:rPr lang="ru-RU" sz="3600" dirty="0" smtClean="0"/>
              <a:t>Спасибо за работу!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04346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984776" cy="554461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Презентацию подготовила: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учитель МБОУ «</a:t>
            </a:r>
            <a:r>
              <a:rPr lang="ru-RU" sz="2400" dirty="0" err="1" smtClean="0">
                <a:solidFill>
                  <a:srgbClr val="FFFF00"/>
                </a:solidFill>
              </a:rPr>
              <a:t>Великомихайловская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err="1" smtClean="0">
                <a:solidFill>
                  <a:srgbClr val="FFFF00"/>
                </a:solidFill>
              </a:rPr>
              <a:t>сош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err="1" smtClean="0">
                <a:solidFill>
                  <a:srgbClr val="FFFF00"/>
                </a:solidFill>
              </a:rPr>
              <a:t>новооскольского</a:t>
            </a:r>
            <a:r>
              <a:rPr lang="ru-RU" sz="2400" dirty="0" smtClean="0">
                <a:solidFill>
                  <a:srgbClr val="FFFF00"/>
                </a:solidFill>
              </a:rPr>
              <a:t> района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 белгородской области»</a:t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err="1" smtClean="0">
                <a:solidFill>
                  <a:srgbClr val="92D050"/>
                </a:solidFill>
              </a:rPr>
              <a:t>томилина</a:t>
            </a:r>
            <a:r>
              <a:rPr lang="ru-RU" sz="2400" dirty="0" smtClean="0">
                <a:solidFill>
                  <a:srgbClr val="92D050"/>
                </a:solidFill>
              </a:rPr>
              <a:t> </a:t>
            </a:r>
            <a:r>
              <a:rPr lang="ru-RU" sz="2400" dirty="0" err="1" smtClean="0">
                <a:solidFill>
                  <a:srgbClr val="92D050"/>
                </a:solidFill>
              </a:rPr>
              <a:t>наталья</a:t>
            </a:r>
            <a:r>
              <a:rPr lang="ru-RU" sz="2400" dirty="0" smtClean="0">
                <a:solidFill>
                  <a:srgbClr val="92D050"/>
                </a:solidFill>
              </a:rPr>
              <a:t> </a:t>
            </a:r>
            <a:r>
              <a:rPr lang="ru-RU" sz="2400" dirty="0" err="1" smtClean="0">
                <a:solidFill>
                  <a:srgbClr val="92D050"/>
                </a:solidFill>
              </a:rPr>
              <a:t>александровна</a:t>
            </a:r>
            <a:r>
              <a:rPr lang="ru-RU" sz="2400" dirty="0" smtClean="0">
                <a:solidFill>
                  <a:srgbClr val="92D050"/>
                </a:solidFill>
              </a:rPr>
              <a:t/>
            </a:r>
            <a:br>
              <a:rPr lang="ru-RU" sz="2400" dirty="0" smtClean="0">
                <a:solidFill>
                  <a:srgbClr val="92D050"/>
                </a:solidFill>
              </a:rPr>
            </a:br>
            <a:r>
              <a:rPr lang="ru-RU" sz="2400" dirty="0" smtClean="0">
                <a:solidFill>
                  <a:srgbClr val="92D050"/>
                </a:solidFill>
              </a:rPr>
              <a:t/>
            </a:r>
            <a:br>
              <a:rPr lang="ru-RU" sz="2400" dirty="0" smtClean="0">
                <a:solidFill>
                  <a:srgbClr val="92D050"/>
                </a:solidFill>
              </a:rPr>
            </a:br>
            <a:r>
              <a:rPr lang="ru-RU" sz="2400" dirty="0">
                <a:solidFill>
                  <a:srgbClr val="92D050"/>
                </a:solidFill>
              </a:rPr>
              <a:t/>
            </a:r>
            <a:br>
              <a:rPr lang="ru-RU" sz="2400" dirty="0">
                <a:solidFill>
                  <a:srgbClr val="92D05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</a:rPr>
              <a:t>в презентации частично использованы материалы </a:t>
            </a:r>
            <a:r>
              <a:rPr lang="ru-RU" sz="2400" dirty="0" smtClean="0">
                <a:solidFill>
                  <a:srgbClr val="FFFF00"/>
                </a:solidFill>
              </a:rPr>
              <a:t>учителей: 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err="1" smtClean="0">
                <a:solidFill>
                  <a:srgbClr val="002060"/>
                </a:solidFill>
              </a:rPr>
              <a:t>белоконовой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элеоноры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err="1" smtClean="0">
                <a:solidFill>
                  <a:srgbClr val="002060"/>
                </a:solidFill>
              </a:rPr>
              <a:t>сергеевны</a:t>
            </a:r>
            <a:r>
              <a:rPr lang="ru-RU" sz="2400" dirty="0" smtClean="0">
                <a:solidFill>
                  <a:srgbClr val="002060"/>
                </a:solidFill>
              </a:rPr>
              <a:t>,</a:t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Михайловой Яны </a:t>
            </a:r>
            <a:r>
              <a:rPr lang="ru-RU" sz="2400" dirty="0" err="1" smtClean="0">
                <a:solidFill>
                  <a:srgbClr val="002060"/>
                </a:solidFill>
              </a:rPr>
              <a:t>владимировны</a:t>
            </a: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033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75408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ru-RU" b="1" dirty="0">
                <a:solidFill>
                  <a:srgbClr val="FF0000"/>
                </a:solidFill>
                <a:latin typeface="+mn-lt"/>
              </a:rPr>
              <a:t>А. П. Бородин обладал не только выдающимся музыкальным и литературным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дарованием, </a:t>
            </a:r>
            <a:br>
              <a:rPr lang="ru-RU" b="1" dirty="0" smtClean="0">
                <a:solidFill>
                  <a:srgbClr val="FF0000"/>
                </a:solidFill>
                <a:latin typeface="+mn-lt"/>
              </a:rPr>
            </a:br>
            <a:r>
              <a:rPr lang="ru-RU" b="1" dirty="0" smtClean="0">
                <a:solidFill>
                  <a:srgbClr val="FF0000"/>
                </a:solidFill>
                <a:latin typeface="+mn-lt"/>
              </a:rPr>
              <a:t>но 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>и талантом </a:t>
            </a:r>
            <a:r>
              <a:rPr lang="ru-RU" b="1" dirty="0" smtClean="0">
                <a:solidFill>
                  <a:srgbClr val="FF0000"/>
                </a:solidFill>
                <a:latin typeface="+mn-lt"/>
              </a:rPr>
              <a:t>учёного </a:t>
            </a:r>
            <a:r>
              <a:rPr lang="ru-RU" b="1" dirty="0">
                <a:solidFill>
                  <a:srgbClr val="FF0000"/>
                </a:solidFill>
                <a:latin typeface="+mn-lt"/>
              </a:rPr>
              <a:t/>
            </a:r>
            <a:br>
              <a:rPr lang="ru-RU" b="1" dirty="0">
                <a:solidFill>
                  <a:srgbClr val="FF0000"/>
                </a:solidFill>
                <a:latin typeface="+mn-lt"/>
              </a:rPr>
            </a:br>
            <a:r>
              <a:rPr lang="ru-RU" b="1" dirty="0">
                <a:latin typeface="+mn-lt"/>
              </a:rPr>
              <a:t/>
            </a:r>
            <a:br>
              <a:rPr lang="ru-RU" b="1" dirty="0">
                <a:latin typeface="+mn-lt"/>
              </a:rPr>
            </a:br>
            <a:r>
              <a:rPr lang="ru-RU" b="1" dirty="0">
                <a:solidFill>
                  <a:srgbClr val="FFFF00"/>
                </a:solidFill>
                <a:latin typeface="+mn-lt"/>
              </a:rPr>
              <a:t>физика   </a:t>
            </a:r>
            <a:r>
              <a:rPr lang="ru-RU" b="1" dirty="0" smtClean="0">
                <a:solidFill>
                  <a:srgbClr val="FFFF00"/>
                </a:solidFill>
                <a:latin typeface="+mn-lt"/>
              </a:rPr>
              <a:t>                       </a:t>
            </a:r>
            <a:r>
              <a:rPr lang="ru-RU" b="1" dirty="0">
                <a:solidFill>
                  <a:srgbClr val="FFFF00"/>
                </a:solidFill>
                <a:latin typeface="+mn-lt"/>
              </a:rPr>
              <a:t>биолога </a:t>
            </a:r>
            <a:br>
              <a:rPr lang="ru-RU" b="1" dirty="0">
                <a:solidFill>
                  <a:srgbClr val="FFFF00"/>
                </a:solidFill>
                <a:latin typeface="+mn-lt"/>
              </a:rPr>
            </a:br>
            <a:r>
              <a:rPr lang="ru-RU" b="1" dirty="0">
                <a:solidFill>
                  <a:srgbClr val="FFFF00"/>
                </a:solidFill>
                <a:latin typeface="+mn-lt"/>
              </a:rPr>
              <a:t>математика </a:t>
            </a:r>
            <a:r>
              <a:rPr lang="ru-RU" b="1" dirty="0" smtClean="0">
                <a:solidFill>
                  <a:srgbClr val="FFFF00"/>
                </a:solidFill>
                <a:latin typeface="+mn-lt"/>
              </a:rPr>
              <a:t>               химика </a:t>
            </a:r>
            <a:endParaRPr lang="ru-RU" b="1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06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548680"/>
            <a:ext cx="8785225" cy="4536504"/>
          </a:xfrm>
        </p:spPr>
        <p:txBody>
          <a:bodyPr/>
          <a:lstStyle/>
          <a:p>
            <a:pPr algn="ctr" eaLnBrk="1" hangingPunct="1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Последняя опера 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Н. А. Римского-Корсакова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</a:b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  <a:t> </a:t>
            </a:r>
            <a:b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«Снегурочка»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</a:t>
            </a:r>
            <a:r>
              <a:rPr lang="ru-RU" b="1" dirty="0" err="1" smtClean="0">
                <a:solidFill>
                  <a:srgbClr val="7030A0"/>
                </a:solidFill>
                <a:latin typeface="+mn-lt"/>
              </a:rPr>
              <a:t>Псковитянка</a:t>
            </a:r>
            <a:r>
              <a:rPr lang="ru-RU" b="1" dirty="0" smtClean="0">
                <a:solidFill>
                  <a:srgbClr val="7030A0"/>
                </a:solidFill>
                <a:latin typeface="+mn-lt"/>
              </a:rPr>
              <a:t>»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«Золотой петушок»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«Садко»</a:t>
            </a:r>
          </a:p>
        </p:txBody>
      </p:sp>
    </p:spTree>
    <p:extLst>
      <p:ext uri="{BB962C8B-B14F-4D97-AF65-F5344CB8AC3E}">
        <p14:creationId xmlns:p14="http://schemas.microsoft.com/office/powerpoint/2010/main" val="149939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0070C0"/>
                </a:solidFill>
                <a:latin typeface="+mn-lt"/>
              </a:rPr>
              <a:t>В каком городе расположен 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smtClean="0">
                <a:solidFill>
                  <a:srgbClr val="0070C0"/>
                </a:solidFill>
                <a:latin typeface="+mn-lt"/>
              </a:rPr>
              <a:t>Дом-музей 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b="1" dirty="0" err="1" smtClean="0">
                <a:solidFill>
                  <a:srgbClr val="0070C0"/>
                </a:solidFill>
                <a:latin typeface="+mn-lt"/>
              </a:rPr>
              <a:t>П.И.Чайковского</a:t>
            </a:r>
            <a:r>
              <a:rPr lang="ru-RU" b="1" dirty="0" smtClean="0">
                <a:solidFill>
                  <a:srgbClr val="0070C0"/>
                </a:solidFill>
                <a:latin typeface="+mn-lt"/>
              </a:rPr>
              <a:t> </a:t>
            </a:r>
            <a:br>
              <a:rPr lang="ru-RU" b="1" dirty="0" smtClean="0">
                <a:solidFill>
                  <a:srgbClr val="0070C0"/>
                </a:solidFill>
                <a:latin typeface="+mn-lt"/>
              </a:rPr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C000"/>
                </a:solidFill>
                <a:latin typeface="+mn-lt"/>
              </a:rPr>
              <a:t>Воткинск                          Клин </a:t>
            </a:r>
            <a:br>
              <a:rPr lang="ru-RU" b="1" dirty="0" smtClean="0">
                <a:solidFill>
                  <a:srgbClr val="FFC000"/>
                </a:solidFill>
                <a:latin typeface="+mn-lt"/>
              </a:rPr>
            </a:br>
            <a:r>
              <a:rPr lang="ru-RU" b="1" dirty="0" smtClean="0">
                <a:solidFill>
                  <a:srgbClr val="FFC000"/>
                </a:solidFill>
                <a:latin typeface="+mn-lt"/>
              </a:rPr>
              <a:t>  Москва                              Тверь    </a:t>
            </a:r>
          </a:p>
        </p:txBody>
      </p:sp>
    </p:spTree>
    <p:extLst>
      <p:ext uri="{BB962C8B-B14F-4D97-AF65-F5344CB8AC3E}">
        <p14:creationId xmlns:p14="http://schemas.microsoft.com/office/powerpoint/2010/main" val="280204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274638"/>
            <a:ext cx="7056784" cy="5170586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rgbClr val="C00000"/>
                </a:solidFill>
                <a:latin typeface="+mn-lt"/>
              </a:rPr>
              <a:t>Какая из опер написана</a:t>
            </a:r>
            <a:br>
              <a:rPr 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b="1" dirty="0" smtClean="0">
                <a:solidFill>
                  <a:srgbClr val="C00000"/>
                </a:solidFill>
                <a:latin typeface="+mn-lt"/>
              </a:rPr>
              <a:t> П.И. Чайковским По мотивам поэмы А.С. Пушкина </a:t>
            </a:r>
            <a:br>
              <a:rPr 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b="1" dirty="0" smtClean="0">
                <a:solidFill>
                  <a:srgbClr val="C00000"/>
                </a:solidFill>
                <a:latin typeface="+mn-lt"/>
              </a:rPr>
              <a:t>«Полтава»?</a:t>
            </a:r>
            <a:br>
              <a:rPr lang="ru-RU" b="1" dirty="0" smtClean="0">
                <a:solidFill>
                  <a:srgbClr val="C00000"/>
                </a:solidFill>
                <a:latin typeface="+mn-lt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«Воевода»  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 «Мазепа»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«Орлеанская дева»  </a:t>
            </a:r>
            <a:br>
              <a:rPr lang="ru-RU" b="1" dirty="0" smtClean="0">
                <a:solidFill>
                  <a:srgbClr val="7030A0"/>
                </a:solidFill>
                <a:latin typeface="+mn-lt"/>
              </a:rPr>
            </a:br>
            <a:r>
              <a:rPr lang="ru-RU" b="1" dirty="0" smtClean="0">
                <a:solidFill>
                  <a:srgbClr val="7030A0"/>
                </a:solidFill>
                <a:latin typeface="+mn-lt"/>
              </a:rPr>
              <a:t>«Иоланта»</a:t>
            </a:r>
          </a:p>
        </p:txBody>
      </p:sp>
    </p:spTree>
    <p:extLst>
      <p:ext uri="{BB962C8B-B14F-4D97-AF65-F5344CB8AC3E}">
        <p14:creationId xmlns:p14="http://schemas.microsoft.com/office/powerpoint/2010/main" val="39159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</TotalTime>
  <Words>534</Words>
  <Application>Microsoft Office PowerPoint</Application>
  <PresentationFormat>Экран (4:3)</PresentationFormat>
  <Paragraphs>201</Paragraphs>
  <Slides>55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Углы</vt:lpstr>
      <vt:lpstr>«знатоки музыки» </vt:lpstr>
      <vt:lpstr>Автор увертюр  для симфонического оркестра  «Арагонская хота» и  «Ночь в Мадриде»   М.Глинка            П. Чайковский   А. Бородин             М. Мусоргский </vt:lpstr>
      <vt:lpstr>Романсы  «Жаворонок», «Сомнение»,  «Попутная песня»  написаны М. Глинкой на стихи  В.Жуковского                 А.Пушкина   Ю.Лермонтова            Н.Кукольника</vt:lpstr>
      <vt:lpstr>Презентация PowerPoint</vt:lpstr>
      <vt:lpstr>Какая группа инструментов   не всегда входит в состав симфонического оркестра?   Ударные  Струнные  Клавишные  Духовые </vt:lpstr>
      <vt:lpstr>А. П. Бородин обладал не только выдающимся музыкальным и литературным дарованием,  но и талантом учёного   физика                          биолога  математика                химика </vt:lpstr>
      <vt:lpstr>Последняя опера  Н. А. Римского-Корсакова   «Снегурочка» «Псковитянка»  «Золотой петушок» «Садко»</vt:lpstr>
      <vt:lpstr>В каком городе расположен  Дом-музей  П.И.Чайковского    Воткинск                          Клин    Москва                              Тверь    </vt:lpstr>
      <vt:lpstr>Какая из опер написана  П.И. Чайковским По мотивам поэмы А.С. Пушкина  «Полтава»?  «Воевода»     «Мазепа»  «Орлеанская дева»   «Иоланта»</vt:lpstr>
      <vt:lpstr>«У камелька», «Масленица»  «Белые ночи», «На тройке» - пьесы из фортепианного цикла:   «Детский альбом» «Времена года»  «Картинки с выставки»  «Детская»</vt:lpstr>
      <vt:lpstr>     Назовите автора  фортепианного цикла «времена года»  </vt:lpstr>
      <vt:lpstr>Кто, из названных композиторов,  не входил в творческое содружество «Могучая кучка»?  Ц. Кюи  А. Бородин  М.Глинка  М.Балакирев </vt:lpstr>
      <vt:lpstr>Назовите  композитора XX века, который экспериментировал  в области цвето- и светомузыки   Д. Шостакович А.Скрябин С.Прокофьев  А. Хачатурян </vt:lpstr>
      <vt:lpstr> назовите композитора,  написавшего 19 рапсодий,  рисующих картины венгерской народной жизни  Ф.Лист  Ф.Шопен  В.Моцарт  И. Бах</vt:lpstr>
      <vt:lpstr>Назовите Основателя знаменитой  картинной галереи в Москве    С.Морозов                      С.Дягилев         К.Иванов                         П.Третьяков</vt:lpstr>
      <vt:lpstr>Композитор,  автор  симфонической сказки  «Петя и волк»    А. Скрябин  Д. Кабалевский  С. Прокофьев  Д. Шостакович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  себя и соседа!   Желаю удачи!!!</vt:lpstr>
      <vt:lpstr>Автор увертюр для симфонического оркестра «Арагонская хота» и  «Ночь в Мадриде»               М.Глинка                                     П. Чайковский              А. Бородин                                 М. Мусоргский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  <vt:lpstr> Презентацию подготовила: учитель МБОУ «Великомихайловская сош новооскольского района  белгородской области» томилина наталья александровна   в презентации частично использованы материалы учителей:  белоконовой элеоноры сергеевны, Михайловой Яны владимировны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«МОЗГОВОЙ ШТУРМ» </dc:title>
  <dc:creator>admin</dc:creator>
  <cp:lastModifiedBy>Админ</cp:lastModifiedBy>
  <cp:revision>23</cp:revision>
  <dcterms:created xsi:type="dcterms:W3CDTF">2015-09-26T19:57:05Z</dcterms:created>
  <dcterms:modified xsi:type="dcterms:W3CDTF">2015-10-04T13:01:54Z</dcterms:modified>
</cp:coreProperties>
</file>