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67" r:id="rId4"/>
    <p:sldId id="268" r:id="rId5"/>
    <p:sldId id="270" r:id="rId6"/>
    <p:sldId id="273" r:id="rId7"/>
    <p:sldId id="260" r:id="rId8"/>
    <p:sldId id="261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207509"/>
    <a:srgbClr val="341AF6"/>
    <a:srgbClr val="130579"/>
    <a:srgbClr val="1A146A"/>
    <a:srgbClr val="3C0876"/>
    <a:srgbClr val="10266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804" y="7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33398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Муниципального дошкольного образовательного бюджетного учреждения детский сад компенсирующего вида №19 г.Белорецк муниципального района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Белорецкий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район Республики Башкортостан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Многофункциональное пособие</a:t>
            </a:r>
            <a:r>
              <a:rPr lang="ru-RU" sz="27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9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7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700" b="1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Чудо - ширма</a:t>
            </a:r>
            <a:r>
              <a:rPr lang="ru-RU" sz="2700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2700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(ранний возраст)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80112" y="6021288"/>
            <a:ext cx="3563888" cy="648072"/>
          </a:xfrm>
        </p:spPr>
        <p:txBody>
          <a:bodyPr>
            <a:noAutofit/>
          </a:bodyPr>
          <a:lstStyle/>
          <a:p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Творческая группа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педагогов</a:t>
            </a:r>
            <a:endParaRPr lang="ru-RU" sz="1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25000" lnSpcReduction="20000"/>
          </a:bodyPr>
          <a:lstStyle/>
          <a:p>
            <a:endParaRPr lang="ru-RU" sz="3800" dirty="0" smtClean="0"/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Театрализовано-игровая деятельность детей рассматривается в двух взаимосвязанных аспектах: 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- как разновидность художественной деятельности, интегрирующая с литературной, музыкальной и изобразительной; 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- как творческая сюжетная игра, опирающаяся на самостоятельный игровой опыт ребенка.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     На занятиях как художественного, так и познавательно-речевого цикла в качестве игровой мотивации мы включаем разнообразные виды театра: кукольный, пальчиковый, театр - рукавичек и другие.  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   Театрализованные игры рассчитаны на активное участие ребенка, который является не просто пассивным исполнителем указаний педагога, а соучастником педагогического процесса. 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   Новые знания через театрализованную игру преподносятся в виде проблемных ситуаций, требующих от детей и взрослого совместных активных поисков.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72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Таким образом, театрализованная деятельность - это целенаправленный процесс формирования творческой личности, способствующий развитию умения воспринимать, оценивать, чувствовать прекрасное в окружающем мире.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   Прежде всего, театрализованная деятельность - это радость, смех, яркая вспышка эмоций, удовольствие от игры. </a:t>
            </a:r>
          </a:p>
          <a:p>
            <a:r>
              <a:rPr lang="ru-RU" sz="720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7200" b="1" smtClean="0">
                <a:latin typeface="Times New Roman" pitchFamily="18" charset="0"/>
                <a:cs typeface="Times New Roman" pitchFamily="18" charset="0"/>
              </a:rPr>
              <a:t>Театрализованная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деятельность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позволяет решать многие задачи программы детского сада: от ознакомления с общественными явлениями до формирования элементарных математических знаний, физического совершенства.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    Разнообразие тематики, эмоциональности театрализованной деятельности дают возможность использовать их в целях всестороннего развития личности и развитие творческих способностей. </a:t>
            </a: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Чтобы 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предметно-пространственная развивающая среда выступала как развивающая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, подвижная и легко меняющаяся, мы пришли к решению разработать и создать универсальную </a:t>
            </a: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многофункциональную ширму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 .</a:t>
            </a:r>
          </a:p>
          <a:p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4899174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sz="3600" b="1" dirty="0" smtClean="0">
                <a:solidFill>
                  <a:srgbClr val="0070C0"/>
                </a:solidFill>
              </a:rPr>
              <a:t>Использование в игровой, театрализованной и познавательной, художественно- эстетической , речевой, образовательной  и самостоятельной деятельности детей.</a:t>
            </a:r>
          </a:p>
          <a:p>
            <a:pPr lvl="0"/>
            <a:r>
              <a:rPr lang="ru-RU" sz="3600" b="1" dirty="0" smtClean="0">
                <a:solidFill>
                  <a:srgbClr val="0070C0"/>
                </a:solidFill>
              </a:rPr>
              <a:t>Размещение различных игровых фонов для инсценировки сказок, различных игровых атрибутов, для дидактических игр, для самостоятельной игровой деятельности детей (под контролем воспитателя, где дети сами выбирают фон игры и атрибуты игры).</a:t>
            </a:r>
          </a:p>
          <a:p>
            <a:pPr lvl="0">
              <a:buNone/>
            </a:pPr>
            <a:endParaRPr lang="ru-RU" dirty="0" smtClean="0"/>
          </a:p>
          <a:p>
            <a:pPr algn="ctr">
              <a:buNone/>
            </a:pPr>
            <a:r>
              <a:rPr lang="ru-RU" i="1" dirty="0" smtClean="0">
                <a:solidFill>
                  <a:srgbClr val="FF0000"/>
                </a:solidFill>
              </a:rPr>
              <a:t>Эти цели реализуются в процессе разнообразных видов детской деятельности: игровой, коммуникативной, трудовой, познавательно-исследовательской, продуктивной, музыкально-художественной, чтения.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Цель: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/>
              <a:t>задачи</a:t>
            </a:r>
            <a:r>
              <a:rPr lang="ru-RU" dirty="0" smtClean="0"/>
              <a:t>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52736"/>
            <a:ext cx="8686800" cy="5027389"/>
          </a:xfrm>
        </p:spPr>
        <p:txBody>
          <a:bodyPr>
            <a:noAutofit/>
          </a:bodyPr>
          <a:lstStyle/>
          <a:p>
            <a:pPr lvl="0"/>
            <a:r>
              <a:rPr lang="ru-RU" sz="2000" b="1" dirty="0" smtClean="0">
                <a:solidFill>
                  <a:srgbClr val="0070C0"/>
                </a:solidFill>
              </a:rPr>
              <a:t>Формируются театрализованные и игровые навыки;</a:t>
            </a:r>
          </a:p>
          <a:p>
            <a:pPr lvl="0"/>
            <a:r>
              <a:rPr lang="ru-RU" sz="2000" b="1" dirty="0" smtClean="0">
                <a:solidFill>
                  <a:srgbClr val="0070C0"/>
                </a:solidFill>
              </a:rPr>
              <a:t>Обогащается социальный опыт;</a:t>
            </a:r>
          </a:p>
          <a:p>
            <a:pPr lvl="0"/>
            <a:r>
              <a:rPr lang="ru-RU" sz="2000" b="1" dirty="0" smtClean="0">
                <a:solidFill>
                  <a:srgbClr val="0070C0"/>
                </a:solidFill>
              </a:rPr>
              <a:t>Развивается творчество, связная речь, воображение;</a:t>
            </a:r>
          </a:p>
          <a:p>
            <a:pPr lvl="0"/>
            <a:r>
              <a:rPr lang="ru-RU" sz="2000" b="1" dirty="0" smtClean="0">
                <a:solidFill>
                  <a:srgbClr val="0070C0"/>
                </a:solidFill>
              </a:rPr>
              <a:t>Воспитывается доброжелательное отношение к окружающим, дружелюбие; </a:t>
            </a:r>
          </a:p>
          <a:p>
            <a:pPr lvl="0"/>
            <a:r>
              <a:rPr lang="ru-RU" sz="2000" b="1" dirty="0" smtClean="0">
                <a:solidFill>
                  <a:srgbClr val="0070C0"/>
                </a:solidFill>
              </a:rPr>
              <a:t>Стимулируются психические процессы и развивается творческая активность; </a:t>
            </a:r>
          </a:p>
          <a:p>
            <a:pPr lvl="0"/>
            <a:r>
              <a:rPr lang="ru-RU" sz="2000" b="1" dirty="0" smtClean="0">
                <a:solidFill>
                  <a:srgbClr val="0070C0"/>
                </a:solidFill>
              </a:rPr>
              <a:t>Создаются условия для дальнейшего развития самостоятельной театрализованной деятельности, формирования целостной картины мира, расширения кругозора;</a:t>
            </a:r>
          </a:p>
          <a:p>
            <a:pPr lvl="0"/>
            <a:r>
              <a:rPr lang="ru-RU" sz="2000" b="1" dirty="0" smtClean="0">
                <a:solidFill>
                  <a:srgbClr val="0070C0"/>
                </a:solidFill>
              </a:rPr>
              <a:t>Обеспечивается взаимосвязь театрализованной  с  другими   видами    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деятельности в едином педагогическом процессе.</a:t>
            </a:r>
          </a:p>
          <a:p>
            <a:pPr>
              <a:buNone/>
            </a:pPr>
            <a:endParaRPr lang="ru-RU" sz="800" dirty="0" smtClean="0"/>
          </a:p>
          <a:p>
            <a:pPr algn="ctr"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Формы проведения занятий различные. Занятия проводятся в занимательной и интересной детям форме, на основе сюжета и выполняют одновременно воспитательные, познавательные и развивающие функции. </a:t>
            </a:r>
          </a:p>
          <a:p>
            <a:pPr>
              <a:buNone/>
            </a:pPr>
            <a:r>
              <a:rPr lang="ru-RU" sz="2000" dirty="0" smtClean="0">
                <a:solidFill>
                  <a:srgbClr val="00B050"/>
                </a:solidFill>
              </a:rPr>
              <a:t> 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812088" cy="79208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341AF6"/>
                </a:solidFill>
              </a:rPr>
              <a:t>«Художественно-эстетическое развитие»</a:t>
            </a:r>
            <a:r>
              <a:rPr lang="ru-RU" sz="2000" b="1" dirty="0" smtClean="0"/>
              <a:t>   </a:t>
            </a:r>
            <a:r>
              <a:rPr lang="ru-RU" sz="2000" b="1" dirty="0" smtClean="0">
                <a:solidFill>
                  <a:srgbClr val="00B050"/>
                </a:solidFill>
              </a:rPr>
              <a:t>(музыкальное развитие)</a:t>
            </a:r>
            <a:endParaRPr lang="ru-RU" sz="2000" b="1" dirty="0">
              <a:solidFill>
                <a:srgbClr val="00B050"/>
              </a:solidFill>
            </a:endParaRPr>
          </a:p>
        </p:txBody>
      </p:sp>
      <p:pic>
        <p:nvPicPr>
          <p:cNvPr id="2050" name="Picture 2" descr="I:\DCIM\101PHOTO\SAM_61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0893"/>
          <a:stretch>
            <a:fillRect/>
          </a:stretch>
        </p:blipFill>
        <p:spPr bwMode="auto">
          <a:xfrm>
            <a:off x="179512" y="1124744"/>
            <a:ext cx="8784976" cy="5733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8991600" cy="72008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341AF6"/>
                </a:solidFill>
              </a:rPr>
              <a:t>«Физическое развитие», </a:t>
            </a:r>
            <a:r>
              <a:rPr lang="ru-RU" sz="2000" b="1" dirty="0" err="1" smtClean="0">
                <a:solidFill>
                  <a:srgbClr val="341AF6"/>
                </a:solidFill>
              </a:rPr>
              <a:t>зож</a:t>
            </a:r>
            <a:r>
              <a:rPr lang="ru-RU" sz="2000" b="1" dirty="0" smtClean="0">
                <a:solidFill>
                  <a:srgbClr val="341AF6"/>
                </a:solidFill>
              </a:rPr>
              <a:t>»,                                                                            «ознакомление с художественной литературой»</a:t>
            </a:r>
            <a:r>
              <a:rPr lang="ru-RU" sz="2000" b="1" dirty="0" smtClean="0"/>
              <a:t> </a:t>
            </a:r>
            <a:endParaRPr lang="ru-RU" sz="2000" dirty="0"/>
          </a:p>
        </p:txBody>
      </p:sp>
      <p:pic>
        <p:nvPicPr>
          <p:cNvPr id="4" name="Picture 2" descr="I:\DCIM\101PHOTO\SAM_61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3647030" cy="4525962"/>
          </a:xfrm>
          <a:prstGeom prst="rect">
            <a:avLst/>
          </a:prstGeom>
          <a:noFill/>
        </p:spPr>
      </p:pic>
      <p:pic>
        <p:nvPicPr>
          <p:cNvPr id="5" name="Picture 2" descr="I:\DCIM\101PHOTO\SAM_6106.JPG"/>
          <p:cNvPicPr>
            <a:picLocks noChangeAspect="1" noChangeArrowheads="1"/>
          </p:cNvPicPr>
          <p:nvPr/>
        </p:nvPicPr>
        <p:blipFill>
          <a:blip r:embed="rId3" cstate="print"/>
          <a:srcRect l="3952" r="6554"/>
          <a:stretch>
            <a:fillRect/>
          </a:stretch>
        </p:blipFill>
        <p:spPr bwMode="auto">
          <a:xfrm>
            <a:off x="3743400" y="2332038"/>
            <a:ext cx="5400600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8991600" cy="864096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341AF6"/>
                </a:solidFill>
              </a:rPr>
              <a:t>«познавательное развитие»</a:t>
            </a:r>
            <a:r>
              <a:rPr lang="ru-RU" sz="2000" b="1" dirty="0" smtClean="0"/>
              <a:t>                                                                                           </a:t>
            </a:r>
            <a:r>
              <a:rPr lang="ru-RU" sz="2000" b="1" dirty="0" smtClean="0">
                <a:solidFill>
                  <a:srgbClr val="00B050"/>
                </a:solidFill>
              </a:rPr>
              <a:t>(ФЭМП, ознакомление с миром природы)</a:t>
            </a:r>
            <a:endParaRPr lang="ru-RU" sz="2000" dirty="0"/>
          </a:p>
        </p:txBody>
      </p:sp>
      <p:pic>
        <p:nvPicPr>
          <p:cNvPr id="4098" name="Picture 2" descr="I:\DCIM\101PHOTO\SAM_61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7544" y="1052736"/>
            <a:ext cx="8136904" cy="5805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110676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341AF6"/>
                </a:solidFill>
              </a:rPr>
              <a:t>«познавательное, Социально-коммуникативное развитие»</a:t>
            </a:r>
            <a:r>
              <a:rPr lang="ru-RU" sz="2000" b="1" dirty="0" smtClean="0"/>
              <a:t>                                                                                           </a:t>
            </a:r>
            <a:r>
              <a:rPr lang="ru-RU" sz="2000" b="1" dirty="0" smtClean="0">
                <a:solidFill>
                  <a:srgbClr val="00B050"/>
                </a:solidFill>
              </a:rPr>
              <a:t>(ознакомление с социальным миром, формирование основ безопасности)</a:t>
            </a:r>
            <a:endParaRPr lang="ru-RU" sz="2000" dirty="0"/>
          </a:p>
        </p:txBody>
      </p:sp>
      <p:pic>
        <p:nvPicPr>
          <p:cNvPr id="5122" name="Picture 2" descr="I:\DCIM\101PHOTO\SAM_61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83568" y="1268760"/>
            <a:ext cx="7992888" cy="5589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341AF6"/>
                </a:solidFill>
              </a:rPr>
              <a:t>«познавательное развитие»</a:t>
            </a:r>
            <a:r>
              <a:rPr lang="ru-RU" sz="2000" b="1" dirty="0" smtClean="0"/>
              <a:t>                                                                                           </a:t>
            </a:r>
            <a:r>
              <a:rPr lang="ru-RU" sz="2000" b="1" dirty="0" smtClean="0">
                <a:solidFill>
                  <a:srgbClr val="00B050"/>
                </a:solidFill>
              </a:rPr>
              <a:t>(</a:t>
            </a:r>
            <a:r>
              <a:rPr lang="ru-RU" sz="2000" b="1" dirty="0" err="1" smtClean="0">
                <a:solidFill>
                  <a:srgbClr val="00B050"/>
                </a:solidFill>
              </a:rPr>
              <a:t>развитие</a:t>
            </a:r>
            <a:r>
              <a:rPr lang="ru-RU" sz="2000" b="1" dirty="0" smtClean="0">
                <a:solidFill>
                  <a:srgbClr val="00B050"/>
                </a:solidFill>
              </a:rPr>
              <a:t> познавательно-исследовательской деятельности, сенсорное развитие, ознакомление с предметным миром)</a:t>
            </a:r>
            <a:endParaRPr lang="ru-RU" sz="2000" dirty="0"/>
          </a:p>
        </p:txBody>
      </p:sp>
      <p:pic>
        <p:nvPicPr>
          <p:cNvPr id="1027" name="Picture 3" descr="I:\DCIM\101PHOTO\SAM_61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554162"/>
            <a:ext cx="7632848" cy="53038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628</TotalTime>
  <Words>235</Words>
  <Application>Microsoft Office PowerPoint</Application>
  <PresentationFormat>Экран 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Муниципального дошкольного образовательного бюджетного учреждения детский сад компенсирующего вида №19 г.Белорецк муниципального района Белорецкий район Республики Башкортостан       Многофункциональное пособие   «Чудо - ширма»  (ранний возраст)   </vt:lpstr>
      <vt:lpstr>Слайд 2</vt:lpstr>
      <vt:lpstr>Цель:</vt:lpstr>
      <vt:lpstr>задачи: </vt:lpstr>
      <vt:lpstr>«Художественно-эстетическое развитие»   (музыкальное развитие)</vt:lpstr>
      <vt:lpstr>«Физическое развитие», зож»,                                                                            «ознакомление с художественной литературой» </vt:lpstr>
      <vt:lpstr>«познавательное развитие»                                                                                           (ФЭМП, ознакомление с миром природы)</vt:lpstr>
      <vt:lpstr>«познавательное, Социально-коммуникативное развитие»                                                                                           (ознакомление с социальным миром, формирование основ безопасности)</vt:lpstr>
      <vt:lpstr>«познавательное развитие»                                                                                           (развитие познавательно-исследовательской деятельности, сенсорное развитие, ознакомление с предметным миром)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Муниципального дошкольного образовательного бюджетного учреждения детский сад компенсирующего вида №19 г.Белорецк муниципального района Белорецкий район Республики Башкортостан       Многофункциональное пособие   «Чудо - ширма»  (ранний возраст)   </dc:title>
  <dc:creator>ноутбук</dc:creator>
  <cp:lastModifiedBy>ноутбук</cp:lastModifiedBy>
  <cp:revision>6</cp:revision>
  <dcterms:created xsi:type="dcterms:W3CDTF">2019-12-02T10:50:34Z</dcterms:created>
  <dcterms:modified xsi:type="dcterms:W3CDTF">2019-12-09T11:20:17Z</dcterms:modified>
</cp:coreProperties>
</file>