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6" r:id="rId11"/>
    <p:sldId id="267" r:id="rId12"/>
    <p:sldId id="273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8825A96E-557C-497E-A2B9-2DB294AFBD87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5DA391E-494B-4A83-8AA8-C16F9A38C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26197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Самоанализ урока русского языка.</a:t>
            </a:r>
            <a:br>
              <a:rPr lang="ru-RU" dirty="0" smtClean="0"/>
            </a:br>
            <a:r>
              <a:rPr lang="ru-RU" dirty="0" smtClean="0"/>
              <a:t>Тема: «Обращение. Знаки препинания при обращении».</a:t>
            </a:r>
            <a:br>
              <a:rPr lang="ru-RU" dirty="0" smtClean="0"/>
            </a:br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 русского языка и литературы </a:t>
            </a:r>
          </a:p>
          <a:p>
            <a:r>
              <a:rPr lang="ru-RU" dirty="0" smtClean="0"/>
              <a:t>Евдокимова Евгения Владимировна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b="1" dirty="0" smtClean="0"/>
              <a:t>2.Компетентность </a:t>
            </a:r>
            <a:r>
              <a:rPr lang="ru-RU" sz="2400" b="1" dirty="0"/>
              <a:t>в области мотивирования обучающихся: 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-урок строился на основе тех знаний, которые уже имеются у обучающихся ;</a:t>
            </a:r>
          </a:p>
          <a:p>
            <a:r>
              <a:rPr lang="ru-RU" dirty="0"/>
              <a:t>-использовала </a:t>
            </a:r>
            <a:r>
              <a:rPr lang="ru-RU" b="1" dirty="0"/>
              <a:t>различные приёмы и методы</a:t>
            </a:r>
            <a:r>
              <a:rPr lang="ru-RU" dirty="0"/>
              <a:t>, направленные на  формирование интереса к теме занятия (подбор интересного текстового материала в соответствии с возрастными особенностями обучающихся, сочетание групповой и парной форм работы);</a:t>
            </a:r>
          </a:p>
          <a:p>
            <a:r>
              <a:rPr lang="ru-RU" dirty="0"/>
              <a:t>-</a:t>
            </a:r>
            <a:r>
              <a:rPr lang="ru-RU" b="1" dirty="0"/>
              <a:t>применяла педагогическое оценивание </a:t>
            </a:r>
            <a:r>
              <a:rPr lang="ru-RU" dirty="0"/>
              <a:t>как метод  повышения учебной активности и мотивации (похвала,  приём самооценки как в виде оценки, так и в виде знака +, ?, -);</a:t>
            </a:r>
          </a:p>
          <a:p>
            <a:r>
              <a:rPr lang="ru-RU" dirty="0"/>
              <a:t>-</a:t>
            </a:r>
            <a:r>
              <a:rPr lang="ru-RU" b="1" dirty="0"/>
              <a:t>подбор заданий осуществляла с целью </a:t>
            </a:r>
            <a:r>
              <a:rPr lang="ru-RU" dirty="0"/>
              <a:t>дать почувствовать ученику успех, вызвать интерес к работе ( исследование, наблюдение, проблемный вопрос, оформление выводов в виде предложения, составление кластера, защита кластера).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кластер</a:t>
            </a:r>
            <a:endParaRPr lang="ru-RU" dirty="0"/>
          </a:p>
        </p:txBody>
      </p:sp>
      <p:pic>
        <p:nvPicPr>
          <p:cNvPr id="1026" name="Picture 2" descr="C:\Users\пк1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618" y="1484784"/>
            <a:ext cx="6890986" cy="49715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        </a:t>
            </a:r>
            <a:r>
              <a:rPr lang="ru-RU" sz="2700" dirty="0" smtClean="0"/>
              <a:t>Лист  самооценки</a:t>
            </a:r>
            <a:endParaRPr lang="ru-RU" sz="2700" dirty="0"/>
          </a:p>
        </p:txBody>
      </p:sp>
      <p:pic>
        <p:nvPicPr>
          <p:cNvPr id="2050" name="Picture 2" descr="C:\Users\пк1\Desktop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556792"/>
            <a:ext cx="3489350" cy="54756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 smtClean="0"/>
              <a:t>3.</a:t>
            </a:r>
            <a:r>
              <a:rPr lang="ru-RU" sz="2800" b="1" dirty="0" smtClean="0"/>
              <a:t>Компетентность </a:t>
            </a:r>
            <a:r>
              <a:rPr lang="ru-RU" sz="2800" b="1" dirty="0"/>
              <a:t>в области  информационной основы  </a:t>
            </a:r>
            <a:r>
              <a:rPr lang="ru-RU" sz="2200" b="1" dirty="0"/>
              <a:t>педагогической</a:t>
            </a:r>
            <a:r>
              <a:rPr lang="ru-RU" sz="2800" b="1" dirty="0"/>
              <a:t> деятельности.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7200" b="1" dirty="0"/>
              <a:t>- ученику  важно показать  связь новой темы  с предыдущими и будущими темами </a:t>
            </a:r>
            <a:r>
              <a:rPr lang="ru-RU" sz="7200" dirty="0"/>
              <a:t>(терминологический диктант,  отличие подлежащего от обращения в предложении,  постановка знаков препинания в методике преподавания раздела «Синтаксис и пунктуация»;</a:t>
            </a:r>
          </a:p>
          <a:p>
            <a:r>
              <a:rPr lang="ru-RU" sz="7200" dirty="0"/>
              <a:t>-</a:t>
            </a:r>
            <a:r>
              <a:rPr lang="ru-RU" sz="7200" b="1" dirty="0"/>
              <a:t>связала изучение данной темы с  </a:t>
            </a:r>
            <a:r>
              <a:rPr lang="ru-RU" sz="7200" b="1" dirty="0" err="1"/>
              <a:t>с</a:t>
            </a:r>
            <a:r>
              <a:rPr lang="ru-RU" sz="7200" b="1" dirty="0"/>
              <a:t> другим предметом </a:t>
            </a:r>
            <a:r>
              <a:rPr lang="ru-RU" sz="7200" dirty="0"/>
              <a:t>( в частности – с литературой) (слушание  отрывков из сказки А.С.Пушкина);</a:t>
            </a:r>
          </a:p>
          <a:p>
            <a:r>
              <a:rPr lang="ru-RU" sz="7200" dirty="0"/>
              <a:t>-</a:t>
            </a:r>
            <a:r>
              <a:rPr lang="ru-RU" sz="7200" b="1" dirty="0"/>
              <a:t>включила  современные информационно-коммуникативные технологии </a:t>
            </a:r>
            <a:r>
              <a:rPr lang="ru-RU" sz="7200" dirty="0"/>
              <a:t>(использование ТСО для прослушивания отрывков из сказки);</a:t>
            </a:r>
          </a:p>
          <a:p>
            <a:r>
              <a:rPr lang="ru-RU" sz="7200" dirty="0"/>
              <a:t>-</a:t>
            </a:r>
            <a:r>
              <a:rPr lang="ru-RU" sz="7200" b="1" dirty="0"/>
              <a:t>все методы и формы работы подобраны с учётом  </a:t>
            </a:r>
            <a:r>
              <a:rPr lang="ru-RU" sz="7200" dirty="0"/>
              <a:t>возрастных и индивидуальных особенностей пятиклассников;</a:t>
            </a:r>
          </a:p>
          <a:p>
            <a:r>
              <a:rPr lang="ru-RU" sz="7200" dirty="0"/>
              <a:t>-в ходе работы </a:t>
            </a:r>
            <a:r>
              <a:rPr lang="ru-RU" sz="7200" b="1" dirty="0"/>
              <a:t>имела возможность получить  информацию  </a:t>
            </a:r>
            <a:r>
              <a:rPr lang="ru-RU" sz="7200" dirty="0"/>
              <a:t>об уровне усвоения материала каждым учащимся;</a:t>
            </a:r>
          </a:p>
          <a:p>
            <a:r>
              <a:rPr lang="ru-RU" sz="7200" dirty="0"/>
              <a:t>-</a:t>
            </a:r>
            <a:r>
              <a:rPr lang="ru-RU" sz="7200" b="1" dirty="0"/>
              <a:t>особое внимание уделяла  слабоуспевающим и малоуспешным обучающимся </a:t>
            </a:r>
            <a:r>
              <a:rPr lang="ru-RU" sz="7200" dirty="0"/>
              <a:t>( наводящие вопросы,  помощь в формулировании ответа,  показ и  исправление речевых неточностей).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0876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> </a:t>
            </a:r>
            <a:br>
              <a:rPr lang="ru-RU" sz="3100" b="1" dirty="0" smtClean="0"/>
            </a:br>
            <a:r>
              <a:rPr lang="ru-RU" sz="2700" b="1" dirty="0" smtClean="0"/>
              <a:t>4.Компетентность </a:t>
            </a:r>
            <a:r>
              <a:rPr lang="ru-RU" sz="2700" b="1" dirty="0"/>
              <a:t>в области разработки программ и принятия педагогических решений: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-при подготовке к уроку </a:t>
            </a:r>
            <a:r>
              <a:rPr lang="ru-RU" b="1" dirty="0"/>
              <a:t>учла  </a:t>
            </a:r>
            <a:r>
              <a:rPr lang="ru-RU" dirty="0"/>
              <a:t>требования всех  основных нормативных документов, определяющих содержание и результативность данного урока: базовые образовательные программы ОУ,  содержание учебника по </a:t>
            </a:r>
            <a:r>
              <a:rPr lang="ru-RU" dirty="0" err="1"/>
              <a:t>рус.языку</a:t>
            </a:r>
            <a:r>
              <a:rPr lang="ru-RU" dirty="0"/>
              <a:t>  </a:t>
            </a:r>
            <a:r>
              <a:rPr lang="ru-RU" dirty="0" err="1"/>
              <a:t>по</a:t>
            </a:r>
            <a:r>
              <a:rPr lang="ru-RU" dirty="0"/>
              <a:t> ред. Разумовской, УМК, методические и дидактические  материалы по преподаваемому предмету, некоторые материалы </a:t>
            </a:r>
            <a:r>
              <a:rPr lang="ru-RU" b="1" dirty="0"/>
              <a:t>подготовила и разработала самостоятельно </a:t>
            </a:r>
            <a:r>
              <a:rPr lang="ru-RU" dirty="0"/>
              <a:t>(оценочный лист, лист для записи выводов и обобщений).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5.Компетентность </a:t>
            </a:r>
            <a:r>
              <a:rPr lang="ru-RU" sz="2800" b="1" dirty="0"/>
              <a:t>в области  организации  учебной деятельности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- </a:t>
            </a:r>
            <a:r>
              <a:rPr lang="ru-RU" dirty="0"/>
              <a:t> сочетала   индивидуальную и совместную деятельность обучающихся на разных этапах урока;</a:t>
            </a:r>
          </a:p>
          <a:p>
            <a:r>
              <a:rPr lang="ru-RU" b="1" dirty="0"/>
              <a:t>-</a:t>
            </a:r>
            <a:r>
              <a:rPr lang="ru-RU" dirty="0"/>
              <a:t>использовала </a:t>
            </a:r>
            <a:r>
              <a:rPr lang="ru-RU" b="1" dirty="0"/>
              <a:t>методы и приёмы</a:t>
            </a:r>
            <a:r>
              <a:rPr lang="ru-RU" dirty="0"/>
              <a:t>  для создания рабочей атмосферы на уроке (эвристический метод, метод постановки проблемы,  метод формирования умений и </a:t>
            </a:r>
            <a:r>
              <a:rPr lang="ru-RU" dirty="0" err="1"/>
              <a:t>павыков</a:t>
            </a:r>
            <a:r>
              <a:rPr lang="ru-RU" dirty="0"/>
              <a:t>, метод наблюдения над языком, побуждающий к выдвижению гипотез и их проверке,  диалог, наблюдение, исследование);</a:t>
            </a:r>
          </a:p>
          <a:p>
            <a:r>
              <a:rPr lang="ru-RU" b="1" dirty="0"/>
              <a:t>-технологии : </a:t>
            </a:r>
            <a:r>
              <a:rPr lang="ru-RU" dirty="0"/>
              <a:t>технология </a:t>
            </a:r>
            <a:r>
              <a:rPr lang="ru-RU" dirty="0" err="1"/>
              <a:t>деятельностного</a:t>
            </a:r>
            <a:r>
              <a:rPr lang="ru-RU" dirty="0"/>
              <a:t> метода, развивающего обучения, сотрудничества,  проблемно-диалогическая технология.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            … </a:t>
            </a:r>
            <a:r>
              <a:rPr lang="ru-RU" sz="2200" dirty="0" smtClean="0"/>
              <a:t>возвращаясь к Ушинскому</a:t>
            </a: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-…</a:t>
            </a:r>
            <a:r>
              <a:rPr lang="ru-RU" sz="4400" i="1" dirty="0" smtClean="0"/>
              <a:t>каждый урок должен чего-нибудь достигнуть</a:t>
            </a:r>
            <a:r>
              <a:rPr lang="ru-RU" sz="4400" dirty="0" smtClean="0"/>
              <a:t>…</a:t>
            </a:r>
            <a:endParaRPr lang="ru-RU" sz="4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                          …Возвращаясь к Ушинскому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i="1" dirty="0"/>
              <a:t>-…сделать шаг дальше  и </a:t>
            </a:r>
            <a:r>
              <a:rPr lang="ru-RU" sz="4400" i="1" u="sng" dirty="0"/>
              <a:t>заставить</a:t>
            </a:r>
            <a:r>
              <a:rPr lang="ru-RU" sz="4400" i="1" dirty="0"/>
              <a:t>  весь класс сделать этот шаг…</a:t>
            </a:r>
            <a:r>
              <a:rPr lang="ru-RU" sz="4400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</a:t>
            </a:r>
            <a:r>
              <a:rPr lang="ru-RU" dirty="0" smtClean="0"/>
              <a:t> …</a:t>
            </a:r>
            <a:r>
              <a:rPr lang="ru-RU" dirty="0" smtClean="0"/>
              <a:t>эпиграф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7715200" cy="4713387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</a:t>
            </a:r>
            <a:r>
              <a:rPr lang="ru-RU" b="1" dirty="0" smtClean="0"/>
              <a:t>… Каждый </a:t>
            </a:r>
            <a:r>
              <a:rPr lang="ru-RU" b="1" dirty="0" smtClean="0"/>
              <a:t>урок должен быть для учителя задачей, которую он должен выполнить, обдумывая это заранее:  на каждом уроке он должен чего-нибудь достигнуть,  сделать шаг дальше и </a:t>
            </a:r>
            <a:r>
              <a:rPr lang="ru-RU" b="1" u="sng" dirty="0" smtClean="0"/>
              <a:t>заставить</a:t>
            </a:r>
            <a:r>
              <a:rPr lang="ru-RU" b="1" dirty="0" smtClean="0"/>
              <a:t> весь класс сделать этот </a:t>
            </a:r>
            <a:r>
              <a:rPr lang="ru-RU" b="1" dirty="0" smtClean="0"/>
              <a:t>шаг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   </a:t>
            </a:r>
            <a:r>
              <a:rPr lang="ru-RU" dirty="0" smtClean="0"/>
              <a:t>                                                                                                                                          К.Д.Ушинский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Личностный результат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- </a:t>
            </a:r>
            <a:r>
              <a:rPr lang="ru-RU" dirty="0"/>
              <a:t>понимание русского языка как одной из основных  национально-культурных ценностей русского народа, определяющей роли родного языка в развитии </a:t>
            </a:r>
            <a:r>
              <a:rPr lang="ru-RU" dirty="0" smtClean="0"/>
              <a:t>интеллектуальных  </a:t>
            </a:r>
            <a:r>
              <a:rPr lang="ru-RU" dirty="0"/>
              <a:t>творческих способностей и моральных качеств личности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Метапредметные</a:t>
            </a:r>
            <a:r>
              <a:rPr lang="ru-RU" b="1" dirty="0" smtClean="0"/>
              <a:t> </a:t>
            </a:r>
            <a:r>
              <a:rPr lang="ru-RU" b="1" dirty="0"/>
              <a:t>УУД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/>
              <a:t>РУУД:</a:t>
            </a:r>
          </a:p>
          <a:p>
            <a:r>
              <a:rPr lang="ru-RU" dirty="0"/>
              <a:t> -</a:t>
            </a:r>
            <a:r>
              <a:rPr lang="ru-RU" dirty="0" err="1"/>
              <a:t>целеполагание</a:t>
            </a:r>
            <a:r>
              <a:rPr lang="ru-RU" dirty="0"/>
              <a:t>, включая постановку целей и задач урока ( на стадии вызова и </a:t>
            </a:r>
            <a:r>
              <a:rPr lang="ru-RU" dirty="0" err="1"/>
              <a:t>целеполагания</a:t>
            </a:r>
            <a:r>
              <a:rPr lang="ru-RU" dirty="0"/>
              <a:t>);</a:t>
            </a:r>
          </a:p>
          <a:p>
            <a:r>
              <a:rPr lang="ru-RU" dirty="0"/>
              <a:t>-планирование путей достижения целей (на всех этапах урока);</a:t>
            </a:r>
          </a:p>
          <a:p>
            <a:r>
              <a:rPr lang="ru-RU" dirty="0"/>
              <a:t>-определение последовательности действий  (на этапе познания нового);</a:t>
            </a:r>
          </a:p>
          <a:p>
            <a:r>
              <a:rPr lang="ru-RU" dirty="0"/>
              <a:t>-осуществление контроля по результату и способу действий  (при проведении исследования учебного материала);</a:t>
            </a:r>
          </a:p>
          <a:p>
            <a:r>
              <a:rPr lang="ru-RU" dirty="0"/>
              <a:t>-соотношение цели  и результата своей деятельности (защита кластера, формулирование и оформление  выводов исследования);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/>
              <a:t>Метапредметные</a:t>
            </a:r>
            <a:r>
              <a:rPr lang="ru-RU" b="1" dirty="0" smtClean="0"/>
              <a:t>  </a:t>
            </a:r>
            <a:r>
              <a:rPr lang="ru-RU" b="1" dirty="0"/>
              <a:t>УУД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/>
              <a:t>КУУД: </a:t>
            </a:r>
          </a:p>
          <a:p>
            <a:r>
              <a:rPr lang="ru-RU" dirty="0"/>
              <a:t>-формулировать  собственное мнение и позицию, аргументировать её (при групповой и парной формах работы);</a:t>
            </a:r>
          </a:p>
          <a:p>
            <a:r>
              <a:rPr lang="ru-RU" dirty="0"/>
              <a:t>-задавать вопросы для организации сотрудничества с партнёром в группе или паре;</a:t>
            </a:r>
          </a:p>
          <a:p>
            <a:r>
              <a:rPr lang="ru-RU" dirty="0"/>
              <a:t>-осуществлять контроль, коррекцию, оценку действий партнёра,  уметь убеждать;</a:t>
            </a:r>
          </a:p>
          <a:p>
            <a:r>
              <a:rPr lang="ru-RU" dirty="0"/>
              <a:t>-свободно излагать свои мысли в устной и письменной форме (защита кластера, озвучивание  выводов и гипотез по исследованию, беседа в группе, паре; и т.д.)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/>
              <a:t>Метапредметные</a:t>
            </a:r>
            <a:r>
              <a:rPr lang="ru-RU" b="1" dirty="0" smtClean="0"/>
              <a:t>  </a:t>
            </a:r>
            <a:r>
              <a:rPr lang="ru-RU" b="1" dirty="0"/>
              <a:t>УУД</a:t>
            </a:r>
            <a:r>
              <a:rPr lang="ru-RU" dirty="0"/>
              <a:t>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ПУУД: </a:t>
            </a:r>
          </a:p>
          <a:p>
            <a:r>
              <a:rPr lang="ru-RU" dirty="0"/>
              <a:t>-создавать и преобразовывать модели и схемы для решения познавательных задач (кластер – на этапе осмысления);</a:t>
            </a:r>
          </a:p>
          <a:p>
            <a:r>
              <a:rPr lang="ru-RU" dirty="0"/>
              <a:t>-проводить наблюдения и исследование  над языковым материалом  для решения познавательных задач;</a:t>
            </a:r>
          </a:p>
          <a:p>
            <a:r>
              <a:rPr lang="ru-RU" dirty="0"/>
              <a:t>-сравнивать, делать выводы и обобщать,  строить рассуждения.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Предметный результат</a:t>
            </a:r>
            <a:r>
              <a:rPr lang="ru-RU" dirty="0"/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-знать определение обращения, опознавательный  признак – звательная интонация, ознакомить с правилами  постановки знаков препинания при обращении,  продемонстрировать  схемы предложений с обращениями.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         Конкретный </a:t>
            </a:r>
            <a:r>
              <a:rPr lang="ru-RU" b="1" dirty="0"/>
              <a:t>результат: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-проверить путём исследования соотношение положений теории и практики по данной теме урока и сделать выводы;</a:t>
            </a:r>
          </a:p>
          <a:p>
            <a:r>
              <a:rPr lang="ru-RU" dirty="0"/>
              <a:t>-уметь распознавать обращение в устной и письменной речи  с опорой на звательную интонацию;</a:t>
            </a:r>
          </a:p>
          <a:p>
            <a:r>
              <a:rPr lang="ru-RU" dirty="0"/>
              <a:t>-находить место постановки знаков препинания;</a:t>
            </a:r>
          </a:p>
          <a:p>
            <a:r>
              <a:rPr lang="ru-RU" dirty="0"/>
              <a:t>-отличать в предложении обращение от подлежащего.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224486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/>
              <a:t>1.Компетентность </a:t>
            </a:r>
            <a:r>
              <a:rPr lang="ru-RU" sz="2700" b="1" dirty="0"/>
              <a:t>в области постановки  целей и задач педагогической  деятельности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489251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У</a:t>
            </a:r>
            <a:r>
              <a:rPr lang="ru-RU" sz="4000" dirty="0" smtClean="0"/>
              <a:t>знать…</a:t>
            </a:r>
            <a:endParaRPr lang="ru-RU" sz="4000" dirty="0"/>
          </a:p>
          <a:p>
            <a:r>
              <a:rPr lang="ru-RU" sz="4000" dirty="0" smtClean="0">
                <a:solidFill>
                  <a:srgbClr val="C00000"/>
                </a:solidFill>
              </a:rPr>
              <a:t>Р</a:t>
            </a:r>
            <a:r>
              <a:rPr lang="ru-RU" sz="4000" dirty="0" smtClean="0"/>
              <a:t>азвивать…</a:t>
            </a:r>
            <a:endParaRPr lang="ru-RU" sz="4000" dirty="0"/>
          </a:p>
          <a:p>
            <a:r>
              <a:rPr lang="ru-RU" sz="4000" dirty="0" smtClean="0">
                <a:solidFill>
                  <a:srgbClr val="C00000"/>
                </a:solidFill>
              </a:rPr>
              <a:t>О</a:t>
            </a:r>
            <a:r>
              <a:rPr lang="ru-RU" sz="4000" dirty="0" smtClean="0"/>
              <a:t>бобщать…</a:t>
            </a:r>
            <a:endParaRPr lang="ru-RU" sz="4000" dirty="0"/>
          </a:p>
          <a:p>
            <a:r>
              <a:rPr lang="ru-RU" sz="4000" dirty="0" smtClean="0">
                <a:solidFill>
                  <a:srgbClr val="C00000"/>
                </a:solidFill>
              </a:rPr>
              <a:t>К</a:t>
            </a:r>
            <a:r>
              <a:rPr lang="ru-RU" sz="4000" dirty="0" smtClean="0"/>
              <a:t>онтролировать…</a:t>
            </a:r>
            <a:endParaRPr lang="ru-RU" sz="4000" dirty="0"/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72</TotalTime>
  <Words>789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  Самоанализ урока русского языка. Тема: «Обращение. Знаки препинания при обращении». 5 класс</vt:lpstr>
      <vt:lpstr>                                            …эпиграф</vt:lpstr>
      <vt:lpstr>Личностный результат </vt:lpstr>
      <vt:lpstr>Метапредметные УУД:</vt:lpstr>
      <vt:lpstr>Метапредметные  УУД:</vt:lpstr>
      <vt:lpstr>Метапредметные  УУД: </vt:lpstr>
      <vt:lpstr>Предметный результат </vt:lpstr>
      <vt:lpstr>          Конкретный результат: </vt:lpstr>
      <vt:lpstr>    1.Компетентность в области постановки  целей и задач педагогической  деятельности. </vt:lpstr>
      <vt:lpstr>2.Компетентность в области мотивирования обучающихся:  </vt:lpstr>
      <vt:lpstr>                                      кластер</vt:lpstr>
      <vt:lpstr>                         Лист  самооценки</vt:lpstr>
      <vt:lpstr>3.Компетентность в области  информационной основы  педагогической деятельности.</vt:lpstr>
      <vt:lpstr>  4.Компетентность в области разработки программ и принятия педагогических решений: </vt:lpstr>
      <vt:lpstr>5.Компетентность в области  организации  учебной деятельности</vt:lpstr>
      <vt:lpstr>                 … возвращаясь к Ушинскому</vt:lpstr>
      <vt:lpstr>                          …Возвращаясь к Ушинскому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Самоанализ урока русского языка. Тема: «Обращение. Знаки препинания при обращении». 5 класс</dc:title>
  <dc:creator>пк1</dc:creator>
  <cp:lastModifiedBy>7</cp:lastModifiedBy>
  <cp:revision>12</cp:revision>
  <dcterms:created xsi:type="dcterms:W3CDTF">2019-12-19T23:17:00Z</dcterms:created>
  <dcterms:modified xsi:type="dcterms:W3CDTF">2019-12-23T02:54:31Z</dcterms:modified>
</cp:coreProperties>
</file>