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7" r:id="rId12"/>
    <p:sldId id="268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71B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5" Type="http://schemas.openxmlformats.org/officeDocument/2006/relationships/image" Target="../media/image7.wmf"/><Relationship Id="rId4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image" Target="../media/image10.wmf"/><Relationship Id="rId7" Type="http://schemas.openxmlformats.org/officeDocument/2006/relationships/image" Target="../media/image12.wmf"/><Relationship Id="rId2" Type="http://schemas.openxmlformats.org/officeDocument/2006/relationships/image" Target="../media/image9.wmf"/><Relationship Id="rId1" Type="http://schemas.openxmlformats.org/officeDocument/2006/relationships/image" Target="../media/image3.wmf"/><Relationship Id="rId6" Type="http://schemas.openxmlformats.org/officeDocument/2006/relationships/image" Target="../media/image11.wmf"/><Relationship Id="rId5" Type="http://schemas.openxmlformats.org/officeDocument/2006/relationships/image" Target="../media/image7.wmf"/><Relationship Id="rId10" Type="http://schemas.openxmlformats.org/officeDocument/2006/relationships/image" Target="../media/image15.wmf"/><Relationship Id="rId4" Type="http://schemas.openxmlformats.org/officeDocument/2006/relationships/image" Target="../media/image4.wmf"/><Relationship Id="rId9" Type="http://schemas.openxmlformats.org/officeDocument/2006/relationships/image" Target="../media/image14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2.wmf"/><Relationship Id="rId3" Type="http://schemas.openxmlformats.org/officeDocument/2006/relationships/image" Target="../media/image17.wmf"/><Relationship Id="rId7" Type="http://schemas.openxmlformats.org/officeDocument/2006/relationships/image" Target="../media/image21.wmf"/><Relationship Id="rId2" Type="http://schemas.openxmlformats.org/officeDocument/2006/relationships/image" Target="../media/image3.wmf"/><Relationship Id="rId1" Type="http://schemas.openxmlformats.org/officeDocument/2006/relationships/image" Target="../media/image16.wmf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10" Type="http://schemas.openxmlformats.org/officeDocument/2006/relationships/image" Target="../media/image24.wmf"/><Relationship Id="rId4" Type="http://schemas.openxmlformats.org/officeDocument/2006/relationships/image" Target="../media/image18.wmf"/><Relationship Id="rId9" Type="http://schemas.openxmlformats.org/officeDocument/2006/relationships/image" Target="../media/image2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35.wmf"/><Relationship Id="rId3" Type="http://schemas.openxmlformats.org/officeDocument/2006/relationships/image" Target="../media/image30.wmf"/><Relationship Id="rId7" Type="http://schemas.openxmlformats.org/officeDocument/2006/relationships/image" Target="../media/image34.wmf"/><Relationship Id="rId2" Type="http://schemas.openxmlformats.org/officeDocument/2006/relationships/image" Target="../media/image29.wmf"/><Relationship Id="rId1" Type="http://schemas.openxmlformats.org/officeDocument/2006/relationships/image" Target="../media/image28.wmf"/><Relationship Id="rId6" Type="http://schemas.openxmlformats.org/officeDocument/2006/relationships/image" Target="../media/image33.wmf"/><Relationship Id="rId5" Type="http://schemas.openxmlformats.org/officeDocument/2006/relationships/image" Target="../media/image32.wmf"/><Relationship Id="rId10" Type="http://schemas.openxmlformats.org/officeDocument/2006/relationships/image" Target="../media/image37.wmf"/><Relationship Id="rId4" Type="http://schemas.openxmlformats.org/officeDocument/2006/relationships/image" Target="../media/image31.wmf"/><Relationship Id="rId9" Type="http://schemas.openxmlformats.org/officeDocument/2006/relationships/image" Target="../media/image3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Relationship Id="rId6" Type="http://schemas.openxmlformats.org/officeDocument/2006/relationships/image" Target="../media/image45.wmf"/><Relationship Id="rId5" Type="http://schemas.openxmlformats.org/officeDocument/2006/relationships/image" Target="../media/image44.wmf"/><Relationship Id="rId4" Type="http://schemas.openxmlformats.org/officeDocument/2006/relationships/image" Target="../media/image4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8D246-0E65-4336-AE18-C5FA363C1924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B46CC-DD71-4ADB-891D-C33F88BD26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8D246-0E65-4336-AE18-C5FA363C1924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B46CC-DD71-4ADB-891D-C33F88BD26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8D246-0E65-4336-AE18-C5FA363C1924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B46CC-DD71-4ADB-891D-C33F88BD26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8D246-0E65-4336-AE18-C5FA363C1924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B46CC-DD71-4ADB-891D-C33F88BD26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8D246-0E65-4336-AE18-C5FA363C1924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B46CC-DD71-4ADB-891D-C33F88BD26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8D246-0E65-4336-AE18-C5FA363C1924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B46CC-DD71-4ADB-891D-C33F88BD26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8D246-0E65-4336-AE18-C5FA363C1924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B46CC-DD71-4ADB-891D-C33F88BD26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8D246-0E65-4336-AE18-C5FA363C1924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B46CC-DD71-4ADB-891D-C33F88BD26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8D246-0E65-4336-AE18-C5FA363C1924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B46CC-DD71-4ADB-891D-C33F88BD26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8D246-0E65-4336-AE18-C5FA363C1924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B46CC-DD71-4ADB-891D-C33F88BD26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78D246-0E65-4336-AE18-C5FA363C1924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B46CC-DD71-4ADB-891D-C33F88BD26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78D246-0E65-4336-AE18-C5FA363C1924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DB46CC-DD71-4ADB-891D-C33F88BD269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13" Type="http://schemas.openxmlformats.org/officeDocument/2006/relationships/image" Target="../media/image8.jpeg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6.wmf"/><Relationship Id="rId4" Type="http://schemas.openxmlformats.org/officeDocument/2006/relationships/image" Target="../media/image3.wmf"/><Relationship Id="rId9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13" Type="http://schemas.openxmlformats.org/officeDocument/2006/relationships/image" Target="../media/image7.wmf"/><Relationship Id="rId18" Type="http://schemas.openxmlformats.org/officeDocument/2006/relationships/oleObject" Target="../embeddings/oleObject13.bin"/><Relationship Id="rId3" Type="http://schemas.openxmlformats.org/officeDocument/2006/relationships/image" Target="../media/image8.jpeg"/><Relationship Id="rId21" Type="http://schemas.openxmlformats.org/officeDocument/2006/relationships/image" Target="../media/image14.wmf"/><Relationship Id="rId7" Type="http://schemas.openxmlformats.org/officeDocument/2006/relationships/image" Target="../media/image9.wmf"/><Relationship Id="rId12" Type="http://schemas.openxmlformats.org/officeDocument/2006/relationships/oleObject" Target="../embeddings/oleObject10.bin"/><Relationship Id="rId17" Type="http://schemas.openxmlformats.org/officeDocument/2006/relationships/image" Target="../media/image12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2.bin"/><Relationship Id="rId20" Type="http://schemas.openxmlformats.org/officeDocument/2006/relationships/oleObject" Target="../embeddings/oleObject14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4.wmf"/><Relationship Id="rId5" Type="http://schemas.openxmlformats.org/officeDocument/2006/relationships/image" Target="../media/image3.wmf"/><Relationship Id="rId15" Type="http://schemas.openxmlformats.org/officeDocument/2006/relationships/image" Target="../media/image11.wmf"/><Relationship Id="rId23" Type="http://schemas.openxmlformats.org/officeDocument/2006/relationships/image" Target="../media/image15.wmf"/><Relationship Id="rId10" Type="http://schemas.openxmlformats.org/officeDocument/2006/relationships/oleObject" Target="../embeddings/oleObject9.bin"/><Relationship Id="rId19" Type="http://schemas.openxmlformats.org/officeDocument/2006/relationships/image" Target="../media/image13.wmf"/><Relationship Id="rId4" Type="http://schemas.openxmlformats.org/officeDocument/2006/relationships/oleObject" Target="../embeddings/oleObject6.bin"/><Relationship Id="rId9" Type="http://schemas.openxmlformats.org/officeDocument/2006/relationships/image" Target="../media/image10.wmf"/><Relationship Id="rId14" Type="http://schemas.openxmlformats.org/officeDocument/2006/relationships/oleObject" Target="../embeddings/oleObject11.bin"/><Relationship Id="rId22" Type="http://schemas.openxmlformats.org/officeDocument/2006/relationships/oleObject" Target="../embeddings/oleObject15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13" Type="http://schemas.openxmlformats.org/officeDocument/2006/relationships/oleObject" Target="../embeddings/oleObject20.bin"/><Relationship Id="rId18" Type="http://schemas.openxmlformats.org/officeDocument/2006/relationships/image" Target="../media/image21.wmf"/><Relationship Id="rId3" Type="http://schemas.openxmlformats.org/officeDocument/2006/relationships/image" Target="../media/image25.png"/><Relationship Id="rId21" Type="http://schemas.openxmlformats.org/officeDocument/2006/relationships/oleObject" Target="../embeddings/oleObject24.bin"/><Relationship Id="rId7" Type="http://schemas.openxmlformats.org/officeDocument/2006/relationships/oleObject" Target="../embeddings/oleObject17.bin"/><Relationship Id="rId12" Type="http://schemas.openxmlformats.org/officeDocument/2006/relationships/image" Target="../media/image18.wmf"/><Relationship Id="rId17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0.wmf"/><Relationship Id="rId20" Type="http://schemas.openxmlformats.org/officeDocument/2006/relationships/image" Target="../media/image22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16.wmf"/><Relationship Id="rId11" Type="http://schemas.openxmlformats.org/officeDocument/2006/relationships/oleObject" Target="../embeddings/oleObject19.bin"/><Relationship Id="rId24" Type="http://schemas.openxmlformats.org/officeDocument/2006/relationships/image" Target="../media/image24.wmf"/><Relationship Id="rId5" Type="http://schemas.openxmlformats.org/officeDocument/2006/relationships/oleObject" Target="../embeddings/oleObject16.bin"/><Relationship Id="rId15" Type="http://schemas.openxmlformats.org/officeDocument/2006/relationships/oleObject" Target="../embeddings/oleObject21.bin"/><Relationship Id="rId23" Type="http://schemas.openxmlformats.org/officeDocument/2006/relationships/oleObject" Target="../embeddings/oleObject25.bin"/><Relationship Id="rId10" Type="http://schemas.openxmlformats.org/officeDocument/2006/relationships/image" Target="../media/image17.wmf"/><Relationship Id="rId19" Type="http://schemas.openxmlformats.org/officeDocument/2006/relationships/oleObject" Target="../embeddings/oleObject23.bin"/><Relationship Id="rId4" Type="http://schemas.openxmlformats.org/officeDocument/2006/relationships/image" Target="../media/image26.jpeg"/><Relationship Id="rId9" Type="http://schemas.openxmlformats.org/officeDocument/2006/relationships/oleObject" Target="../embeddings/oleObject18.bin"/><Relationship Id="rId14" Type="http://schemas.openxmlformats.org/officeDocument/2006/relationships/image" Target="../media/image19.wmf"/><Relationship Id="rId22" Type="http://schemas.openxmlformats.org/officeDocument/2006/relationships/image" Target="../media/image23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6.jpeg"/><Relationship Id="rId5" Type="http://schemas.openxmlformats.org/officeDocument/2006/relationships/image" Target="../media/image1.png"/><Relationship Id="rId4" Type="http://schemas.openxmlformats.org/officeDocument/2006/relationships/image" Target="../media/image27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13" Type="http://schemas.openxmlformats.org/officeDocument/2006/relationships/oleObject" Target="../embeddings/oleObject32.bin"/><Relationship Id="rId18" Type="http://schemas.openxmlformats.org/officeDocument/2006/relationships/image" Target="../media/image35.wmf"/><Relationship Id="rId3" Type="http://schemas.openxmlformats.org/officeDocument/2006/relationships/oleObject" Target="../embeddings/oleObject27.bin"/><Relationship Id="rId21" Type="http://schemas.openxmlformats.org/officeDocument/2006/relationships/oleObject" Target="../embeddings/oleObject36.bin"/><Relationship Id="rId7" Type="http://schemas.openxmlformats.org/officeDocument/2006/relationships/oleObject" Target="../embeddings/oleObject29.bin"/><Relationship Id="rId12" Type="http://schemas.openxmlformats.org/officeDocument/2006/relationships/image" Target="../media/image32.wmf"/><Relationship Id="rId17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4.wmf"/><Relationship Id="rId20" Type="http://schemas.openxmlformats.org/officeDocument/2006/relationships/image" Target="../media/image36.w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29.wmf"/><Relationship Id="rId11" Type="http://schemas.openxmlformats.org/officeDocument/2006/relationships/oleObject" Target="../embeddings/oleObject31.bin"/><Relationship Id="rId5" Type="http://schemas.openxmlformats.org/officeDocument/2006/relationships/oleObject" Target="../embeddings/oleObject28.bin"/><Relationship Id="rId15" Type="http://schemas.openxmlformats.org/officeDocument/2006/relationships/oleObject" Target="../embeddings/oleObject33.bin"/><Relationship Id="rId23" Type="http://schemas.openxmlformats.org/officeDocument/2006/relationships/image" Target="../media/image1.png"/><Relationship Id="rId10" Type="http://schemas.openxmlformats.org/officeDocument/2006/relationships/image" Target="../media/image31.wmf"/><Relationship Id="rId19" Type="http://schemas.openxmlformats.org/officeDocument/2006/relationships/oleObject" Target="../embeddings/oleObject35.bin"/><Relationship Id="rId4" Type="http://schemas.openxmlformats.org/officeDocument/2006/relationships/image" Target="../media/image28.wmf"/><Relationship Id="rId9" Type="http://schemas.openxmlformats.org/officeDocument/2006/relationships/oleObject" Target="../embeddings/oleObject30.bin"/><Relationship Id="rId14" Type="http://schemas.openxmlformats.org/officeDocument/2006/relationships/image" Target="../media/image33.wmf"/><Relationship Id="rId22" Type="http://schemas.openxmlformats.org/officeDocument/2006/relationships/image" Target="../media/image37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38.wmf"/><Relationship Id="rId4" Type="http://schemas.openxmlformats.org/officeDocument/2006/relationships/oleObject" Target="../embeddings/oleObject37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13" Type="http://schemas.openxmlformats.org/officeDocument/2006/relationships/oleObject" Target="../embeddings/oleObject43.bin"/><Relationship Id="rId3" Type="http://schemas.openxmlformats.org/officeDocument/2006/relationships/oleObject" Target="../embeddings/oleObject38.bin"/><Relationship Id="rId7" Type="http://schemas.openxmlformats.org/officeDocument/2006/relationships/oleObject" Target="../embeddings/oleObject40.bin"/><Relationship Id="rId12" Type="http://schemas.openxmlformats.org/officeDocument/2006/relationships/image" Target="../media/image4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1.wmf"/><Relationship Id="rId11" Type="http://schemas.openxmlformats.org/officeDocument/2006/relationships/oleObject" Target="../embeddings/oleObject42.bin"/><Relationship Id="rId5" Type="http://schemas.openxmlformats.org/officeDocument/2006/relationships/oleObject" Target="../embeddings/oleObject39.bin"/><Relationship Id="rId10" Type="http://schemas.openxmlformats.org/officeDocument/2006/relationships/image" Target="../media/image43.wmf"/><Relationship Id="rId4" Type="http://schemas.openxmlformats.org/officeDocument/2006/relationships/image" Target="../media/image40.wmf"/><Relationship Id="rId9" Type="http://schemas.openxmlformats.org/officeDocument/2006/relationships/oleObject" Target="../embeddings/oleObject41.bin"/><Relationship Id="rId14" Type="http://schemas.openxmlformats.org/officeDocument/2006/relationships/image" Target="../media/image45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371B03"/>
                </a:solidFill>
                <a:latin typeface="Cambria Math" pitchFamily="18" charset="0"/>
                <a:ea typeface="Cambria Math" pitchFamily="18" charset="0"/>
              </a:rPr>
              <a:t>Правильные и неправильные дроби. Смешанные числа. </a:t>
            </a:r>
            <a:endParaRPr lang="ru-RU" b="1" dirty="0">
              <a:solidFill>
                <a:srgbClr val="371B03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005064"/>
            <a:ext cx="1968500" cy="2500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34636"/>
            <a:ext cx="2359025" cy="243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74638"/>
            <a:ext cx="7643192" cy="114300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Задание из учебника: 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99792" y="1268760"/>
            <a:ext cx="3614734" cy="4125923"/>
          </a:xfrm>
        </p:spPr>
        <p:txBody>
          <a:bodyPr>
            <a:normAutofit/>
          </a:bodyPr>
          <a:lstStyle/>
          <a:p>
            <a:endParaRPr lang="ru-RU" sz="4800" b="1" dirty="0" smtClean="0"/>
          </a:p>
          <a:p>
            <a:r>
              <a:rPr lang="ru-RU" sz="4800" b="1" dirty="0" smtClean="0"/>
              <a:t>395а</a:t>
            </a:r>
          </a:p>
          <a:p>
            <a:r>
              <a:rPr lang="ru-RU" sz="4800" b="1" dirty="0" smtClean="0"/>
              <a:t>396</a:t>
            </a:r>
          </a:p>
          <a:p>
            <a:pPr marL="0" indent="0">
              <a:buNone/>
            </a:pPr>
            <a:endParaRPr lang="ru-RU" sz="4800" b="1" dirty="0" smtClean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5153" y="996950"/>
            <a:ext cx="2359025" cy="243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149080"/>
            <a:ext cx="1968500" cy="2500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4786" t="13360" r="35682" b="62775"/>
          <a:stretch/>
        </p:blipFill>
        <p:spPr>
          <a:xfrm>
            <a:off x="480434" y="166328"/>
            <a:ext cx="8424936" cy="3518451"/>
          </a:xfrm>
          <a:prstGeom prst="rect">
            <a:avLst/>
          </a:prstGeom>
          <a:solidFill>
            <a:srgbClr val="00B0F0"/>
          </a:solidFill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/>
          <a:srcRect l="34649" t="21700" r="35821" b="62900"/>
          <a:stretch/>
        </p:blipFill>
        <p:spPr>
          <a:xfrm>
            <a:off x="450380" y="3525761"/>
            <a:ext cx="8424936" cy="2448272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971600" y="166328"/>
            <a:ext cx="504056" cy="3326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10" name="Облако 9"/>
          <p:cNvSpPr/>
          <p:nvPr/>
        </p:nvSpPr>
        <p:spPr>
          <a:xfrm>
            <a:off x="251520" y="5976020"/>
            <a:ext cx="3528392" cy="837356"/>
          </a:xfrm>
          <a:prstGeom prst="cloud">
            <a:avLst/>
          </a:prstGeom>
          <a:solidFill>
            <a:srgbClr val="00B0F0">
              <a:alpha val="4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блако 10"/>
          <p:cNvSpPr/>
          <p:nvPr/>
        </p:nvSpPr>
        <p:spPr>
          <a:xfrm>
            <a:off x="5940152" y="166328"/>
            <a:ext cx="2808312" cy="742392"/>
          </a:xfrm>
          <a:prstGeom prst="cloud">
            <a:avLst/>
          </a:prstGeom>
          <a:solidFill>
            <a:srgbClr val="00B0F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6766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лнце 6"/>
          <p:cNvSpPr/>
          <p:nvPr/>
        </p:nvSpPr>
        <p:spPr>
          <a:xfrm>
            <a:off x="395536" y="116632"/>
            <a:ext cx="2232248" cy="1872208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4786" t="37225" r="35681" b="46865"/>
          <a:stretch/>
        </p:blipFill>
        <p:spPr>
          <a:xfrm>
            <a:off x="107504" y="2204864"/>
            <a:ext cx="8712968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Облако 4"/>
          <p:cNvSpPr/>
          <p:nvPr/>
        </p:nvSpPr>
        <p:spPr>
          <a:xfrm>
            <a:off x="1331640" y="548680"/>
            <a:ext cx="3744416" cy="1800200"/>
          </a:xfrm>
          <a:prstGeom prst="cloud">
            <a:avLst/>
          </a:prstGeom>
          <a:solidFill>
            <a:schemeClr val="accent1"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блако 5"/>
          <p:cNvSpPr/>
          <p:nvPr/>
        </p:nvSpPr>
        <p:spPr>
          <a:xfrm>
            <a:off x="6119664" y="5085184"/>
            <a:ext cx="3024336" cy="1512168"/>
          </a:xfrm>
          <a:prstGeom prst="cloud">
            <a:avLst/>
          </a:prstGeom>
          <a:solidFill>
            <a:schemeClr val="accent1">
              <a:alpha val="4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1010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Домашнее задание: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3357554" cy="4525963"/>
          </a:xfrm>
        </p:spPr>
        <p:txBody>
          <a:bodyPr/>
          <a:lstStyle/>
          <a:p>
            <a:r>
              <a:rPr lang="ru-RU" b="1" dirty="0" smtClean="0"/>
              <a:t>Стр. 113</a:t>
            </a:r>
          </a:p>
          <a:p>
            <a:r>
              <a:rPr lang="ru-RU" b="1" dirty="0" smtClean="0"/>
              <a:t>Контрольные задания</a:t>
            </a:r>
            <a:endParaRPr lang="ru-RU" b="1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861048"/>
            <a:ext cx="1968500" cy="2500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975" y="908720"/>
            <a:ext cx="2359025" cy="243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Повторение: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1928802"/>
            <a:ext cx="684076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accent5">
                    <a:lumMod val="50000"/>
                  </a:schemeClr>
                </a:solidFill>
              </a:rPr>
              <a:t>Решите уравнения: </a:t>
            </a:r>
          </a:p>
          <a:p>
            <a:endParaRPr lang="ru-RU" sz="4000" b="1" dirty="0" smtClean="0">
              <a:solidFill>
                <a:srgbClr val="FF0000"/>
              </a:solidFill>
            </a:endParaRPr>
          </a:p>
          <a:p>
            <a:r>
              <a:rPr lang="en-US" sz="4000" b="1" dirty="0" smtClean="0">
                <a:solidFill>
                  <a:srgbClr val="FF0000"/>
                </a:solidFill>
              </a:rPr>
              <a:t>3x+2x=10</a:t>
            </a:r>
          </a:p>
          <a:p>
            <a:r>
              <a:rPr lang="en-US" sz="4000" b="1" dirty="0" smtClean="0">
                <a:solidFill>
                  <a:srgbClr val="FF0000"/>
                </a:solidFill>
              </a:rPr>
              <a:t>7m-5m=4+6</a:t>
            </a:r>
          </a:p>
          <a:p>
            <a:r>
              <a:rPr lang="en-US" sz="4000" b="1" dirty="0" smtClean="0">
                <a:solidFill>
                  <a:srgbClr val="FF0000"/>
                </a:solidFill>
              </a:rPr>
              <a:t>3a+6a=125+1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0328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Сократите дробь: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>
          <a:off x="2285984" y="1428736"/>
          <a:ext cx="709363" cy="13743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Формула" r:id="rId3" imgW="203040" imgH="393480" progId="Equation.3">
                  <p:embed/>
                </p:oleObj>
              </mc:Choice>
              <mc:Fallback>
                <p:oleObj name="Формула" r:id="rId3" imgW="20304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5984" y="1428736"/>
                        <a:ext cx="709363" cy="137439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2455863" y="4143375"/>
          <a:ext cx="798512" cy="137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Формула" r:id="rId5" imgW="228600" imgH="393480" progId="Equation.3">
                  <p:embed/>
                </p:oleObj>
              </mc:Choice>
              <mc:Fallback>
                <p:oleObj name="Формула" r:id="rId5" imgW="228600" imgH="393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55863" y="4143375"/>
                        <a:ext cx="798512" cy="1374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4357686" y="1571612"/>
          <a:ext cx="709613" cy="137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Формула" r:id="rId7" imgW="203040" imgH="393480" progId="Equation.3">
                  <p:embed/>
                </p:oleObj>
              </mc:Choice>
              <mc:Fallback>
                <p:oleObj name="Формула" r:id="rId7" imgW="203040" imgH="393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7686" y="1571612"/>
                        <a:ext cx="709613" cy="1374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6286512" y="2357430"/>
          <a:ext cx="709613" cy="137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" name="Формула" r:id="rId9" imgW="203040" imgH="393480" progId="Equation.3">
                  <p:embed/>
                </p:oleObj>
              </mc:Choice>
              <mc:Fallback>
                <p:oleObj name="Формула" r:id="rId9" imgW="203040" imgH="3934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6512" y="2357430"/>
                        <a:ext cx="709613" cy="1374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2" name="Object 8"/>
          <p:cNvGraphicFramePr>
            <a:graphicFrameLocks noChangeAspect="1"/>
          </p:cNvGraphicFramePr>
          <p:nvPr/>
        </p:nvGraphicFramePr>
        <p:xfrm>
          <a:off x="4313238" y="4000500"/>
          <a:ext cx="798512" cy="137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2" name="Формула" r:id="rId11" imgW="228600" imgH="393480" progId="Equation.3">
                  <p:embed/>
                </p:oleObj>
              </mc:Choice>
              <mc:Fallback>
                <p:oleObj name="Формула" r:id="rId11" imgW="228600" imgH="39348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13238" y="4000500"/>
                        <a:ext cx="798512" cy="1374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2" descr="C:\Documents and Settings\Admin\Рабочий стол\доска\0_75596_4f8114c2_XL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843713" y="4745037"/>
            <a:ext cx="2300287" cy="2112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Проверка: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Documents and Settings\Admin\Рабочий стол\доска\0_75596_4f8114c2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3713" y="4745037"/>
            <a:ext cx="2300287" cy="2112963"/>
          </a:xfrm>
          <a:prstGeom prst="rect">
            <a:avLst/>
          </a:prstGeom>
          <a:noFill/>
        </p:spPr>
      </p:pic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1714480" y="1428736"/>
          <a:ext cx="709613" cy="137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8" name="Формула" r:id="rId4" imgW="203040" imgH="393480" progId="Equation.3">
                  <p:embed/>
                </p:oleObj>
              </mc:Choice>
              <mc:Fallback>
                <p:oleObj name="Формула" r:id="rId4" imgW="20304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14480" y="1428736"/>
                        <a:ext cx="709613" cy="1374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4500562" y="1285860"/>
          <a:ext cx="709612" cy="137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9" name="Формула" r:id="rId6" imgW="203040" imgH="393480" progId="Equation.3">
                  <p:embed/>
                </p:oleObj>
              </mc:Choice>
              <mc:Fallback>
                <p:oleObj name="Формула" r:id="rId6" imgW="203040" imgH="393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562" y="1285860"/>
                        <a:ext cx="709612" cy="1374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8" name="Object 6"/>
          <p:cNvGraphicFramePr>
            <a:graphicFrameLocks noChangeAspect="1"/>
          </p:cNvGraphicFramePr>
          <p:nvPr/>
        </p:nvGraphicFramePr>
        <p:xfrm>
          <a:off x="6357950" y="2786058"/>
          <a:ext cx="709613" cy="137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0" name="Формула" r:id="rId8" imgW="203040" imgH="393480" progId="Equation.3">
                  <p:embed/>
                </p:oleObj>
              </mc:Choice>
              <mc:Fallback>
                <p:oleObj name="Формула" r:id="rId8" imgW="203040" imgH="393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57950" y="2786058"/>
                        <a:ext cx="709613" cy="1374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9" name="Object 7"/>
          <p:cNvGraphicFramePr>
            <a:graphicFrameLocks noChangeAspect="1"/>
          </p:cNvGraphicFramePr>
          <p:nvPr/>
        </p:nvGraphicFramePr>
        <p:xfrm>
          <a:off x="642910" y="3357562"/>
          <a:ext cx="798512" cy="137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1" name="Формула" r:id="rId10" imgW="228600" imgH="393480" progId="Equation.3">
                  <p:embed/>
                </p:oleObj>
              </mc:Choice>
              <mc:Fallback>
                <p:oleObj name="Формула" r:id="rId10" imgW="228600" imgH="3934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910" y="3357562"/>
                        <a:ext cx="798512" cy="1374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0" name="Object 8"/>
          <p:cNvGraphicFramePr>
            <a:graphicFrameLocks noChangeAspect="1"/>
          </p:cNvGraphicFramePr>
          <p:nvPr/>
        </p:nvGraphicFramePr>
        <p:xfrm>
          <a:off x="3428992" y="4357694"/>
          <a:ext cx="798512" cy="137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2" name="Формула" r:id="rId12" imgW="228600" imgH="393480" progId="Equation.3">
                  <p:embed/>
                </p:oleObj>
              </mc:Choice>
              <mc:Fallback>
                <p:oleObj name="Формула" r:id="rId12" imgW="228600" imgH="39348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8992" y="4357694"/>
                        <a:ext cx="798512" cy="1374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3" name="Object 11"/>
          <p:cNvGraphicFramePr>
            <a:graphicFrameLocks noChangeAspect="1"/>
          </p:cNvGraphicFramePr>
          <p:nvPr/>
        </p:nvGraphicFramePr>
        <p:xfrm>
          <a:off x="2428860" y="1500174"/>
          <a:ext cx="931863" cy="137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3" name="Формула" r:id="rId14" imgW="266400" imgH="393480" progId="Equation.3">
                  <p:embed/>
                </p:oleObj>
              </mc:Choice>
              <mc:Fallback>
                <p:oleObj name="Формула" r:id="rId14" imgW="266400" imgH="39348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28860" y="1500174"/>
                        <a:ext cx="931863" cy="1374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4" name="Object 12"/>
          <p:cNvGraphicFramePr>
            <a:graphicFrameLocks noChangeAspect="1"/>
          </p:cNvGraphicFramePr>
          <p:nvPr/>
        </p:nvGraphicFramePr>
        <p:xfrm>
          <a:off x="7143768" y="2786058"/>
          <a:ext cx="931862" cy="137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4" name="Формула" r:id="rId16" imgW="266400" imgH="393480" progId="Equation.3">
                  <p:embed/>
                </p:oleObj>
              </mc:Choice>
              <mc:Fallback>
                <p:oleObj name="Формула" r:id="rId16" imgW="266400" imgH="39348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768" y="2786058"/>
                        <a:ext cx="931862" cy="1374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5" name="Object 13"/>
          <p:cNvGraphicFramePr>
            <a:graphicFrameLocks noChangeAspect="1"/>
          </p:cNvGraphicFramePr>
          <p:nvPr/>
        </p:nvGraphicFramePr>
        <p:xfrm>
          <a:off x="4357686" y="4357694"/>
          <a:ext cx="887412" cy="137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5" name="Формула" r:id="rId18" imgW="253800" imgH="393480" progId="Equation.3">
                  <p:embed/>
                </p:oleObj>
              </mc:Choice>
              <mc:Fallback>
                <p:oleObj name="Формула" r:id="rId18" imgW="253800" imgH="39348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57686" y="4357694"/>
                        <a:ext cx="887412" cy="1374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6" name="Object 14"/>
          <p:cNvGraphicFramePr>
            <a:graphicFrameLocks noChangeAspect="1"/>
          </p:cNvGraphicFramePr>
          <p:nvPr/>
        </p:nvGraphicFramePr>
        <p:xfrm>
          <a:off x="1500166" y="3429000"/>
          <a:ext cx="931862" cy="137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6" name="Формула" r:id="rId20" imgW="266400" imgH="393480" progId="Equation.3">
                  <p:embed/>
                </p:oleObj>
              </mc:Choice>
              <mc:Fallback>
                <p:oleObj name="Формула" r:id="rId20" imgW="266400" imgH="393480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00166" y="3429000"/>
                        <a:ext cx="931862" cy="1374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7" name="Object 15"/>
          <p:cNvGraphicFramePr>
            <a:graphicFrameLocks noChangeAspect="1"/>
          </p:cNvGraphicFramePr>
          <p:nvPr/>
        </p:nvGraphicFramePr>
        <p:xfrm>
          <a:off x="5214942" y="1285860"/>
          <a:ext cx="931862" cy="137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7" name="Формула" r:id="rId22" imgW="266400" imgH="393480" progId="Equation.3">
                  <p:embed/>
                </p:oleObj>
              </mc:Choice>
              <mc:Fallback>
                <p:oleObj name="Формула" r:id="rId22" imgW="266400" imgH="393480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4942" y="1285860"/>
                        <a:ext cx="931862" cy="1374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Облако 17"/>
          <p:cNvSpPr/>
          <p:nvPr/>
        </p:nvSpPr>
        <p:spPr>
          <a:xfrm>
            <a:off x="2500298" y="1571612"/>
            <a:ext cx="1571636" cy="142876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блако 18"/>
          <p:cNvSpPr/>
          <p:nvPr/>
        </p:nvSpPr>
        <p:spPr>
          <a:xfrm>
            <a:off x="5286380" y="1285860"/>
            <a:ext cx="1571636" cy="142876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блако 19"/>
          <p:cNvSpPr/>
          <p:nvPr/>
        </p:nvSpPr>
        <p:spPr>
          <a:xfrm>
            <a:off x="7143768" y="2643182"/>
            <a:ext cx="1571636" cy="142876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блако 20"/>
          <p:cNvSpPr/>
          <p:nvPr/>
        </p:nvSpPr>
        <p:spPr>
          <a:xfrm>
            <a:off x="4286248" y="4357694"/>
            <a:ext cx="1571636" cy="142876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блако 21"/>
          <p:cNvSpPr/>
          <p:nvPr/>
        </p:nvSpPr>
        <p:spPr>
          <a:xfrm>
            <a:off x="1357290" y="3500438"/>
            <a:ext cx="1571636" cy="1428760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\Рабочий стол\доска\0_a4f92_5f32cf98_X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643315"/>
            <a:ext cx="1971689" cy="2500330"/>
          </a:xfrm>
          <a:prstGeom prst="rect">
            <a:avLst/>
          </a:prstGeom>
          <a:noFill/>
        </p:spPr>
      </p:pic>
      <p:pic>
        <p:nvPicPr>
          <p:cNvPr id="6" name="Рисунок 5" descr="C:\Documents and Settings\Admin\Рабочий стол\доска\p0000044.jpg"/>
          <p:cNvPicPr/>
          <p:nvPr/>
        </p:nvPicPr>
        <p:blipFill>
          <a:blip r:embed="rId4" cstate="print"/>
          <a:srcRect t="11917" b="18302"/>
          <a:stretch>
            <a:fillRect/>
          </a:stretch>
        </p:blipFill>
        <p:spPr bwMode="auto">
          <a:xfrm>
            <a:off x="6357950" y="500042"/>
            <a:ext cx="2357422" cy="2434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4100" name="Object 4"/>
          <p:cNvGraphicFramePr>
            <a:graphicFrameLocks noChangeAspect="1"/>
          </p:cNvGraphicFramePr>
          <p:nvPr/>
        </p:nvGraphicFramePr>
        <p:xfrm>
          <a:off x="3071802" y="2571744"/>
          <a:ext cx="709613" cy="137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0" name="Формула" r:id="rId5" imgW="203040" imgH="393480" progId="Equation.3">
                  <p:embed/>
                </p:oleObj>
              </mc:Choice>
              <mc:Fallback>
                <p:oleObj name="Формула" r:id="rId5" imgW="20304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1802" y="2571744"/>
                        <a:ext cx="709613" cy="1374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1" name="Object 5"/>
          <p:cNvGraphicFramePr>
            <a:graphicFrameLocks noChangeAspect="1"/>
          </p:cNvGraphicFramePr>
          <p:nvPr/>
        </p:nvGraphicFramePr>
        <p:xfrm>
          <a:off x="928662" y="500042"/>
          <a:ext cx="709613" cy="137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1" name="Формула" r:id="rId7" imgW="203040" imgH="393480" progId="Equation.3">
                  <p:embed/>
                </p:oleObj>
              </mc:Choice>
              <mc:Fallback>
                <p:oleObj name="Формула" r:id="rId7" imgW="203040" imgH="393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62" y="500042"/>
                        <a:ext cx="709613" cy="1374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2" name="Object 6"/>
          <p:cNvGraphicFramePr>
            <a:graphicFrameLocks noChangeAspect="1"/>
          </p:cNvGraphicFramePr>
          <p:nvPr/>
        </p:nvGraphicFramePr>
        <p:xfrm>
          <a:off x="2741613" y="4071938"/>
          <a:ext cx="798512" cy="137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2" name="Формула" r:id="rId9" imgW="228600" imgH="393480" progId="Equation.3">
                  <p:embed/>
                </p:oleObj>
              </mc:Choice>
              <mc:Fallback>
                <p:oleObj name="Формула" r:id="rId9" imgW="228600" imgH="393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1613" y="4071938"/>
                        <a:ext cx="798512" cy="1374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3" name="Object 7"/>
          <p:cNvGraphicFramePr>
            <a:graphicFrameLocks noChangeAspect="1"/>
          </p:cNvGraphicFramePr>
          <p:nvPr/>
        </p:nvGraphicFramePr>
        <p:xfrm>
          <a:off x="3375025" y="785813"/>
          <a:ext cx="531813" cy="137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3" name="Формула" r:id="rId11" imgW="152280" imgH="393480" progId="Equation.3">
                  <p:embed/>
                </p:oleObj>
              </mc:Choice>
              <mc:Fallback>
                <p:oleObj name="Формула" r:id="rId11" imgW="152280" imgH="3934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75025" y="785813"/>
                        <a:ext cx="531813" cy="1374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4" name="Object 8"/>
          <p:cNvGraphicFramePr>
            <a:graphicFrameLocks noChangeAspect="1"/>
          </p:cNvGraphicFramePr>
          <p:nvPr/>
        </p:nvGraphicFramePr>
        <p:xfrm>
          <a:off x="4246563" y="4000500"/>
          <a:ext cx="931862" cy="137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4" name="Формула" r:id="rId13" imgW="266400" imgH="393480" progId="Equation.3">
                  <p:embed/>
                </p:oleObj>
              </mc:Choice>
              <mc:Fallback>
                <p:oleObj name="Формула" r:id="rId13" imgW="266400" imgH="39348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46563" y="4000500"/>
                        <a:ext cx="931862" cy="1374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5" name="Object 9"/>
          <p:cNvGraphicFramePr>
            <a:graphicFrameLocks noChangeAspect="1"/>
          </p:cNvGraphicFramePr>
          <p:nvPr/>
        </p:nvGraphicFramePr>
        <p:xfrm>
          <a:off x="4714876" y="642918"/>
          <a:ext cx="709613" cy="137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5" name="Формула" r:id="rId15" imgW="203040" imgH="393480" progId="Equation.3">
                  <p:embed/>
                </p:oleObj>
              </mc:Choice>
              <mc:Fallback>
                <p:oleObj name="Формула" r:id="rId15" imgW="203040" imgH="39348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4876" y="642918"/>
                        <a:ext cx="709613" cy="1374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6" name="Object 10"/>
          <p:cNvGraphicFramePr>
            <a:graphicFrameLocks noChangeAspect="1"/>
          </p:cNvGraphicFramePr>
          <p:nvPr/>
        </p:nvGraphicFramePr>
        <p:xfrm>
          <a:off x="5467350" y="2571750"/>
          <a:ext cx="488950" cy="137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6" name="Формула" r:id="rId17" imgW="139680" imgH="393480" progId="Equation.3">
                  <p:embed/>
                </p:oleObj>
              </mc:Choice>
              <mc:Fallback>
                <p:oleObj name="Формула" r:id="rId17" imgW="139680" imgH="39348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67350" y="2571750"/>
                        <a:ext cx="488950" cy="1374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7" name="Object 11"/>
          <p:cNvGraphicFramePr>
            <a:graphicFrameLocks noChangeAspect="1"/>
          </p:cNvGraphicFramePr>
          <p:nvPr/>
        </p:nvGraphicFramePr>
        <p:xfrm>
          <a:off x="2214546" y="1428736"/>
          <a:ext cx="531813" cy="137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7" name="Формула" r:id="rId19" imgW="152280" imgH="393480" progId="Equation.3">
                  <p:embed/>
                </p:oleObj>
              </mc:Choice>
              <mc:Fallback>
                <p:oleObj name="Формула" r:id="rId19" imgW="152280" imgH="39348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14546" y="1428736"/>
                        <a:ext cx="531813" cy="1374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8" name="Object 12"/>
          <p:cNvGraphicFramePr>
            <a:graphicFrameLocks noChangeAspect="1"/>
          </p:cNvGraphicFramePr>
          <p:nvPr/>
        </p:nvGraphicFramePr>
        <p:xfrm>
          <a:off x="5680075" y="4643438"/>
          <a:ext cx="1065213" cy="137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8" name="Формула" r:id="rId21" imgW="304560" imgH="393480" progId="Equation.3">
                  <p:embed/>
                </p:oleObj>
              </mc:Choice>
              <mc:Fallback>
                <p:oleObj name="Формула" r:id="rId21" imgW="304560" imgH="39348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80075" y="4643438"/>
                        <a:ext cx="1065213" cy="1374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9" name="Object 13"/>
          <p:cNvGraphicFramePr>
            <a:graphicFrameLocks noChangeAspect="1"/>
          </p:cNvGraphicFramePr>
          <p:nvPr/>
        </p:nvGraphicFramePr>
        <p:xfrm>
          <a:off x="7246938" y="3429000"/>
          <a:ext cx="931862" cy="137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9" name="Формула" r:id="rId23" imgW="266400" imgH="393480" progId="Equation.3">
                  <p:embed/>
                </p:oleObj>
              </mc:Choice>
              <mc:Fallback>
                <p:oleObj name="Формула" r:id="rId23" imgW="266400" imgH="39348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46938" y="3429000"/>
                        <a:ext cx="931862" cy="1374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829444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Как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можно перевести смешанное число в неправильную дробь? 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2143108" y="2428868"/>
          <a:ext cx="4453821" cy="15001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8" name="Формула" r:id="rId3" imgW="1168200" imgH="393480" progId="Equation.3">
                  <p:embed/>
                </p:oleObj>
              </mc:Choice>
              <mc:Fallback>
                <p:oleObj name="Формула" r:id="rId3" imgW="116820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3108" y="2428868"/>
                        <a:ext cx="4453821" cy="150019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149080"/>
            <a:ext cx="1968500" cy="2500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 descr="C:\Documents and Settings\Admin\Рабочий стол\доска\p0000044.jpg"/>
          <p:cNvPicPr/>
          <p:nvPr/>
        </p:nvPicPr>
        <p:blipFill>
          <a:blip r:embed="rId6" cstate="print"/>
          <a:srcRect t="11917" b="18302"/>
          <a:stretch>
            <a:fillRect/>
          </a:stretch>
        </p:blipFill>
        <p:spPr bwMode="auto">
          <a:xfrm>
            <a:off x="6786578" y="0"/>
            <a:ext cx="2357422" cy="24345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1580" y="11840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Переведите смешанные числа в неправильные дроби: </a:t>
            </a:r>
            <a:endParaRPr lang="ru-RU" b="1" dirty="0">
              <a:solidFill>
                <a:srgbClr val="FF0000"/>
              </a:solidFill>
            </a:endParaRPr>
          </a:p>
        </p:txBody>
      </p:sp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3286116" y="2071678"/>
          <a:ext cx="798512" cy="137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74" name="Формула" r:id="rId3" imgW="228600" imgH="393480" progId="Equation.3">
                  <p:embed/>
                </p:oleObj>
              </mc:Choice>
              <mc:Fallback>
                <p:oleObj name="Формула" r:id="rId3" imgW="228600" imgH="39348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86116" y="2071678"/>
                        <a:ext cx="798512" cy="1374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5" name="Object 3"/>
          <p:cNvGraphicFramePr>
            <a:graphicFrameLocks noChangeAspect="1"/>
          </p:cNvGraphicFramePr>
          <p:nvPr/>
        </p:nvGraphicFramePr>
        <p:xfrm>
          <a:off x="428596" y="3786190"/>
          <a:ext cx="1019175" cy="137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75" name="Формула" r:id="rId5" imgW="291960" imgH="393480" progId="Equation.3">
                  <p:embed/>
                </p:oleObj>
              </mc:Choice>
              <mc:Fallback>
                <p:oleObj name="Формула" r:id="rId5" imgW="29196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596" y="3786190"/>
                        <a:ext cx="1019175" cy="1374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6" name="Object 4"/>
          <p:cNvGraphicFramePr>
            <a:graphicFrameLocks noChangeAspect="1"/>
          </p:cNvGraphicFramePr>
          <p:nvPr/>
        </p:nvGraphicFramePr>
        <p:xfrm>
          <a:off x="550863" y="2143125"/>
          <a:ext cx="752475" cy="137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76" name="Формула" r:id="rId7" imgW="215640" imgH="393480" progId="Equation.3">
                  <p:embed/>
                </p:oleObj>
              </mc:Choice>
              <mc:Fallback>
                <p:oleObj name="Формула" r:id="rId7" imgW="21564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863" y="2143125"/>
                        <a:ext cx="752475" cy="1374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7" name="Object 5"/>
          <p:cNvGraphicFramePr>
            <a:graphicFrameLocks noChangeAspect="1"/>
          </p:cNvGraphicFramePr>
          <p:nvPr/>
        </p:nvGraphicFramePr>
        <p:xfrm>
          <a:off x="3357554" y="3929066"/>
          <a:ext cx="1020762" cy="137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77" name="Формула" r:id="rId9" imgW="291960" imgH="393480" progId="Equation.3">
                  <p:embed/>
                </p:oleObj>
              </mc:Choice>
              <mc:Fallback>
                <p:oleObj name="Формула" r:id="rId9" imgW="291960" imgH="393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7554" y="3929066"/>
                        <a:ext cx="1020762" cy="1374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8" name="Object 6"/>
          <p:cNvGraphicFramePr>
            <a:graphicFrameLocks noChangeAspect="1"/>
          </p:cNvGraphicFramePr>
          <p:nvPr/>
        </p:nvGraphicFramePr>
        <p:xfrm>
          <a:off x="5857884" y="1928802"/>
          <a:ext cx="1243012" cy="137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78" name="Формула" r:id="rId11" imgW="355320" imgH="393480" progId="Equation.3">
                  <p:embed/>
                </p:oleObj>
              </mc:Choice>
              <mc:Fallback>
                <p:oleObj name="Формула" r:id="rId11" imgW="355320" imgH="393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57884" y="1928802"/>
                        <a:ext cx="1243012" cy="1374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9" name="Object 7"/>
          <p:cNvGraphicFramePr>
            <a:graphicFrameLocks noChangeAspect="1"/>
          </p:cNvGraphicFramePr>
          <p:nvPr/>
        </p:nvGraphicFramePr>
        <p:xfrm>
          <a:off x="1411288" y="2143125"/>
          <a:ext cx="930275" cy="137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79" name="Формула" r:id="rId13" imgW="266400" imgH="393480" progId="Equation.3">
                  <p:embed/>
                </p:oleObj>
              </mc:Choice>
              <mc:Fallback>
                <p:oleObj name="Формула" r:id="rId13" imgW="266400" imgH="3934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11288" y="2143125"/>
                        <a:ext cx="930275" cy="1374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0" name="Object 8"/>
          <p:cNvGraphicFramePr>
            <a:graphicFrameLocks noChangeAspect="1"/>
          </p:cNvGraphicFramePr>
          <p:nvPr/>
        </p:nvGraphicFramePr>
        <p:xfrm>
          <a:off x="1423988" y="3857625"/>
          <a:ext cx="1193800" cy="137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80" name="Формула" r:id="rId15" imgW="342720" imgH="393480" progId="Equation.3">
                  <p:embed/>
                </p:oleObj>
              </mc:Choice>
              <mc:Fallback>
                <p:oleObj name="Формула" r:id="rId15" imgW="342720" imgH="39348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3988" y="3857625"/>
                        <a:ext cx="1193800" cy="1374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1" name="Object 9"/>
          <p:cNvGraphicFramePr>
            <a:graphicFrameLocks noChangeAspect="1"/>
          </p:cNvGraphicFramePr>
          <p:nvPr/>
        </p:nvGraphicFramePr>
        <p:xfrm>
          <a:off x="4429124" y="3929066"/>
          <a:ext cx="1150938" cy="137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81" name="Формула" r:id="rId17" imgW="330120" imgH="393480" progId="Equation.3">
                  <p:embed/>
                </p:oleObj>
              </mc:Choice>
              <mc:Fallback>
                <p:oleObj name="Формула" r:id="rId17" imgW="330120" imgH="39348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9124" y="3929066"/>
                        <a:ext cx="1150938" cy="1374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2" name="Object 10"/>
          <p:cNvGraphicFramePr>
            <a:graphicFrameLocks noChangeAspect="1"/>
          </p:cNvGraphicFramePr>
          <p:nvPr/>
        </p:nvGraphicFramePr>
        <p:xfrm>
          <a:off x="4087813" y="2071688"/>
          <a:ext cx="1150937" cy="137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82" name="Формула" r:id="rId19" imgW="330120" imgH="393480" progId="Equation.3">
                  <p:embed/>
                </p:oleObj>
              </mc:Choice>
              <mc:Fallback>
                <p:oleObj name="Формула" r:id="rId19" imgW="330120" imgH="39348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87813" y="2071688"/>
                        <a:ext cx="1150937" cy="1374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43" name="Object 11"/>
          <p:cNvGraphicFramePr>
            <a:graphicFrameLocks noChangeAspect="1"/>
          </p:cNvGraphicFramePr>
          <p:nvPr/>
        </p:nvGraphicFramePr>
        <p:xfrm>
          <a:off x="6954838" y="1928813"/>
          <a:ext cx="1416050" cy="137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83" name="Формула" r:id="rId21" imgW="406080" imgH="393480" progId="Equation.3">
                  <p:embed/>
                </p:oleObj>
              </mc:Choice>
              <mc:Fallback>
                <p:oleObj name="Формула" r:id="rId21" imgW="406080" imgH="39348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54838" y="1928813"/>
                        <a:ext cx="1416050" cy="1374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6-конечная звезда 15"/>
          <p:cNvSpPr/>
          <p:nvPr/>
        </p:nvSpPr>
        <p:spPr>
          <a:xfrm>
            <a:off x="1214414" y="2000240"/>
            <a:ext cx="1643074" cy="1857364"/>
          </a:xfrm>
          <a:prstGeom prst="star6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6-конечная звезда 16"/>
          <p:cNvSpPr/>
          <p:nvPr/>
        </p:nvSpPr>
        <p:spPr>
          <a:xfrm>
            <a:off x="7000892" y="1571612"/>
            <a:ext cx="1643074" cy="1857364"/>
          </a:xfrm>
          <a:prstGeom prst="star6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6-конечная звезда 17"/>
          <p:cNvSpPr/>
          <p:nvPr/>
        </p:nvSpPr>
        <p:spPr>
          <a:xfrm>
            <a:off x="1428728" y="3643314"/>
            <a:ext cx="1643074" cy="1857364"/>
          </a:xfrm>
          <a:prstGeom prst="star6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6-конечная звезда 18"/>
          <p:cNvSpPr/>
          <p:nvPr/>
        </p:nvSpPr>
        <p:spPr>
          <a:xfrm>
            <a:off x="4357686" y="3643314"/>
            <a:ext cx="1857388" cy="2000264"/>
          </a:xfrm>
          <a:prstGeom prst="star6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6-конечная звезда 19"/>
          <p:cNvSpPr/>
          <p:nvPr/>
        </p:nvSpPr>
        <p:spPr>
          <a:xfrm>
            <a:off x="4071934" y="1857364"/>
            <a:ext cx="1643074" cy="1857364"/>
          </a:xfrm>
          <a:prstGeom prst="star6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" name="Picture 6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350" y="-171400"/>
            <a:ext cx="1968500" cy="2500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Как можно перевести неправильную дробь в смешанное число? 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9458" name="Picture 2" descr="C:\Documents and Settings\Admin\Рабочий стол\доска\3518087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0" y="4143380"/>
            <a:ext cx="2714620" cy="2714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19459" name="Object 3"/>
          <p:cNvGraphicFramePr>
            <a:graphicFrameLocks noChangeAspect="1"/>
          </p:cNvGraphicFramePr>
          <p:nvPr/>
        </p:nvGraphicFramePr>
        <p:xfrm>
          <a:off x="1000100" y="2714620"/>
          <a:ext cx="6436581" cy="29289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3" name="Формула" r:id="rId4" imgW="1396800" imgH="634680" progId="Equation.3">
                  <p:embed/>
                </p:oleObj>
              </mc:Choice>
              <mc:Fallback>
                <p:oleObj name="Формула" r:id="rId4" imgW="1396800" imgH="6346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0100" y="2714620"/>
                        <a:ext cx="6436581" cy="292895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Переведите неправильную дробь в смешанное число. 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20483" name="Object 3"/>
          <p:cNvGraphicFramePr>
            <a:graphicFrameLocks noChangeAspect="1"/>
          </p:cNvGraphicFramePr>
          <p:nvPr/>
        </p:nvGraphicFramePr>
        <p:xfrm>
          <a:off x="1357290" y="2000240"/>
          <a:ext cx="973138" cy="137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7" name="Формула" r:id="rId3" imgW="279360" imgH="393480" progId="Equation.3">
                  <p:embed/>
                </p:oleObj>
              </mc:Choice>
              <mc:Fallback>
                <p:oleObj name="Формула" r:id="rId3" imgW="279360" imgH="39348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7290" y="2000240"/>
                        <a:ext cx="973138" cy="1374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4" name="Object 4"/>
          <p:cNvGraphicFramePr>
            <a:graphicFrameLocks noChangeAspect="1"/>
          </p:cNvGraphicFramePr>
          <p:nvPr/>
        </p:nvGraphicFramePr>
        <p:xfrm>
          <a:off x="5929322" y="2143116"/>
          <a:ext cx="752475" cy="137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8" name="Формула" r:id="rId5" imgW="215640" imgH="393480" progId="Equation.3">
                  <p:embed/>
                </p:oleObj>
              </mc:Choice>
              <mc:Fallback>
                <p:oleObj name="Формула" r:id="rId5" imgW="215640" imgH="3934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29322" y="2143116"/>
                        <a:ext cx="752475" cy="1374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5" name="Object 5"/>
          <p:cNvGraphicFramePr>
            <a:graphicFrameLocks noChangeAspect="1"/>
          </p:cNvGraphicFramePr>
          <p:nvPr/>
        </p:nvGraphicFramePr>
        <p:xfrm>
          <a:off x="5857884" y="4357694"/>
          <a:ext cx="752475" cy="137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9" name="Формула" r:id="rId7" imgW="215640" imgH="393480" progId="Equation.3">
                  <p:embed/>
                </p:oleObj>
              </mc:Choice>
              <mc:Fallback>
                <p:oleObj name="Формула" r:id="rId7" imgW="215640" imgH="39348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57884" y="4357694"/>
                        <a:ext cx="752475" cy="1374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6" name="Object 6"/>
          <p:cNvGraphicFramePr>
            <a:graphicFrameLocks noChangeAspect="1"/>
          </p:cNvGraphicFramePr>
          <p:nvPr/>
        </p:nvGraphicFramePr>
        <p:xfrm>
          <a:off x="2559050" y="2071688"/>
          <a:ext cx="1284288" cy="137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0" name="Формула" r:id="rId9" imgW="368280" imgH="393480" progId="Equation.3">
                  <p:embed/>
                </p:oleObj>
              </mc:Choice>
              <mc:Fallback>
                <p:oleObj name="Формула" r:id="rId9" imgW="368280" imgH="393480" progId="Equation.3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9050" y="2071688"/>
                        <a:ext cx="1284288" cy="1374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7" name="Object 7"/>
          <p:cNvGraphicFramePr>
            <a:graphicFrameLocks noChangeAspect="1"/>
          </p:cNvGraphicFramePr>
          <p:nvPr/>
        </p:nvGraphicFramePr>
        <p:xfrm>
          <a:off x="7000892" y="2214554"/>
          <a:ext cx="1195387" cy="137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1" name="Формула" r:id="rId11" imgW="342720" imgH="393480" progId="Equation.3">
                  <p:embed/>
                </p:oleObj>
              </mc:Choice>
              <mc:Fallback>
                <p:oleObj name="Формула" r:id="rId11" imgW="342720" imgH="3934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00892" y="2214554"/>
                        <a:ext cx="1195387" cy="1374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488" name="Object 8"/>
          <p:cNvGraphicFramePr>
            <a:graphicFrameLocks noChangeAspect="1"/>
          </p:cNvGraphicFramePr>
          <p:nvPr/>
        </p:nvGraphicFramePr>
        <p:xfrm>
          <a:off x="6811963" y="4429125"/>
          <a:ext cx="1416050" cy="137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2" name="Формула" r:id="rId13" imgW="406080" imgH="393480" progId="Equation.3">
                  <p:embed/>
                </p:oleObj>
              </mc:Choice>
              <mc:Fallback>
                <p:oleObj name="Формула" r:id="rId13" imgW="406080" imgH="39348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11963" y="4429125"/>
                        <a:ext cx="1416050" cy="1374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Сердце 10"/>
          <p:cNvSpPr/>
          <p:nvPr/>
        </p:nvSpPr>
        <p:spPr>
          <a:xfrm>
            <a:off x="2357422" y="1928802"/>
            <a:ext cx="2000264" cy="1714512"/>
          </a:xfrm>
          <a:prstGeom prst="hear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ердце 11"/>
          <p:cNvSpPr/>
          <p:nvPr/>
        </p:nvSpPr>
        <p:spPr>
          <a:xfrm>
            <a:off x="6500826" y="2143116"/>
            <a:ext cx="2000264" cy="1714512"/>
          </a:xfrm>
          <a:prstGeom prst="hear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ердце 12"/>
          <p:cNvSpPr/>
          <p:nvPr/>
        </p:nvSpPr>
        <p:spPr>
          <a:xfrm>
            <a:off x="6500826" y="4357694"/>
            <a:ext cx="2000264" cy="1714512"/>
          </a:xfrm>
          <a:prstGeom prst="hear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</TotalTime>
  <Words>58</Words>
  <Application>Microsoft Office PowerPoint</Application>
  <PresentationFormat>Экран (4:3)</PresentationFormat>
  <Paragraphs>20</Paragraphs>
  <Slides>13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Тема Office</vt:lpstr>
      <vt:lpstr>Формула</vt:lpstr>
      <vt:lpstr>Правильные и неправильные дроби. Смешанные числа. </vt:lpstr>
      <vt:lpstr>Повторение:</vt:lpstr>
      <vt:lpstr>Сократите дробь:</vt:lpstr>
      <vt:lpstr>Проверка:</vt:lpstr>
      <vt:lpstr>Презентация PowerPoint</vt:lpstr>
      <vt:lpstr> Как можно перевести смешанное число в неправильную дробь? </vt:lpstr>
      <vt:lpstr>Переведите смешанные числа в неправильные дроби: </vt:lpstr>
      <vt:lpstr>Как можно перевести неправильную дробь в смешанное число? </vt:lpstr>
      <vt:lpstr>Переведите неправильную дробь в смешанное число. </vt:lpstr>
      <vt:lpstr>Задание из учебника: </vt:lpstr>
      <vt:lpstr>Презентация PowerPoint</vt:lpstr>
      <vt:lpstr>Презентация PowerPoint</vt:lpstr>
      <vt:lpstr>Домашнее задание: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Правильные и неправильные дроби. Смешанные числа.</dc:title>
  <dc:creator>Admin</dc:creator>
  <cp:lastModifiedBy>люда</cp:lastModifiedBy>
  <cp:revision>12</cp:revision>
  <dcterms:created xsi:type="dcterms:W3CDTF">2013-01-11T08:06:46Z</dcterms:created>
  <dcterms:modified xsi:type="dcterms:W3CDTF">2019-12-25T10:48:26Z</dcterms:modified>
</cp:coreProperties>
</file>