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61" r:id="rId4"/>
    <p:sldId id="262" r:id="rId5"/>
    <p:sldId id="263" r:id="rId6"/>
    <p:sldId id="264" r:id="rId7"/>
    <p:sldId id="258" r:id="rId8"/>
    <p:sldId id="259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793D57-272F-4806-9A05-C11527709873}" type="datetimeFigureOut">
              <a:rPr lang="ru-RU" smtClean="0"/>
              <a:t>25.12.2019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4E379D-038F-48E8-A26F-1121FC940D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31425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17644D6D-9827-4EFB-879E-F2169997812B}" type="slidenum">
              <a:rPr lang="ru-RU" smtClean="0">
                <a:latin typeface="Arial" charset="0"/>
              </a:rPr>
              <a:pPr eaLnBrk="1" hangingPunct="1"/>
              <a:t>6</a:t>
            </a:fld>
            <a:endParaRPr lang="ru-RU" smtClean="0">
              <a:latin typeface="Arial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F6D79-F3DE-4C31-9732-73F5A6A23216}" type="datetimeFigureOut">
              <a:rPr lang="ru-RU" smtClean="0"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1E8-C76F-4AE7-B12C-B19AA4457A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8889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F6D79-F3DE-4C31-9732-73F5A6A23216}" type="datetimeFigureOut">
              <a:rPr lang="ru-RU" smtClean="0"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1E8-C76F-4AE7-B12C-B19AA4457A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190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F6D79-F3DE-4C31-9732-73F5A6A23216}" type="datetimeFigureOut">
              <a:rPr lang="ru-RU" smtClean="0"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1E8-C76F-4AE7-B12C-B19AA4457A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314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C4022B-3150-4816-971D-FE690DF559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529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F6D79-F3DE-4C31-9732-73F5A6A23216}" type="datetimeFigureOut">
              <a:rPr lang="ru-RU" smtClean="0"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1E8-C76F-4AE7-B12C-B19AA4457A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3480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F6D79-F3DE-4C31-9732-73F5A6A23216}" type="datetimeFigureOut">
              <a:rPr lang="ru-RU" smtClean="0"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1E8-C76F-4AE7-B12C-B19AA4457A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1713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F6D79-F3DE-4C31-9732-73F5A6A23216}" type="datetimeFigureOut">
              <a:rPr lang="ru-RU" smtClean="0"/>
              <a:t>25.12.2019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1E8-C76F-4AE7-B12C-B19AA4457A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2267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F6D79-F3DE-4C31-9732-73F5A6A23216}" type="datetimeFigureOut">
              <a:rPr lang="ru-RU" smtClean="0"/>
              <a:t>25.12.2019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1E8-C76F-4AE7-B12C-B19AA4457A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170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F6D79-F3DE-4C31-9732-73F5A6A23216}" type="datetimeFigureOut">
              <a:rPr lang="ru-RU" smtClean="0"/>
              <a:t>25.12.2019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1E8-C76F-4AE7-B12C-B19AA4457A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536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F6D79-F3DE-4C31-9732-73F5A6A23216}" type="datetimeFigureOut">
              <a:rPr lang="ru-RU" smtClean="0"/>
              <a:t>25.12.2019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1E8-C76F-4AE7-B12C-B19AA4457A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064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F6D79-F3DE-4C31-9732-73F5A6A23216}" type="datetimeFigureOut">
              <a:rPr lang="ru-RU" smtClean="0"/>
              <a:t>25.12.2019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1E8-C76F-4AE7-B12C-B19AA4457A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5614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F6D79-F3DE-4C31-9732-73F5A6A23216}" type="datetimeFigureOut">
              <a:rPr lang="ru-RU" smtClean="0"/>
              <a:t>25.12.2019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1E8-C76F-4AE7-B12C-B19AA4457A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7562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3F6D79-F3DE-4C31-9732-73F5A6A23216}" type="datetimeFigureOut">
              <a:rPr lang="ru-RU" smtClean="0"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A0D1E8-C76F-4AE7-B12C-B19AA4457A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9393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Сравнение углов наложением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304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8229600" cy="1827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93" y="3212976"/>
            <a:ext cx="6086475" cy="173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0483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539552" y="981075"/>
            <a:ext cx="331172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ru-RU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ЗАДАНИЕ №3.</a:t>
            </a:r>
            <a:r>
              <a:rPr lang="ru-RU" sz="2400" b="1" u="sng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   </a:t>
            </a:r>
          </a:p>
        </p:txBody>
      </p:sp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3600450" y="1844675"/>
            <a:ext cx="5543550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ru-RU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Начертите острый, тупой и развернутый угол со</a:t>
            </a:r>
            <a:r>
              <a:rPr lang="ru-RU" sz="2400" dirty="0">
                <a:latin typeface="Times New Roman" pitchFamily="18" charset="0"/>
              </a:rPr>
              <a:t> </a:t>
            </a:r>
            <a:r>
              <a:rPr lang="ru-RU" sz="24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стороной</a:t>
            </a:r>
            <a:r>
              <a:rPr lang="ru-RU" sz="2800" dirty="0">
                <a:latin typeface="Arial" charset="0"/>
              </a:rPr>
              <a:t> </a:t>
            </a:r>
            <a:r>
              <a:rPr lang="ru-RU" sz="2800" b="1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ОА.</a:t>
            </a:r>
          </a:p>
        </p:txBody>
      </p:sp>
      <p:sp>
        <p:nvSpPr>
          <p:cNvPr id="15364" name="Line 4"/>
          <p:cNvSpPr>
            <a:spLocks noChangeShapeType="1"/>
          </p:cNvSpPr>
          <p:nvPr/>
        </p:nvSpPr>
        <p:spPr bwMode="auto">
          <a:xfrm>
            <a:off x="4067175" y="5229225"/>
            <a:ext cx="338455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65" name="Line 5"/>
          <p:cNvSpPr>
            <a:spLocks noChangeShapeType="1"/>
          </p:cNvSpPr>
          <p:nvPr/>
        </p:nvSpPr>
        <p:spPr bwMode="auto">
          <a:xfrm flipH="1">
            <a:off x="4067175" y="3789363"/>
            <a:ext cx="2592388" cy="1439862"/>
          </a:xfrm>
          <a:prstGeom prst="line">
            <a:avLst/>
          </a:prstGeom>
          <a:noFill/>
          <a:ln w="571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 flipH="1">
            <a:off x="1187450" y="5229225"/>
            <a:ext cx="2879725" cy="0"/>
          </a:xfrm>
          <a:prstGeom prst="line">
            <a:avLst/>
          </a:prstGeom>
          <a:noFill/>
          <a:ln w="57150">
            <a:solidFill>
              <a:srgbClr val="00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369" name="Line 9"/>
          <p:cNvSpPr>
            <a:spLocks noChangeShapeType="1"/>
          </p:cNvSpPr>
          <p:nvPr/>
        </p:nvSpPr>
        <p:spPr bwMode="auto">
          <a:xfrm flipH="1" flipV="1">
            <a:off x="1547813" y="2924175"/>
            <a:ext cx="2519362" cy="230505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Text Box 11"/>
          <p:cNvSpPr txBox="1">
            <a:spLocks noChangeArrowheads="1"/>
          </p:cNvSpPr>
          <p:nvPr/>
        </p:nvSpPr>
        <p:spPr bwMode="auto">
          <a:xfrm>
            <a:off x="3851275" y="5229225"/>
            <a:ext cx="5048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3200" b="1">
                <a:latin typeface="Arial" charset="0"/>
              </a:rPr>
              <a:t>О</a:t>
            </a:r>
          </a:p>
        </p:txBody>
      </p:sp>
      <p:sp>
        <p:nvSpPr>
          <p:cNvPr id="3" name="Text Box 12"/>
          <p:cNvSpPr txBox="1">
            <a:spLocks noChangeArrowheads="1"/>
          </p:cNvSpPr>
          <p:nvPr/>
        </p:nvSpPr>
        <p:spPr bwMode="auto">
          <a:xfrm>
            <a:off x="7092950" y="5229225"/>
            <a:ext cx="6477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3200" b="1">
                <a:latin typeface="Arial" charset="0"/>
              </a:rPr>
              <a:t>А</a:t>
            </a:r>
          </a:p>
        </p:txBody>
      </p:sp>
      <p:sp>
        <p:nvSpPr>
          <p:cNvPr id="15370" name="Oval 13"/>
          <p:cNvSpPr>
            <a:spLocks noChangeArrowheads="1"/>
          </p:cNvSpPr>
          <p:nvPr/>
        </p:nvSpPr>
        <p:spPr bwMode="auto">
          <a:xfrm>
            <a:off x="3995738" y="5157788"/>
            <a:ext cx="142875" cy="144462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6707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 animBg="1"/>
      <p:bldP spid="15368" grpId="0" animBg="1"/>
      <p:bldP spid="1536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4294967295"/>
          </p:nvPr>
        </p:nvSpPr>
        <p:spPr>
          <a:xfrm>
            <a:off x="0" y="549275"/>
            <a:ext cx="6696075" cy="647700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ru-RU" sz="4400" dirty="0" smtClean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                  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716088" y="1052736"/>
            <a:ext cx="7424738" cy="2428875"/>
          </a:xfrm>
        </p:spPr>
        <p:txBody>
          <a:bodyPr>
            <a:normAutofit fontScale="90000"/>
          </a:bodyPr>
          <a:lstStyle/>
          <a:p>
            <a:pPr>
              <a:spcBef>
                <a:spcPct val="20000"/>
              </a:spcBef>
              <a:defRPr/>
            </a:pPr>
            <a:r>
              <a:rPr lang="ru-RU" sz="36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/>
            </a:r>
            <a:br>
              <a:rPr lang="ru-RU" sz="36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r>
              <a:rPr lang="ru-RU" sz="36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/>
            </a:r>
            <a:br>
              <a:rPr lang="ru-RU" sz="36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r>
              <a:rPr lang="ru-RU" sz="36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/>
            </a:r>
            <a:br>
              <a:rPr lang="ru-RU" sz="36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r>
              <a:rPr lang="ru-RU" sz="36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/>
            </a:r>
            <a:br>
              <a:rPr lang="ru-RU" sz="36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r>
              <a:rPr lang="ru-RU" sz="36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/>
            </a:r>
            <a:br>
              <a:rPr lang="ru-RU" sz="36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r>
              <a:rPr lang="ru-RU" sz="36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/>
            </a:r>
            <a:br>
              <a:rPr lang="ru-RU" sz="36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r>
              <a:rPr lang="ru-RU" sz="36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/>
            </a:r>
            <a:br>
              <a:rPr lang="ru-RU" sz="36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r>
              <a:rPr lang="ru-RU" sz="36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/>
            </a:r>
            <a:br>
              <a:rPr lang="ru-RU" sz="36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r>
              <a:rPr lang="ru-RU" sz="4000" b="1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ru-RU" sz="3600" b="1" dirty="0" smtClean="0">
                <a:solidFill>
                  <a:prstClr val="black"/>
                </a:solidFill>
                <a:latin typeface="Calibri"/>
              </a:rPr>
              <a:t>Два лыжника вышли с двух стартов, расстояние между которыми 50 км. Скорость первого лыжника 7 км/ч, а скорость второго – 8 км/ч. Чему равно  расстояние между ними через 2 часа? </a:t>
            </a:r>
            <a:r>
              <a:rPr lang="ru-RU" sz="4000" b="1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/>
            </a:r>
            <a:br>
              <a:rPr lang="ru-RU" sz="4000" b="1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r>
              <a:rPr lang="ru-RU" sz="3600" b="1" i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/>
            </a:r>
            <a:br>
              <a:rPr lang="ru-RU" sz="3600" b="1" i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r>
              <a:rPr lang="ru-RU" sz="3600" b="1" i="1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/>
            </a:r>
            <a:br>
              <a:rPr lang="ru-RU" sz="3600" b="1" i="1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endParaRPr lang="ru-RU" b="1" i="1" dirty="0"/>
          </a:p>
        </p:txBody>
      </p:sp>
      <p:pic>
        <p:nvPicPr>
          <p:cNvPr id="16388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8" y="4513263"/>
            <a:ext cx="129540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9690" y="5157192"/>
            <a:ext cx="142875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Выноска-облако 9"/>
          <p:cNvSpPr/>
          <p:nvPr/>
        </p:nvSpPr>
        <p:spPr>
          <a:xfrm>
            <a:off x="1716088" y="115888"/>
            <a:ext cx="5715000" cy="1144587"/>
          </a:xfrm>
          <a:prstGeom prst="cloudCallout">
            <a:avLst>
              <a:gd name="adj1" fmla="val -50396"/>
              <a:gd name="adj2" fmla="val 65829"/>
            </a:avLst>
          </a:prstGeom>
          <a:solidFill>
            <a:srgbClr val="0070C0">
              <a:alpha val="8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4000" b="1" i="1" dirty="0"/>
              <a:t>Решите задачу</a:t>
            </a:r>
          </a:p>
        </p:txBody>
      </p:sp>
      <p:pic>
        <p:nvPicPr>
          <p:cNvPr id="16391" name="Рисунок 1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0"/>
            <a:ext cx="2008188" cy="256381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9275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2000250" y="285750"/>
            <a:ext cx="5500688" cy="642938"/>
          </a:xfrm>
        </p:spPr>
        <p:txBody>
          <a:bodyPr>
            <a:normAutofit fontScale="90000"/>
          </a:bodyPr>
          <a:lstStyle/>
          <a:p>
            <a:r>
              <a:rPr lang="ru-RU" sz="4000" b="1" smtClean="0">
                <a:solidFill>
                  <a:schemeClr val="tx1"/>
                </a:solidFill>
              </a:rPr>
              <a:t>         </a:t>
            </a:r>
            <a:br>
              <a:rPr lang="ru-RU" sz="4000" b="1" smtClean="0">
                <a:solidFill>
                  <a:schemeClr val="tx1"/>
                </a:solidFill>
              </a:rPr>
            </a:br>
            <a:r>
              <a:rPr lang="ru-RU" sz="4000" b="1" smtClean="0">
                <a:solidFill>
                  <a:schemeClr val="tx1"/>
                </a:solidFill>
              </a:rPr>
              <a:t/>
            </a:r>
            <a:br>
              <a:rPr lang="ru-RU" sz="4000" b="1" smtClean="0">
                <a:solidFill>
                  <a:schemeClr val="tx1"/>
                </a:solidFill>
              </a:rPr>
            </a:br>
            <a:r>
              <a:rPr lang="ru-RU" sz="4000" b="1" smtClean="0">
                <a:solidFill>
                  <a:schemeClr val="tx1"/>
                </a:solidFill>
              </a:rPr>
              <a:t/>
            </a:r>
            <a:br>
              <a:rPr lang="ru-RU" sz="4000" b="1" smtClean="0">
                <a:solidFill>
                  <a:schemeClr val="tx1"/>
                </a:solidFill>
              </a:rPr>
            </a:br>
            <a:r>
              <a:rPr lang="ru-RU" sz="4000" b="1" smtClean="0">
                <a:solidFill>
                  <a:schemeClr val="tx1"/>
                </a:solidFill>
              </a:rPr>
              <a:t/>
            </a:r>
            <a:br>
              <a:rPr lang="ru-RU" sz="4000" b="1" smtClean="0">
                <a:solidFill>
                  <a:schemeClr val="tx1"/>
                </a:solidFill>
              </a:rPr>
            </a:br>
            <a:r>
              <a:rPr lang="ru-RU" sz="4000" b="1" smtClean="0">
                <a:solidFill>
                  <a:schemeClr val="tx1"/>
                </a:solidFill>
              </a:rPr>
              <a:t>Решение задачи 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294967295"/>
          </p:nvPr>
        </p:nvSpPr>
        <p:spPr>
          <a:xfrm>
            <a:off x="285750" y="3295650"/>
            <a:ext cx="4106863" cy="356235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ru-RU" sz="2000" b="1" dirty="0" smtClean="0"/>
              <a:t>1 способ</a:t>
            </a:r>
          </a:p>
          <a:p>
            <a:pPr marL="0" indent="0">
              <a:buFont typeface="Wingdings" pitchFamily="2" charset="2"/>
              <a:buNone/>
              <a:defRPr/>
            </a:pPr>
            <a:endParaRPr lang="ru-RU" sz="2000" b="1" dirty="0" smtClean="0"/>
          </a:p>
          <a:p>
            <a:pPr marL="0" indent="0">
              <a:buFont typeface="Wingdings" pitchFamily="2" charset="2"/>
              <a:buNone/>
              <a:defRPr/>
            </a:pPr>
            <a:r>
              <a:rPr lang="ru-RU" sz="2000" b="1" dirty="0" smtClean="0"/>
              <a:t>1)7*2=14 км за 2 ч ①лыж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2000" b="1" dirty="0" smtClean="0"/>
              <a:t>2)8*2=16 км за 2 часа ②лыж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2000" b="1" dirty="0" smtClean="0"/>
              <a:t>3) 14+16=30 км за 2 ч вместе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2000" b="1" dirty="0" smtClean="0"/>
              <a:t>4) 50-30=20 км между ними через 2 часа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000" b="1" dirty="0" smtClean="0"/>
              <a:t>Ответ: 20 км</a:t>
            </a:r>
            <a:endParaRPr lang="ru-RU" sz="2000" b="1" dirty="0"/>
          </a:p>
        </p:txBody>
      </p:sp>
      <p:pic>
        <p:nvPicPr>
          <p:cNvPr id="17412" name="Picture 2" descr="C:\Users\school\Desktop\2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15888"/>
            <a:ext cx="1555750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3" descr="C:\Users\school\Desktop\л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9663" y="50800"/>
            <a:ext cx="165735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Line 6"/>
          <p:cNvSpPr>
            <a:spLocks noChangeShapeType="1"/>
          </p:cNvSpPr>
          <p:nvPr/>
        </p:nvSpPr>
        <p:spPr bwMode="auto">
          <a:xfrm flipV="1">
            <a:off x="5435600" y="2259013"/>
            <a:ext cx="0" cy="6556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15" name="Line 8"/>
          <p:cNvSpPr>
            <a:spLocks noChangeShapeType="1"/>
          </p:cNvSpPr>
          <p:nvPr/>
        </p:nvSpPr>
        <p:spPr bwMode="auto">
          <a:xfrm flipH="1">
            <a:off x="7107238" y="2308225"/>
            <a:ext cx="1935162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16" name="Line 4"/>
          <p:cNvSpPr>
            <a:spLocks noChangeShapeType="1"/>
          </p:cNvSpPr>
          <p:nvPr/>
        </p:nvSpPr>
        <p:spPr bwMode="auto">
          <a:xfrm>
            <a:off x="323850" y="2636838"/>
            <a:ext cx="8701088" cy="301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17" name="Line 5"/>
          <p:cNvSpPr>
            <a:spLocks noChangeShapeType="1"/>
          </p:cNvSpPr>
          <p:nvPr/>
        </p:nvSpPr>
        <p:spPr bwMode="auto">
          <a:xfrm flipV="1">
            <a:off x="2692400" y="2273300"/>
            <a:ext cx="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18" name="Line 7"/>
          <p:cNvSpPr>
            <a:spLocks noChangeShapeType="1"/>
          </p:cNvSpPr>
          <p:nvPr/>
        </p:nvSpPr>
        <p:spPr bwMode="auto">
          <a:xfrm>
            <a:off x="323850" y="2351088"/>
            <a:ext cx="1231900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19" name="Freeform 10"/>
          <p:cNvSpPr>
            <a:spLocks/>
          </p:cNvSpPr>
          <p:nvPr/>
        </p:nvSpPr>
        <p:spPr bwMode="auto">
          <a:xfrm rot="21362129" flipV="1">
            <a:off x="2538413" y="2228850"/>
            <a:ext cx="2887662" cy="511175"/>
          </a:xfrm>
          <a:custGeom>
            <a:avLst/>
            <a:gdLst>
              <a:gd name="T0" fmla="*/ 0 w 5953"/>
              <a:gd name="T1" fmla="*/ 2147483647 h 1116"/>
              <a:gd name="T2" fmla="*/ 2147483647 w 5953"/>
              <a:gd name="T3" fmla="*/ 2147483647 h 1116"/>
              <a:gd name="T4" fmla="*/ 2147483647 w 5953"/>
              <a:gd name="T5" fmla="*/ 2147483647 h 1116"/>
              <a:gd name="T6" fmla="*/ 2147483647 w 5953"/>
              <a:gd name="T7" fmla="*/ 0 h 1116"/>
              <a:gd name="T8" fmla="*/ 0 60000 65536"/>
              <a:gd name="T9" fmla="*/ 0 60000 65536"/>
              <a:gd name="T10" fmla="*/ 0 60000 65536"/>
              <a:gd name="T11" fmla="*/ 0 60000 65536"/>
              <a:gd name="T12" fmla="*/ 0 w 5953"/>
              <a:gd name="T13" fmla="*/ 0 h 1116"/>
              <a:gd name="T14" fmla="*/ 5953 w 5953"/>
              <a:gd name="T15" fmla="*/ 1116 h 111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953" h="1116">
                <a:moveTo>
                  <a:pt x="0" y="413"/>
                </a:moveTo>
                <a:cubicBezTo>
                  <a:pt x="938" y="762"/>
                  <a:pt x="1877" y="1112"/>
                  <a:pt x="2784" y="1114"/>
                </a:cubicBezTo>
                <a:cubicBezTo>
                  <a:pt x="3691" y="1116"/>
                  <a:pt x="4933" y="609"/>
                  <a:pt x="5443" y="423"/>
                </a:cubicBezTo>
                <a:cubicBezTo>
                  <a:pt x="5953" y="237"/>
                  <a:pt x="5899" y="118"/>
                  <a:pt x="5846" y="0"/>
                </a:cubicBezTo>
              </a:path>
            </a:pathLst>
          </a:custGeom>
          <a:noFill/>
          <a:ln w="5715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20" name="Прямоугольник 6"/>
          <p:cNvSpPr>
            <a:spLocks noChangeArrowheads="1"/>
          </p:cNvSpPr>
          <p:nvPr/>
        </p:nvSpPr>
        <p:spPr bwMode="auto">
          <a:xfrm>
            <a:off x="3635375" y="1074738"/>
            <a:ext cx="1133475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ru-RU" sz="8000" b="1">
              <a:solidFill>
                <a:srgbClr val="FF0000"/>
              </a:solidFill>
            </a:endParaRPr>
          </a:p>
          <a:p>
            <a:endParaRPr lang="ru-RU" sz="8000" b="1">
              <a:solidFill>
                <a:srgbClr val="FF0000"/>
              </a:solidFill>
            </a:endParaRPr>
          </a:p>
        </p:txBody>
      </p:sp>
      <p:sp>
        <p:nvSpPr>
          <p:cNvPr id="17421" name="Прямоугольник 16"/>
          <p:cNvSpPr>
            <a:spLocks noChangeArrowheads="1"/>
          </p:cNvSpPr>
          <p:nvPr/>
        </p:nvSpPr>
        <p:spPr bwMode="auto">
          <a:xfrm>
            <a:off x="3429000" y="3000375"/>
            <a:ext cx="17780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6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50</a:t>
            </a:r>
            <a:r>
              <a:rPr lang="ru-RU" sz="3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км</a:t>
            </a:r>
          </a:p>
        </p:txBody>
      </p:sp>
      <p:sp>
        <p:nvSpPr>
          <p:cNvPr id="17422" name="TextBox 18"/>
          <p:cNvSpPr txBox="1">
            <a:spLocks noChangeArrowheads="1"/>
          </p:cNvSpPr>
          <p:nvPr/>
        </p:nvSpPr>
        <p:spPr bwMode="auto">
          <a:xfrm>
            <a:off x="177800" y="1700213"/>
            <a:ext cx="17303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sz="4000">
                <a:latin typeface="Times New Roman" pitchFamily="18" charset="0"/>
                <a:cs typeface="Times New Roman" pitchFamily="18" charset="0"/>
              </a:rPr>
              <a:t>7км/ч</a:t>
            </a:r>
          </a:p>
        </p:txBody>
      </p:sp>
      <p:sp>
        <p:nvSpPr>
          <p:cNvPr id="17423" name="TextBox 19"/>
          <p:cNvSpPr txBox="1">
            <a:spLocks noChangeArrowheads="1"/>
          </p:cNvSpPr>
          <p:nvPr/>
        </p:nvSpPr>
        <p:spPr bwMode="auto">
          <a:xfrm>
            <a:off x="7223125" y="1635125"/>
            <a:ext cx="14271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sz="4000">
                <a:latin typeface="Times New Roman" pitchFamily="18" charset="0"/>
                <a:cs typeface="Times New Roman" pitchFamily="18" charset="0"/>
              </a:rPr>
              <a:t>8км/ч</a:t>
            </a: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 flipV="1">
            <a:off x="1495425" y="2495550"/>
            <a:ext cx="0" cy="28416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V="1">
            <a:off x="7223125" y="2495550"/>
            <a:ext cx="0" cy="284163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26" name="Прямоугольник 22"/>
          <p:cNvSpPr>
            <a:spLocks noChangeArrowheads="1"/>
          </p:cNvSpPr>
          <p:nvPr/>
        </p:nvSpPr>
        <p:spPr bwMode="auto">
          <a:xfrm>
            <a:off x="3635375" y="1233488"/>
            <a:ext cx="1133475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9600" b="1">
                <a:solidFill>
                  <a:srgbClr val="FF0000"/>
                </a:solidFill>
                <a:latin typeface="Times New Roman" pitchFamily="18" charset="0"/>
              </a:rPr>
              <a:t>?</a:t>
            </a:r>
          </a:p>
        </p:txBody>
      </p:sp>
      <p:pic>
        <p:nvPicPr>
          <p:cNvPr id="1742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2725" y="5160963"/>
            <a:ext cx="1311275" cy="160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69343">
            <a:off x="234950" y="2355850"/>
            <a:ext cx="867727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29" name="TextBox 26"/>
          <p:cNvSpPr txBox="1">
            <a:spLocks noChangeArrowheads="1"/>
          </p:cNvSpPr>
          <p:nvPr/>
        </p:nvSpPr>
        <p:spPr bwMode="auto">
          <a:xfrm>
            <a:off x="3214688" y="857250"/>
            <a:ext cx="20875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sz="2400"/>
              <a:t>   Через 2 часа</a:t>
            </a:r>
          </a:p>
        </p:txBody>
      </p:sp>
      <p:sp>
        <p:nvSpPr>
          <p:cNvPr id="17430" name="Объект 3"/>
          <p:cNvSpPr>
            <a:spLocks noGrp="1"/>
          </p:cNvSpPr>
          <p:nvPr>
            <p:ph sz="quarter" idx="4294967295"/>
          </p:nvPr>
        </p:nvSpPr>
        <p:spPr>
          <a:xfrm>
            <a:off x="4852988" y="3224213"/>
            <a:ext cx="4291012" cy="36337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000" b="1" smtClean="0"/>
              <a:t>           2 способ</a:t>
            </a:r>
          </a:p>
          <a:p>
            <a:pPr>
              <a:buFont typeface="Wingdings" pitchFamily="2" charset="2"/>
              <a:buNone/>
            </a:pPr>
            <a:endParaRPr lang="ru-RU" sz="2000" b="1" smtClean="0"/>
          </a:p>
          <a:p>
            <a:pPr>
              <a:buFont typeface="Wingdings" pitchFamily="2" charset="2"/>
              <a:buNone/>
            </a:pPr>
            <a:r>
              <a:rPr lang="ru-RU" sz="2000" b="1" smtClean="0"/>
              <a:t>1) 7+8=15км/ч </a:t>
            </a:r>
            <a:r>
              <a:rPr lang="ru-RU" sz="2000" b="1" smtClean="0">
                <a:solidFill>
                  <a:srgbClr val="FF0000"/>
                </a:solidFill>
              </a:rPr>
              <a:t>скорость сближения</a:t>
            </a:r>
          </a:p>
          <a:p>
            <a:pPr>
              <a:buFont typeface="Wingdings" pitchFamily="2" charset="2"/>
              <a:buNone/>
            </a:pPr>
            <a:r>
              <a:rPr lang="ru-RU" sz="2000" b="1" smtClean="0"/>
              <a:t>2) 15*2=30 км за 2 ч вместе</a:t>
            </a:r>
          </a:p>
          <a:p>
            <a:pPr>
              <a:buFont typeface="Wingdings" pitchFamily="2" charset="2"/>
              <a:buNone/>
            </a:pPr>
            <a:r>
              <a:rPr lang="ru-RU" sz="2000" b="1" smtClean="0"/>
              <a:t>3) 50-30=20км между ними через 2 часа</a:t>
            </a:r>
          </a:p>
          <a:p>
            <a:pPr>
              <a:buFont typeface="Wingdings" pitchFamily="2" charset="2"/>
              <a:buNone/>
            </a:pPr>
            <a:r>
              <a:rPr lang="ru-RU" sz="2000" b="1" smtClean="0"/>
              <a:t>Ответ: 20 км</a:t>
            </a:r>
          </a:p>
          <a:p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08116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Это интересно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7637462" cy="4114800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Char char="Ш"/>
            </a:pPr>
            <a:r>
              <a:rPr lang="ru-RU" sz="2000" smtClean="0"/>
              <a:t>Знак </a:t>
            </a:r>
            <a:r>
              <a:rPr lang="en-US" sz="2000" smtClean="0"/>
              <a:t>  </a:t>
            </a:r>
            <a:r>
              <a:rPr lang="ru-RU" sz="2000" smtClean="0"/>
              <a:t> для обозначения угла ввел в 17 веке французский математик П. Эригон.</a:t>
            </a:r>
          </a:p>
          <a:p>
            <a:pPr marL="609600" indent="-609600" eaLnBrk="1" hangingPunct="1">
              <a:buFont typeface="Wingdings" pitchFamily="2" charset="2"/>
              <a:buChar char="Ш"/>
            </a:pPr>
            <a:r>
              <a:rPr lang="ru-RU" sz="2000" smtClean="0"/>
              <a:t>Транспортир происходит от латинского слова </a:t>
            </a:r>
            <a:r>
              <a:rPr lang="en-US" sz="2000" smtClean="0"/>
              <a:t>transportare </a:t>
            </a:r>
            <a:r>
              <a:rPr lang="ru-RU" sz="2000" smtClean="0"/>
              <a:t>– переносить перекладывать.</a:t>
            </a:r>
          </a:p>
          <a:p>
            <a:pPr marL="609600" indent="-609600" eaLnBrk="1" hangingPunct="1">
              <a:buFont typeface="Wingdings" pitchFamily="2" charset="2"/>
              <a:buChar char="Ш"/>
            </a:pPr>
            <a:r>
              <a:rPr lang="ru-RU" sz="2000" smtClean="0"/>
              <a:t>Еще до 18 века для определения углов </a:t>
            </a:r>
            <a:br>
              <a:rPr lang="ru-RU" sz="2000" smtClean="0"/>
            </a:br>
            <a:r>
              <a:rPr lang="ru-RU" sz="2000" smtClean="0"/>
              <a:t>использовался древний инструмент</a:t>
            </a:r>
            <a:br>
              <a:rPr lang="ru-RU" sz="2000" smtClean="0"/>
            </a:br>
            <a:r>
              <a:rPr lang="ru-RU" sz="2000" smtClean="0"/>
              <a:t> </a:t>
            </a:r>
            <a:r>
              <a:rPr lang="ru-RU" sz="2000" b="1" smtClean="0"/>
              <a:t>астролябия</a:t>
            </a:r>
            <a:r>
              <a:rPr lang="ru-RU" sz="2000" smtClean="0"/>
              <a:t> (ловушка для звезд).</a:t>
            </a:r>
          </a:p>
          <a:p>
            <a:pPr marL="609600" indent="-609600" eaLnBrk="1" hangingPunct="1">
              <a:buFont typeface="Wingdings" pitchFamily="2" charset="2"/>
              <a:buChar char="Ш"/>
            </a:pPr>
            <a:r>
              <a:rPr lang="ru-RU" sz="2000" smtClean="0"/>
              <a:t>Связь цифры и числа углов</a:t>
            </a:r>
          </a:p>
        </p:txBody>
      </p:sp>
      <p:pic>
        <p:nvPicPr>
          <p:cNvPr id="47108" name="Picture 4" descr="ХХХ05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388" y="3284538"/>
            <a:ext cx="1646237" cy="1346200"/>
          </a:xfrm>
          <a:noFill/>
        </p:spPr>
      </p:pic>
      <p:grpSp>
        <p:nvGrpSpPr>
          <p:cNvPr id="2" name="Group 41"/>
          <p:cNvGrpSpPr>
            <a:grpSpLocks/>
          </p:cNvGrpSpPr>
          <p:nvPr/>
        </p:nvGrpSpPr>
        <p:grpSpPr bwMode="auto">
          <a:xfrm>
            <a:off x="2124075" y="5084763"/>
            <a:ext cx="144463" cy="720725"/>
            <a:chOff x="1338" y="3203"/>
            <a:chExt cx="91" cy="454"/>
          </a:xfrm>
        </p:grpSpPr>
        <p:sp>
          <p:nvSpPr>
            <p:cNvPr id="18474" name="Line 6"/>
            <p:cNvSpPr>
              <a:spLocks noChangeShapeType="1"/>
            </p:cNvSpPr>
            <p:nvPr/>
          </p:nvSpPr>
          <p:spPr bwMode="auto">
            <a:xfrm>
              <a:off x="1428" y="3203"/>
              <a:ext cx="1" cy="45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18475" name="Line 7"/>
            <p:cNvSpPr>
              <a:spLocks noChangeShapeType="1"/>
            </p:cNvSpPr>
            <p:nvPr/>
          </p:nvSpPr>
          <p:spPr bwMode="auto">
            <a:xfrm flipH="1">
              <a:off x="1338" y="3203"/>
              <a:ext cx="91" cy="18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18476" name="Line 10"/>
            <p:cNvSpPr>
              <a:spLocks noChangeShapeType="1"/>
            </p:cNvSpPr>
            <p:nvPr/>
          </p:nvSpPr>
          <p:spPr bwMode="auto">
            <a:xfrm>
              <a:off x="1383" y="3294"/>
              <a:ext cx="46" cy="45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</p:grpSp>
      <p:grpSp>
        <p:nvGrpSpPr>
          <p:cNvPr id="3" name="Group 42"/>
          <p:cNvGrpSpPr>
            <a:grpSpLocks/>
          </p:cNvGrpSpPr>
          <p:nvPr/>
        </p:nvGrpSpPr>
        <p:grpSpPr bwMode="auto">
          <a:xfrm>
            <a:off x="2555875" y="5084763"/>
            <a:ext cx="431800" cy="649287"/>
            <a:chOff x="1610" y="3203"/>
            <a:chExt cx="272" cy="409"/>
          </a:xfrm>
        </p:grpSpPr>
        <p:sp>
          <p:nvSpPr>
            <p:cNvPr id="18469" name="Line 11"/>
            <p:cNvSpPr>
              <a:spLocks noChangeShapeType="1"/>
            </p:cNvSpPr>
            <p:nvPr/>
          </p:nvSpPr>
          <p:spPr bwMode="auto">
            <a:xfrm flipV="1">
              <a:off x="1610" y="3203"/>
              <a:ext cx="27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18470" name="Line 12"/>
            <p:cNvSpPr>
              <a:spLocks noChangeShapeType="1"/>
            </p:cNvSpPr>
            <p:nvPr/>
          </p:nvSpPr>
          <p:spPr bwMode="auto">
            <a:xfrm flipH="1">
              <a:off x="1610" y="3203"/>
              <a:ext cx="272" cy="409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18471" name="Line 13"/>
            <p:cNvSpPr>
              <a:spLocks noChangeShapeType="1"/>
            </p:cNvSpPr>
            <p:nvPr/>
          </p:nvSpPr>
          <p:spPr bwMode="auto">
            <a:xfrm>
              <a:off x="1610" y="3612"/>
              <a:ext cx="27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18472" name="Line 14"/>
            <p:cNvSpPr>
              <a:spLocks noChangeShapeType="1"/>
            </p:cNvSpPr>
            <p:nvPr/>
          </p:nvSpPr>
          <p:spPr bwMode="auto">
            <a:xfrm>
              <a:off x="1746" y="3203"/>
              <a:ext cx="91" cy="91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18473" name="Line 15"/>
            <p:cNvSpPr>
              <a:spLocks noChangeShapeType="1"/>
            </p:cNvSpPr>
            <p:nvPr/>
          </p:nvSpPr>
          <p:spPr bwMode="auto">
            <a:xfrm>
              <a:off x="1701" y="3475"/>
              <a:ext cx="45" cy="137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</p:grpSp>
      <p:grpSp>
        <p:nvGrpSpPr>
          <p:cNvPr id="4" name="Group 43"/>
          <p:cNvGrpSpPr>
            <a:grpSpLocks/>
          </p:cNvGrpSpPr>
          <p:nvPr/>
        </p:nvGrpSpPr>
        <p:grpSpPr bwMode="auto">
          <a:xfrm>
            <a:off x="3203575" y="5084763"/>
            <a:ext cx="504825" cy="720725"/>
            <a:chOff x="2018" y="3203"/>
            <a:chExt cx="318" cy="454"/>
          </a:xfrm>
        </p:grpSpPr>
        <p:sp>
          <p:nvSpPr>
            <p:cNvPr id="18462" name="Line 16"/>
            <p:cNvSpPr>
              <a:spLocks noChangeShapeType="1"/>
            </p:cNvSpPr>
            <p:nvPr/>
          </p:nvSpPr>
          <p:spPr bwMode="auto">
            <a:xfrm>
              <a:off x="2018" y="3203"/>
              <a:ext cx="318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18463" name="Line 17"/>
            <p:cNvSpPr>
              <a:spLocks noChangeShapeType="1"/>
            </p:cNvSpPr>
            <p:nvPr/>
          </p:nvSpPr>
          <p:spPr bwMode="auto">
            <a:xfrm flipH="1">
              <a:off x="2064" y="3203"/>
              <a:ext cx="272" cy="22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18464" name="Line 18"/>
            <p:cNvSpPr>
              <a:spLocks noChangeShapeType="1"/>
            </p:cNvSpPr>
            <p:nvPr/>
          </p:nvSpPr>
          <p:spPr bwMode="auto">
            <a:xfrm>
              <a:off x="2064" y="3430"/>
              <a:ext cx="272" cy="13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18465" name="Line 19"/>
            <p:cNvSpPr>
              <a:spLocks noChangeShapeType="1"/>
            </p:cNvSpPr>
            <p:nvPr/>
          </p:nvSpPr>
          <p:spPr bwMode="auto">
            <a:xfrm flipH="1">
              <a:off x="2018" y="3566"/>
              <a:ext cx="318" cy="91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18466" name="Line 20"/>
            <p:cNvSpPr>
              <a:spLocks noChangeShapeType="1"/>
            </p:cNvSpPr>
            <p:nvPr/>
          </p:nvSpPr>
          <p:spPr bwMode="auto">
            <a:xfrm>
              <a:off x="2154" y="3203"/>
              <a:ext cx="46" cy="136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18467" name="Line 21"/>
            <p:cNvSpPr>
              <a:spLocks noChangeShapeType="1"/>
            </p:cNvSpPr>
            <p:nvPr/>
          </p:nvSpPr>
          <p:spPr bwMode="auto">
            <a:xfrm>
              <a:off x="2154" y="3339"/>
              <a:ext cx="46" cy="182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18468" name="Line 22"/>
            <p:cNvSpPr>
              <a:spLocks noChangeShapeType="1"/>
            </p:cNvSpPr>
            <p:nvPr/>
          </p:nvSpPr>
          <p:spPr bwMode="auto">
            <a:xfrm>
              <a:off x="2154" y="3475"/>
              <a:ext cx="0" cy="137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</p:grpSp>
      <p:grpSp>
        <p:nvGrpSpPr>
          <p:cNvPr id="5" name="Group 44"/>
          <p:cNvGrpSpPr>
            <a:grpSpLocks/>
          </p:cNvGrpSpPr>
          <p:nvPr/>
        </p:nvGrpSpPr>
        <p:grpSpPr bwMode="auto">
          <a:xfrm>
            <a:off x="4067175" y="5084763"/>
            <a:ext cx="288925" cy="720725"/>
            <a:chOff x="2562" y="3203"/>
            <a:chExt cx="182" cy="454"/>
          </a:xfrm>
        </p:grpSpPr>
        <p:sp>
          <p:nvSpPr>
            <p:cNvPr id="18455" name="Line 23"/>
            <p:cNvSpPr>
              <a:spLocks noChangeShapeType="1"/>
            </p:cNvSpPr>
            <p:nvPr/>
          </p:nvSpPr>
          <p:spPr bwMode="auto">
            <a:xfrm flipH="1">
              <a:off x="2562" y="3203"/>
              <a:ext cx="182" cy="22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18456" name="Line 24"/>
            <p:cNvSpPr>
              <a:spLocks noChangeShapeType="1"/>
            </p:cNvSpPr>
            <p:nvPr/>
          </p:nvSpPr>
          <p:spPr bwMode="auto">
            <a:xfrm>
              <a:off x="2562" y="3430"/>
              <a:ext cx="18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18457" name="Line 25"/>
            <p:cNvSpPr>
              <a:spLocks noChangeShapeType="1"/>
            </p:cNvSpPr>
            <p:nvPr/>
          </p:nvSpPr>
          <p:spPr bwMode="auto">
            <a:xfrm>
              <a:off x="2744" y="3203"/>
              <a:ext cx="0" cy="454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18458" name="Line 26"/>
            <p:cNvSpPr>
              <a:spLocks noChangeShapeType="1"/>
            </p:cNvSpPr>
            <p:nvPr/>
          </p:nvSpPr>
          <p:spPr bwMode="auto">
            <a:xfrm>
              <a:off x="2608" y="3385"/>
              <a:ext cx="45" cy="45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18459" name="Line 27"/>
            <p:cNvSpPr>
              <a:spLocks noChangeShapeType="1"/>
            </p:cNvSpPr>
            <p:nvPr/>
          </p:nvSpPr>
          <p:spPr bwMode="auto">
            <a:xfrm>
              <a:off x="2653" y="3294"/>
              <a:ext cx="91" cy="0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18460" name="Line 28"/>
            <p:cNvSpPr>
              <a:spLocks noChangeShapeType="1"/>
            </p:cNvSpPr>
            <p:nvPr/>
          </p:nvSpPr>
          <p:spPr bwMode="auto">
            <a:xfrm flipH="1">
              <a:off x="2653" y="3339"/>
              <a:ext cx="91" cy="91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18461" name="Line 29"/>
            <p:cNvSpPr>
              <a:spLocks noChangeShapeType="1"/>
            </p:cNvSpPr>
            <p:nvPr/>
          </p:nvSpPr>
          <p:spPr bwMode="auto">
            <a:xfrm>
              <a:off x="2653" y="3430"/>
              <a:ext cx="91" cy="91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</p:grpSp>
      <p:grpSp>
        <p:nvGrpSpPr>
          <p:cNvPr id="6" name="Group 45"/>
          <p:cNvGrpSpPr>
            <a:grpSpLocks/>
          </p:cNvGrpSpPr>
          <p:nvPr/>
        </p:nvGrpSpPr>
        <p:grpSpPr bwMode="auto">
          <a:xfrm>
            <a:off x="4572000" y="5084763"/>
            <a:ext cx="431800" cy="720725"/>
            <a:chOff x="2880" y="3203"/>
            <a:chExt cx="272" cy="454"/>
          </a:xfrm>
        </p:grpSpPr>
        <p:sp>
          <p:nvSpPr>
            <p:cNvPr id="18444" name="Line 30"/>
            <p:cNvSpPr>
              <a:spLocks noChangeShapeType="1"/>
            </p:cNvSpPr>
            <p:nvPr/>
          </p:nvSpPr>
          <p:spPr bwMode="auto">
            <a:xfrm>
              <a:off x="2880" y="3203"/>
              <a:ext cx="272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18445" name="Line 31"/>
            <p:cNvSpPr>
              <a:spLocks noChangeShapeType="1"/>
            </p:cNvSpPr>
            <p:nvPr/>
          </p:nvSpPr>
          <p:spPr bwMode="auto">
            <a:xfrm>
              <a:off x="2880" y="3203"/>
              <a:ext cx="0" cy="18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18446" name="Line 32"/>
            <p:cNvSpPr>
              <a:spLocks noChangeShapeType="1"/>
            </p:cNvSpPr>
            <p:nvPr/>
          </p:nvSpPr>
          <p:spPr bwMode="auto">
            <a:xfrm>
              <a:off x="2880" y="3385"/>
              <a:ext cx="227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18447" name="Line 33"/>
            <p:cNvSpPr>
              <a:spLocks noChangeShapeType="1"/>
            </p:cNvSpPr>
            <p:nvPr/>
          </p:nvSpPr>
          <p:spPr bwMode="auto">
            <a:xfrm>
              <a:off x="3107" y="3385"/>
              <a:ext cx="0" cy="27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18448" name="Line 34"/>
            <p:cNvSpPr>
              <a:spLocks noChangeShapeType="1"/>
            </p:cNvSpPr>
            <p:nvPr/>
          </p:nvSpPr>
          <p:spPr bwMode="auto">
            <a:xfrm flipH="1">
              <a:off x="2880" y="3657"/>
              <a:ext cx="227" cy="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18449" name="Line 35"/>
            <p:cNvSpPr>
              <a:spLocks noChangeShapeType="1"/>
            </p:cNvSpPr>
            <p:nvPr/>
          </p:nvSpPr>
          <p:spPr bwMode="auto">
            <a:xfrm flipH="1">
              <a:off x="2880" y="3203"/>
              <a:ext cx="136" cy="46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18450" name="Line 36"/>
            <p:cNvSpPr>
              <a:spLocks noChangeShapeType="1"/>
            </p:cNvSpPr>
            <p:nvPr/>
          </p:nvSpPr>
          <p:spPr bwMode="auto">
            <a:xfrm>
              <a:off x="2880" y="3294"/>
              <a:ext cx="91" cy="91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18451" name="Line 37"/>
            <p:cNvSpPr>
              <a:spLocks noChangeShapeType="1"/>
            </p:cNvSpPr>
            <p:nvPr/>
          </p:nvSpPr>
          <p:spPr bwMode="auto">
            <a:xfrm>
              <a:off x="3016" y="3385"/>
              <a:ext cx="91" cy="90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18452" name="Line 38"/>
            <p:cNvSpPr>
              <a:spLocks noChangeShapeType="1"/>
            </p:cNvSpPr>
            <p:nvPr/>
          </p:nvSpPr>
          <p:spPr bwMode="auto">
            <a:xfrm flipH="1">
              <a:off x="3016" y="3566"/>
              <a:ext cx="91" cy="91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18453" name="Line 39"/>
            <p:cNvSpPr>
              <a:spLocks noChangeShapeType="1"/>
            </p:cNvSpPr>
            <p:nvPr/>
          </p:nvSpPr>
          <p:spPr bwMode="auto">
            <a:xfrm>
              <a:off x="2880" y="3566"/>
              <a:ext cx="0" cy="91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  <p:sp>
          <p:nvSpPr>
            <p:cNvPr id="18454" name="Line 40"/>
            <p:cNvSpPr>
              <a:spLocks noChangeShapeType="1"/>
            </p:cNvSpPr>
            <p:nvPr/>
          </p:nvSpPr>
          <p:spPr bwMode="auto">
            <a:xfrm>
              <a:off x="2880" y="3612"/>
              <a:ext cx="45" cy="45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ru-RU"/>
            </a:p>
          </p:txBody>
        </p:sp>
      </p:grpSp>
      <p:sp>
        <p:nvSpPr>
          <p:cNvPr id="47152" name="Line 48"/>
          <p:cNvSpPr>
            <a:spLocks noChangeShapeType="1"/>
          </p:cNvSpPr>
          <p:nvPr/>
        </p:nvSpPr>
        <p:spPr bwMode="auto">
          <a:xfrm flipV="1">
            <a:off x="2484438" y="2060575"/>
            <a:ext cx="144462" cy="2159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47153" name="Line 49"/>
          <p:cNvSpPr>
            <a:spLocks noChangeShapeType="1"/>
          </p:cNvSpPr>
          <p:nvPr/>
        </p:nvSpPr>
        <p:spPr bwMode="auto">
          <a:xfrm>
            <a:off x="2484438" y="2276475"/>
            <a:ext cx="14446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0000" tIns="46800" rIns="90000" bIns="46800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9365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7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7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9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47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47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47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47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/>
      <p:bldP spid="47107" grpId="0" build="p"/>
      <p:bldP spid="47152" grpId="0" animBg="1"/>
      <p:bldP spid="47152" grpId="1" animBg="1"/>
      <p:bldP spid="47152" grpId="2" animBg="1"/>
      <p:bldP spid="47153" grpId="0" animBg="1"/>
      <p:bldP spid="47153" grpId="1" animBg="1"/>
      <p:bldP spid="47153" grpId="2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Выписать развернутые углы: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91114"/>
            <a:ext cx="8229600" cy="3944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9843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6" t="-2313" r="2910" b="-1"/>
          <a:stretch/>
        </p:blipFill>
        <p:spPr bwMode="auto">
          <a:xfrm>
            <a:off x="395536" y="908720"/>
            <a:ext cx="8534401" cy="4885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6011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57"/>
          <a:stretch/>
        </p:blipFill>
        <p:spPr bwMode="auto">
          <a:xfrm>
            <a:off x="323528" y="2396836"/>
            <a:ext cx="8669805" cy="3224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4288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135</Words>
  <Application>Microsoft Office PowerPoint</Application>
  <PresentationFormat>Экран (4:3)</PresentationFormat>
  <Paragraphs>34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Сравнение углов наложением</vt:lpstr>
      <vt:lpstr>Презентация PowerPoint</vt:lpstr>
      <vt:lpstr>Презентация PowerPoint</vt:lpstr>
      <vt:lpstr>         Два лыжника вышли с двух стартов, расстояние между которыми 50 км. Скорость первого лыжника 7 км/ч, а скорость второго – 8 км/ч. Чему равно  расстояние между ними через 2 часа?    </vt:lpstr>
      <vt:lpstr>             Решение задачи </vt:lpstr>
      <vt:lpstr>Это интересно</vt:lpstr>
      <vt:lpstr>Выписать развернутые углы: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Сравнение углов наложением</dc:title>
  <dc:creator>люда</dc:creator>
  <cp:lastModifiedBy>люда</cp:lastModifiedBy>
  <cp:revision>3</cp:revision>
  <dcterms:created xsi:type="dcterms:W3CDTF">2019-01-15T07:07:08Z</dcterms:created>
  <dcterms:modified xsi:type="dcterms:W3CDTF">2019-12-25T10:52:16Z</dcterms:modified>
</cp:coreProperties>
</file>