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1"/>
  </p:sldMasterIdLst>
  <p:notesMasterIdLst>
    <p:notesMasterId r:id="rId22"/>
  </p:notesMasterIdLst>
  <p:sldIdLst>
    <p:sldId id="256" r:id="rId2"/>
    <p:sldId id="285" r:id="rId3"/>
    <p:sldId id="257" r:id="rId4"/>
    <p:sldId id="279" r:id="rId5"/>
    <p:sldId id="280" r:id="rId6"/>
    <p:sldId id="258" r:id="rId7"/>
    <p:sldId id="284" r:id="rId8"/>
    <p:sldId id="282" r:id="rId9"/>
    <p:sldId id="259" r:id="rId10"/>
    <p:sldId id="260" r:id="rId11"/>
    <p:sldId id="261" r:id="rId12"/>
    <p:sldId id="262" r:id="rId13"/>
    <p:sldId id="263" r:id="rId14"/>
    <p:sldId id="264" r:id="rId15"/>
    <p:sldId id="266" r:id="rId16"/>
    <p:sldId id="267" r:id="rId17"/>
    <p:sldId id="268" r:id="rId18"/>
    <p:sldId id="269" r:id="rId19"/>
    <p:sldId id="270" r:id="rId20"/>
    <p:sldId id="271" r:id="rId21"/>
  </p:sldIdLst>
  <p:sldSz cx="9144000" cy="6858000" type="screen4x3"/>
  <p:notesSz cx="6858000" cy="9144000"/>
  <p:defaultTextStyle>
    <a:defPPr>
      <a:defRPr lang="ru-RU"/>
    </a:defPPr>
    <a:lvl1pPr algn="l" rtl="0" fontAlgn="base">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sz="1400" kern="1200">
        <a:solidFill>
          <a:schemeClr val="tx1"/>
        </a:solidFill>
        <a:latin typeface="Times New Roman" pitchFamily="18" charset="0"/>
        <a:ea typeface="+mn-ea"/>
        <a:cs typeface="+mn-cs"/>
      </a:defRPr>
    </a:lvl2pPr>
    <a:lvl3pPr marL="914400" algn="l" rtl="0" fontAlgn="base">
      <a:spcBef>
        <a:spcPct val="0"/>
      </a:spcBef>
      <a:spcAft>
        <a:spcPct val="0"/>
      </a:spcAft>
      <a:defRPr sz="1400" kern="1200">
        <a:solidFill>
          <a:schemeClr val="tx1"/>
        </a:solidFill>
        <a:latin typeface="Times New Roman" pitchFamily="18" charset="0"/>
        <a:ea typeface="+mn-ea"/>
        <a:cs typeface="+mn-cs"/>
      </a:defRPr>
    </a:lvl3pPr>
    <a:lvl4pPr marL="1371600" algn="l" rtl="0" fontAlgn="base">
      <a:spcBef>
        <a:spcPct val="0"/>
      </a:spcBef>
      <a:spcAft>
        <a:spcPct val="0"/>
      </a:spcAft>
      <a:defRPr sz="1400" kern="1200">
        <a:solidFill>
          <a:schemeClr val="tx1"/>
        </a:solidFill>
        <a:latin typeface="Times New Roman" pitchFamily="18" charset="0"/>
        <a:ea typeface="+mn-ea"/>
        <a:cs typeface="+mn-cs"/>
      </a:defRPr>
    </a:lvl4pPr>
    <a:lvl5pPr marL="1828800" algn="l" rtl="0" fontAlgn="base">
      <a:spcBef>
        <a:spcPct val="0"/>
      </a:spcBef>
      <a:spcAft>
        <a:spcPct val="0"/>
      </a:spcAft>
      <a:defRPr sz="1400" kern="1200">
        <a:solidFill>
          <a:schemeClr val="tx1"/>
        </a:solidFill>
        <a:latin typeface="Times New Roman" pitchFamily="18" charset="0"/>
        <a:ea typeface="+mn-ea"/>
        <a:cs typeface="+mn-cs"/>
      </a:defRPr>
    </a:lvl5pPr>
    <a:lvl6pPr marL="2286000" algn="l" defTabSz="914400" rtl="0" eaLnBrk="1" latinLnBrk="0" hangingPunct="1">
      <a:defRPr sz="1400" kern="1200">
        <a:solidFill>
          <a:schemeClr val="tx1"/>
        </a:solidFill>
        <a:latin typeface="Times New Roman" pitchFamily="18" charset="0"/>
        <a:ea typeface="+mn-ea"/>
        <a:cs typeface="+mn-cs"/>
      </a:defRPr>
    </a:lvl6pPr>
    <a:lvl7pPr marL="2743200" algn="l" defTabSz="914400" rtl="0" eaLnBrk="1" latinLnBrk="0" hangingPunct="1">
      <a:defRPr sz="1400" kern="1200">
        <a:solidFill>
          <a:schemeClr val="tx1"/>
        </a:solidFill>
        <a:latin typeface="Times New Roman" pitchFamily="18" charset="0"/>
        <a:ea typeface="+mn-ea"/>
        <a:cs typeface="+mn-cs"/>
      </a:defRPr>
    </a:lvl7pPr>
    <a:lvl8pPr marL="3200400" algn="l" defTabSz="914400" rtl="0" eaLnBrk="1" latinLnBrk="0" hangingPunct="1">
      <a:defRPr sz="1400" kern="1200">
        <a:solidFill>
          <a:schemeClr val="tx1"/>
        </a:solidFill>
        <a:latin typeface="Times New Roman" pitchFamily="18" charset="0"/>
        <a:ea typeface="+mn-ea"/>
        <a:cs typeface="+mn-cs"/>
      </a:defRPr>
    </a:lvl8pPr>
    <a:lvl9pPr marL="3657600" algn="l" defTabSz="914400" rtl="0" eaLnBrk="1" latinLnBrk="0" hangingPunct="1">
      <a:defRPr sz="1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9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BE6BAA-B0E8-4A6F-AA7A-E2FE3B18B35C}" type="datetimeFigureOut">
              <a:rPr lang="ru-RU" smtClean="0"/>
              <a:pPr/>
              <a:t>28.12.2019</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8D60F81-16EE-45B4-85A1-3D80979E45C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4" name="Прямоугольник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Прямоугольник 4"/>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Прямоугольник 5"/>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Прямоугольник 6"/>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Прямоугольник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Прямая соединительная линия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Прямоугольник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Овал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Овал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8" name="Заголовок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ru-RU" smtClean="0"/>
              <a:t>Образец заголовка</a:t>
            </a:r>
            <a:endParaRPr lang="en-US"/>
          </a:p>
        </p:txBody>
      </p:sp>
      <p:sp>
        <p:nvSpPr>
          <p:cNvPr id="15" name="Дата 27"/>
          <p:cNvSpPr>
            <a:spLocks noGrp="1"/>
          </p:cNvSpPr>
          <p:nvPr>
            <p:ph type="dt" sz="half" idx="10"/>
          </p:nvPr>
        </p:nvSpPr>
        <p:spPr/>
        <p:txBody>
          <a:bodyPr/>
          <a:lstStyle>
            <a:lvl1pPr>
              <a:defRPr/>
            </a:lvl1pPr>
          </a:lstStyle>
          <a:p>
            <a:pPr>
              <a:defRPr/>
            </a:pPr>
            <a:fld id="{36A4D8C5-42ED-4FF8-927B-BE9955E0D8B2}" type="datetimeFigureOut">
              <a:rPr lang="ru-RU"/>
              <a:pPr>
                <a:defRPr/>
              </a:pPr>
              <a:t>28.12.2019</a:t>
            </a:fld>
            <a:endParaRPr lang="ru-RU"/>
          </a:p>
        </p:txBody>
      </p:sp>
      <p:sp>
        <p:nvSpPr>
          <p:cNvPr id="16" name="Нижний колонтитул 16"/>
          <p:cNvSpPr>
            <a:spLocks noGrp="1"/>
          </p:cNvSpPr>
          <p:nvPr>
            <p:ph type="ftr" sz="quarter" idx="11"/>
          </p:nvPr>
        </p:nvSpPr>
        <p:spPr/>
        <p:txBody>
          <a:bodyPr/>
          <a:lstStyle>
            <a:lvl1pPr>
              <a:defRPr/>
            </a:lvl1pPr>
          </a:lstStyle>
          <a:p>
            <a:pPr>
              <a:defRPr/>
            </a:pPr>
            <a:endParaRPr lang="ru-RU"/>
          </a:p>
        </p:txBody>
      </p:sp>
      <p:sp>
        <p:nvSpPr>
          <p:cNvPr id="17" name="Номер слайда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6D3115CB-F8D5-4875-A653-55D769212CEA}"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CB6BAC6B-4A22-4505-ABA9-BC8A3DB22509}" type="datetimeFigureOut">
              <a:rPr lang="ru-RU"/>
              <a:pPr>
                <a:defRPr/>
              </a:pPr>
              <a:t>28.12.2019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E1403425-6DC1-431D-8F5A-8C43C5C7C0AF}"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4" name="Прямоугольник 3"/>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Прямоугольник 4"/>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Прямоугольник 5"/>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Прямоугольник 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Прямоугольник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Прямоугольник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Прямая соединительная линия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1" name="Овал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Овал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lang="ru-RU" smtClean="0"/>
              <a:t>Образец заголовка</a:t>
            </a:r>
            <a:endParaRPr lang="en-US"/>
          </a:p>
        </p:txBody>
      </p:sp>
      <p:sp>
        <p:nvSpPr>
          <p:cNvPr id="13" name="Номер слайда 5"/>
          <p:cNvSpPr>
            <a:spLocks noGrp="1"/>
          </p:cNvSpPr>
          <p:nvPr>
            <p:ph type="sldNum" sz="quarter" idx="10"/>
          </p:nvPr>
        </p:nvSpPr>
        <p:spPr>
          <a:xfrm>
            <a:off x="6915150" y="3009900"/>
            <a:ext cx="457200" cy="441325"/>
          </a:xfrm>
        </p:spPr>
        <p:txBody>
          <a:bodyPr/>
          <a:lstStyle>
            <a:lvl1pPr>
              <a:defRPr/>
            </a:lvl1pPr>
          </a:lstStyle>
          <a:p>
            <a:pPr>
              <a:defRPr/>
            </a:pPr>
            <a:fld id="{949E99FF-C198-41FA-A817-21AB27065C62}" type="slidenum">
              <a:rPr lang="ru-RU"/>
              <a:pPr>
                <a:defRPr/>
              </a:pPr>
              <a:t>‹#›</a:t>
            </a:fld>
            <a:endParaRPr lang="ru-RU"/>
          </a:p>
        </p:txBody>
      </p:sp>
      <p:sp>
        <p:nvSpPr>
          <p:cNvPr id="14" name="Дата 3"/>
          <p:cNvSpPr>
            <a:spLocks noGrp="1"/>
          </p:cNvSpPr>
          <p:nvPr>
            <p:ph type="dt" sz="half" idx="11"/>
          </p:nvPr>
        </p:nvSpPr>
        <p:spPr/>
        <p:txBody>
          <a:bodyPr/>
          <a:lstStyle>
            <a:lvl1pPr>
              <a:defRPr/>
            </a:lvl1pPr>
          </a:lstStyle>
          <a:p>
            <a:pPr>
              <a:defRPr/>
            </a:pPr>
            <a:fld id="{5C0784B7-A27C-4714-8562-5D1892BF0C01}" type="datetimeFigureOut">
              <a:rPr lang="ru-RU"/>
              <a:pPr>
                <a:defRPr/>
              </a:pPr>
              <a:t>28.12.2019</a:t>
            </a:fld>
            <a:endParaRPr lang="ru-RU"/>
          </a:p>
        </p:txBody>
      </p:sp>
      <p:sp>
        <p:nvSpPr>
          <p:cNvPr id="15" name="Нижний колонтитул 4"/>
          <p:cNvSpPr>
            <a:spLocks noGrp="1"/>
          </p:cNvSpPr>
          <p:nvPr>
            <p:ph type="ftr" sz="quarter" idx="12"/>
          </p:nvPr>
        </p:nvSpPr>
        <p:spPr/>
        <p:txBody>
          <a:bodyPr/>
          <a:lstStyle>
            <a:lvl1pPr>
              <a:defRPr/>
            </a:lvl1pPr>
          </a:lstStyle>
          <a:p>
            <a:pPr>
              <a:defRPr/>
            </a:pPr>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lang="ru-RU" smtClean="0"/>
              <a:t>Образец заголовка</a:t>
            </a:r>
            <a:endParaRPr lang="en-US"/>
          </a:p>
        </p:txBody>
      </p:sp>
      <p:sp>
        <p:nvSpPr>
          <p:cNvPr id="8" name="Содержимое 7"/>
          <p:cNvSpPr>
            <a:spLocks noGrp="1"/>
          </p:cNvSpPr>
          <p:nvPr>
            <p:ph sz="quarter" idx="1"/>
          </p:nvPr>
        </p:nvSpPr>
        <p:spPr>
          <a:xfrm>
            <a:off x="301752" y="1527048"/>
            <a:ext cx="8503920" cy="45720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AC1BB346-C4F3-4863-8E9E-8F1EEF3D5534}" type="datetimeFigureOut">
              <a:rPr lang="ru-RU"/>
              <a:pPr>
                <a:defRPr/>
              </a:pPr>
              <a:t>28.12.2019</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a:xfrm>
            <a:off x="4362450" y="1027113"/>
            <a:ext cx="457200" cy="441325"/>
          </a:xfrm>
        </p:spPr>
        <p:txBody>
          <a:bodyPr/>
          <a:lstStyle>
            <a:lvl1pPr>
              <a:defRPr/>
            </a:lvl1pPr>
          </a:lstStyle>
          <a:p>
            <a:pPr>
              <a:defRPr/>
            </a:pPr>
            <a:fld id="{3ECA6B8E-EFDE-4FE1-8A6C-FECED5FC5B3F}"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оугольник 3"/>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Прямоугольник 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Прямоугольник 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Прямоугольник 6"/>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Прямоугольник 7"/>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Прямоугольник 8"/>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Прямоугольник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Прямоугольник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Прямая соединительная линия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Овал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Овал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Текст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2" name="Заголовок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ru-RU" smtClean="0"/>
              <a:t>Образец заголовка</a:t>
            </a:r>
            <a:endParaRPr lang="en-US"/>
          </a:p>
        </p:txBody>
      </p:sp>
      <p:sp>
        <p:nvSpPr>
          <p:cNvPr id="15" name="Нижний колонтитул 4"/>
          <p:cNvSpPr>
            <a:spLocks noGrp="1"/>
          </p:cNvSpPr>
          <p:nvPr>
            <p:ph type="ftr" sz="quarter" idx="10"/>
          </p:nvPr>
        </p:nvSpPr>
        <p:spPr/>
        <p:txBody>
          <a:bodyPr/>
          <a:lstStyle>
            <a:lvl1pPr>
              <a:defRPr/>
            </a:lvl1pPr>
          </a:lstStyle>
          <a:p>
            <a:pPr>
              <a:defRPr/>
            </a:pPr>
            <a:endParaRPr lang="ru-RU"/>
          </a:p>
        </p:txBody>
      </p:sp>
      <p:sp>
        <p:nvSpPr>
          <p:cNvPr id="16" name="Дата 3"/>
          <p:cNvSpPr>
            <a:spLocks noGrp="1"/>
          </p:cNvSpPr>
          <p:nvPr>
            <p:ph type="dt" sz="half" idx="11"/>
          </p:nvPr>
        </p:nvSpPr>
        <p:spPr/>
        <p:txBody>
          <a:bodyPr/>
          <a:lstStyle>
            <a:lvl1pPr>
              <a:defRPr/>
            </a:lvl1pPr>
          </a:lstStyle>
          <a:p>
            <a:pPr>
              <a:defRPr/>
            </a:pPr>
            <a:fld id="{A5D06E0E-4B05-4993-B57A-A732442FDC5F}" type="datetimeFigureOut">
              <a:rPr lang="ru-RU"/>
              <a:pPr>
                <a:defRPr/>
              </a:pPr>
              <a:t>28.12.2019</a:t>
            </a:fld>
            <a:endParaRPr lang="ru-RU"/>
          </a:p>
        </p:txBody>
      </p:sp>
      <p:sp>
        <p:nvSpPr>
          <p:cNvPr id="17" name="Номер слайда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CEC6B419-1952-4053-9E1E-BBBCC0E77BD3}"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2" name="Заголовок 1"/>
          <p:cNvSpPr>
            <a:spLocks noGrp="1"/>
          </p:cNvSpPr>
          <p:nvPr>
            <p:ph type="title"/>
          </p:nvPr>
        </p:nvSpPr>
        <p:spPr>
          <a:xfrm>
            <a:off x="301752" y="228600"/>
            <a:ext cx="8534400" cy="758952"/>
          </a:xfrm>
        </p:spPr>
        <p:txBody>
          <a:bodyPr/>
          <a:lstStyle/>
          <a:p>
            <a:r>
              <a:rPr lang="ru-RU" smtClean="0"/>
              <a:t>Образец заголовка</a:t>
            </a:r>
            <a:endParaRPr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4"/>
          <p:cNvSpPr>
            <a:spLocks noGrp="1"/>
          </p:cNvSpPr>
          <p:nvPr>
            <p:ph type="dt" sz="half" idx="10"/>
          </p:nvPr>
        </p:nvSpPr>
        <p:spPr>
          <a:xfrm>
            <a:off x="5791200" y="6410325"/>
            <a:ext cx="3044825" cy="365125"/>
          </a:xfrm>
        </p:spPr>
        <p:txBody>
          <a:bodyPr/>
          <a:lstStyle>
            <a:lvl1pPr>
              <a:defRPr/>
            </a:lvl1pPr>
          </a:lstStyle>
          <a:p>
            <a:pPr>
              <a:defRPr/>
            </a:pPr>
            <a:fld id="{0571E60E-8B4B-4DAE-908B-97BF016BC827}" type="datetimeFigureOut">
              <a:rPr lang="ru-RU"/>
              <a:pPr>
                <a:defRPr/>
              </a:pPr>
              <a:t>28.12.2019</a:t>
            </a:fld>
            <a:endParaRPr lang="ru-RU"/>
          </a:p>
        </p:txBody>
      </p:sp>
      <p:sp>
        <p:nvSpPr>
          <p:cNvPr id="7" name="Нижний колонтитул 5"/>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9B8367BD-A01B-4C36-9382-E10350BC742F}"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a:defRPr/>
            </a:pPr>
            <a:endParaRPr lang="en-US"/>
          </a:p>
        </p:txBody>
      </p:sp>
      <p:sp>
        <p:nvSpPr>
          <p:cNvPr id="8" name="Прямоугольник 7"/>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Прямоугольник 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Прямоугольник 10"/>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2" name="Прямоугольник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3" name="Прямоугольник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Прямая соединительная линия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5" name="Прямоугольник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6" name="Овал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7" name="Овал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4" name="Содержимое 23"/>
          <p:cNvSpPr>
            <a:spLocks noGrp="1"/>
          </p:cNvSpPr>
          <p:nvPr>
            <p:ph sz="quarter" idx="2"/>
          </p:nvPr>
        </p:nvSpPr>
        <p:spPr>
          <a:xfrm>
            <a:off x="301752" y="2471383"/>
            <a:ext cx="4041648" cy="3818404"/>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6" name="Содержимое 25"/>
          <p:cNvSpPr>
            <a:spLocks noGrp="1"/>
          </p:cNvSpPr>
          <p:nvPr>
            <p:ph sz="quarter" idx="4"/>
          </p:nvPr>
        </p:nvSpPr>
        <p:spPr>
          <a:xfrm>
            <a:off x="4800600" y="2471383"/>
            <a:ext cx="4038600" cy="382219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3" name="Заголовок 22"/>
          <p:cNvSpPr>
            <a:spLocks noGrp="1"/>
          </p:cNvSpPr>
          <p:nvPr>
            <p:ph type="title"/>
          </p:nvPr>
        </p:nvSpPr>
        <p:spPr/>
        <p:txBody>
          <a:bodyPr rtlCol="0"/>
          <a:lstStyle/>
          <a:p>
            <a:r>
              <a:rPr lang="ru-RU" smtClean="0"/>
              <a:t>Образец заголовка</a:t>
            </a:r>
            <a:endParaRPr lang="en-US"/>
          </a:p>
        </p:txBody>
      </p:sp>
      <p:sp>
        <p:nvSpPr>
          <p:cNvPr id="18" name="Дата 6"/>
          <p:cNvSpPr>
            <a:spLocks noGrp="1"/>
          </p:cNvSpPr>
          <p:nvPr>
            <p:ph type="dt" sz="half" idx="10"/>
          </p:nvPr>
        </p:nvSpPr>
        <p:spPr/>
        <p:txBody>
          <a:bodyPr/>
          <a:lstStyle>
            <a:lvl1pPr>
              <a:defRPr/>
            </a:lvl1pPr>
          </a:lstStyle>
          <a:p>
            <a:pPr>
              <a:defRPr/>
            </a:pPr>
            <a:fld id="{D6621D93-48BA-4DE0-8257-747AFF4BDAA7}" type="datetimeFigureOut">
              <a:rPr lang="ru-RU"/>
              <a:pPr>
                <a:defRPr/>
              </a:pPr>
              <a:t>28.12.2019</a:t>
            </a:fld>
            <a:endParaRPr lang="ru-RU"/>
          </a:p>
        </p:txBody>
      </p:sp>
      <p:sp>
        <p:nvSpPr>
          <p:cNvPr id="19" name="Нижний колонтитул 7"/>
          <p:cNvSpPr>
            <a:spLocks noGrp="1"/>
          </p:cNvSpPr>
          <p:nvPr>
            <p:ph type="ftr" sz="quarter" idx="11"/>
          </p:nvPr>
        </p:nvSpPr>
        <p:spPr>
          <a:xfrm>
            <a:off x="304800" y="6410325"/>
            <a:ext cx="3581400" cy="365125"/>
          </a:xfrm>
        </p:spPr>
        <p:txBody>
          <a:bodyPr/>
          <a:lstStyle>
            <a:lvl1pPr>
              <a:defRPr/>
            </a:lvl1pPr>
          </a:lstStyle>
          <a:p>
            <a:pPr>
              <a:defRPr/>
            </a:pPr>
            <a:endParaRPr lang="ru-RU"/>
          </a:p>
        </p:txBody>
      </p:sp>
      <p:sp>
        <p:nvSpPr>
          <p:cNvPr id="20" name="Номер слайда 8"/>
          <p:cNvSpPr>
            <a:spLocks noGrp="1"/>
          </p:cNvSpPr>
          <p:nvPr>
            <p:ph type="sldNum" sz="quarter" idx="12"/>
          </p:nvPr>
        </p:nvSpPr>
        <p:spPr>
          <a:xfrm>
            <a:off x="4343400" y="1042988"/>
            <a:ext cx="457200" cy="441325"/>
          </a:xfrm>
        </p:spPr>
        <p:txBody>
          <a:bodyPr/>
          <a:lstStyle>
            <a:lvl1pPr algn="ctr">
              <a:defRPr/>
            </a:lvl1pPr>
          </a:lstStyle>
          <a:p>
            <a:pPr>
              <a:defRPr/>
            </a:pPr>
            <a:fld id="{AC3D7A01-5B84-472D-BC63-D591CF4A9006}" type="slidenum">
              <a:rPr lang="ru-RU"/>
              <a:pPr>
                <a:defRPr/>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Дата 2"/>
          <p:cNvSpPr>
            <a:spLocks noGrp="1"/>
          </p:cNvSpPr>
          <p:nvPr>
            <p:ph type="dt" sz="half" idx="10"/>
          </p:nvPr>
        </p:nvSpPr>
        <p:spPr/>
        <p:txBody>
          <a:bodyPr/>
          <a:lstStyle>
            <a:lvl1pPr>
              <a:defRPr/>
            </a:lvl1pPr>
          </a:lstStyle>
          <a:p>
            <a:pPr>
              <a:defRPr/>
            </a:pPr>
            <a:fld id="{04C60E2E-B240-4AE4-B567-35932DA17DCE}" type="datetimeFigureOut">
              <a:rPr lang="ru-RU"/>
              <a:pPr>
                <a:defRPr/>
              </a:pPr>
              <a:t>28.12.2019</a:t>
            </a:fld>
            <a:endParaRPr lang="ru-RU"/>
          </a:p>
        </p:txBody>
      </p:sp>
      <p:sp>
        <p:nvSpPr>
          <p:cNvPr id="4" name="Нижний колонтитул 3"/>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a:xfrm>
            <a:off x="4343400" y="1036638"/>
            <a:ext cx="457200" cy="441325"/>
          </a:xfrm>
        </p:spPr>
        <p:txBody>
          <a:bodyPr/>
          <a:lstStyle>
            <a:lvl1pPr>
              <a:defRPr/>
            </a:lvl1pPr>
          </a:lstStyle>
          <a:p>
            <a:pPr>
              <a:defRPr/>
            </a:pPr>
            <a:fld id="{FCEE63E7-A6FE-4FC0-AB20-3321016883C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Прямоугольник 1"/>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3" name="Прямоугольник 2"/>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4" name="Прямоугольник 3"/>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5" name="Прямоугольник 4"/>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Прямоугольник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Прямоугольник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8" name="Дата 1"/>
          <p:cNvSpPr>
            <a:spLocks noGrp="1"/>
          </p:cNvSpPr>
          <p:nvPr>
            <p:ph type="dt" sz="half" idx="10"/>
          </p:nvPr>
        </p:nvSpPr>
        <p:spPr/>
        <p:txBody>
          <a:bodyPr/>
          <a:lstStyle>
            <a:lvl1pPr>
              <a:defRPr/>
            </a:lvl1pPr>
          </a:lstStyle>
          <a:p>
            <a:pPr>
              <a:defRPr/>
            </a:pPr>
            <a:fld id="{B91E4F0B-6727-4905-9195-30653A636B2D}" type="datetimeFigureOut">
              <a:rPr lang="ru-RU"/>
              <a:pPr>
                <a:defRPr/>
              </a:pPr>
              <a:t>28.12.2019</a:t>
            </a:fld>
            <a:endParaRPr lang="ru-RU"/>
          </a:p>
        </p:txBody>
      </p:sp>
      <p:sp>
        <p:nvSpPr>
          <p:cNvPr id="9" name="Нижний колонтитул 2"/>
          <p:cNvSpPr>
            <a:spLocks noGrp="1"/>
          </p:cNvSpPr>
          <p:nvPr>
            <p:ph type="ftr" sz="quarter" idx="11"/>
          </p:nvPr>
        </p:nvSpPr>
        <p:spPr/>
        <p:txBody>
          <a:bodyPr/>
          <a:lstStyle>
            <a:lvl1pPr>
              <a:defRPr/>
            </a:lvl1pPr>
          </a:lstStyle>
          <a:p>
            <a:pPr>
              <a:defRPr/>
            </a:pPr>
            <a:endParaRPr lang="ru-RU"/>
          </a:p>
        </p:txBody>
      </p:sp>
      <p:sp>
        <p:nvSpPr>
          <p:cNvPr id="10" name="Номер слайда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7BE7C200-48BF-4312-936A-3B4831E60B08}"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оугольник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6" name="Прямоугольник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Прямоугольник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Прямоугольник 7"/>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0" name="Прямоугольник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1" name="Прямоугольник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2" name="Прямая соединительная линия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3" name="Овал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Овал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Прямоугольник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Заголовок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ru-RU" smtClean="0"/>
              <a:t>Образец заголовка</a:t>
            </a:r>
            <a:endParaRPr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20" name="Содержимое 19"/>
          <p:cNvSpPr>
            <a:spLocks noGrp="1"/>
          </p:cNvSpPr>
          <p:nvPr>
            <p:ph sz="quarter" idx="1"/>
          </p:nvPr>
        </p:nvSpPr>
        <p:spPr>
          <a:xfrm>
            <a:off x="3124200" y="685800"/>
            <a:ext cx="5638800" cy="5410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6" name="Номер слайда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5C9A49AC-99E8-4EE8-A634-3471FA0F9EB0}" type="slidenum">
              <a:rPr lang="ru-RU"/>
              <a:pPr>
                <a:defRPr/>
              </a:pPr>
              <a:t>‹#›</a:t>
            </a:fld>
            <a:endParaRPr lang="ru-RU"/>
          </a:p>
        </p:txBody>
      </p:sp>
      <p:sp>
        <p:nvSpPr>
          <p:cNvPr id="17" name="Дата 4"/>
          <p:cNvSpPr>
            <a:spLocks noGrp="1"/>
          </p:cNvSpPr>
          <p:nvPr>
            <p:ph type="dt" sz="half" idx="11"/>
          </p:nvPr>
        </p:nvSpPr>
        <p:spPr/>
        <p:txBody>
          <a:bodyPr/>
          <a:lstStyle>
            <a:lvl1pPr>
              <a:defRPr/>
            </a:lvl1pPr>
          </a:lstStyle>
          <a:p>
            <a:pPr>
              <a:defRPr/>
            </a:pPr>
            <a:fld id="{7DB6DEB7-F392-4C2C-B3A2-450AB2A851E0}" type="datetimeFigureOut">
              <a:rPr lang="ru-RU"/>
              <a:pPr>
                <a:defRPr/>
              </a:pPr>
              <a:t>28.12.2019</a:t>
            </a:fld>
            <a:endParaRPr lang="ru-RU"/>
          </a:p>
        </p:txBody>
      </p:sp>
      <p:sp>
        <p:nvSpPr>
          <p:cNvPr id="18" name="Нижний колонтитул 5"/>
          <p:cNvSpPr>
            <a:spLocks noGrp="1"/>
          </p:cNvSpPr>
          <p:nvPr>
            <p:ph type="ftr" sz="quarter" idx="12"/>
          </p:nvPr>
        </p:nvSpPr>
        <p:spPr>
          <a:xfrm>
            <a:off x="301625" y="6410325"/>
            <a:ext cx="3382963" cy="366713"/>
          </a:xfrm>
        </p:spPr>
        <p:txBody>
          <a:bodyPr/>
          <a:lstStyle>
            <a:lvl1pPr>
              <a:defRPr/>
            </a:lvl1pPr>
          </a:lstStyle>
          <a:p>
            <a:pPr>
              <a:defRPr/>
            </a:pPr>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6" name="Прямоугольник 5"/>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7" name="Прямоугольник 6"/>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8" name="Прямоугольник 7"/>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dirty="0"/>
          </a:p>
        </p:txBody>
      </p:sp>
      <p:sp>
        <p:nvSpPr>
          <p:cNvPr id="10" name="Прямоугольник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1" name="Прямоугольник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2" name="Прямоугольник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3" name="Овал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4" name="Овал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Прямоугольник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ru-RU" smtClean="0"/>
              <a:t>Образец заголовка</a:t>
            </a:r>
            <a:endParaRPr lang="en-US"/>
          </a:p>
        </p:txBody>
      </p:sp>
      <p:sp>
        <p:nvSpPr>
          <p:cNvPr id="3" name="Рисунок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ru-RU" noProof="0" smtClean="0"/>
              <a:t>Вставка рисунка</a:t>
            </a:r>
            <a:endParaRPr lang="en-US" noProof="0"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ru-RU" smtClean="0"/>
              <a:t>Образец текста</a:t>
            </a:r>
          </a:p>
        </p:txBody>
      </p:sp>
      <p:sp>
        <p:nvSpPr>
          <p:cNvPr id="16" name="Номер слайда 6"/>
          <p:cNvSpPr>
            <a:spLocks noGrp="1"/>
          </p:cNvSpPr>
          <p:nvPr>
            <p:ph type="sldNum" sz="quarter" idx="10"/>
          </p:nvPr>
        </p:nvSpPr>
        <p:spPr>
          <a:xfrm>
            <a:off x="1371600" y="312738"/>
            <a:ext cx="457200" cy="441325"/>
          </a:xfrm>
        </p:spPr>
        <p:txBody>
          <a:bodyPr/>
          <a:lstStyle>
            <a:lvl1pPr>
              <a:defRPr/>
            </a:lvl1pPr>
          </a:lstStyle>
          <a:p>
            <a:pPr>
              <a:defRPr/>
            </a:pPr>
            <a:fld id="{30E020CF-2C83-4B07-AD09-7DC09B42CFAE}" type="slidenum">
              <a:rPr lang="ru-RU"/>
              <a:pPr>
                <a:defRPr/>
              </a:pPr>
              <a:t>‹#›</a:t>
            </a:fld>
            <a:endParaRPr lang="ru-RU"/>
          </a:p>
        </p:txBody>
      </p:sp>
      <p:sp>
        <p:nvSpPr>
          <p:cNvPr id="17" name="Дата 4"/>
          <p:cNvSpPr>
            <a:spLocks noGrp="1"/>
          </p:cNvSpPr>
          <p:nvPr>
            <p:ph type="dt" sz="half" idx="11"/>
          </p:nvPr>
        </p:nvSpPr>
        <p:spPr>
          <a:xfrm>
            <a:off x="5788025" y="6405563"/>
            <a:ext cx="3044825" cy="365125"/>
          </a:xfrm>
        </p:spPr>
        <p:txBody>
          <a:bodyPr/>
          <a:lstStyle>
            <a:lvl1pPr>
              <a:defRPr/>
            </a:lvl1pPr>
          </a:lstStyle>
          <a:p>
            <a:pPr>
              <a:defRPr/>
            </a:pPr>
            <a:fld id="{647E7DA4-A06B-408E-B317-CBA7CE41F28C}" type="datetimeFigureOut">
              <a:rPr lang="ru-RU"/>
              <a:pPr>
                <a:defRPr/>
              </a:pPr>
              <a:t>28.12.2019</a:t>
            </a:fld>
            <a:endParaRPr lang="ru-RU"/>
          </a:p>
        </p:txBody>
      </p:sp>
      <p:sp>
        <p:nvSpPr>
          <p:cNvPr id="18" name="Нижний колонтитул 5"/>
          <p:cNvSpPr>
            <a:spLocks noGrp="1"/>
          </p:cNvSpPr>
          <p:nvPr>
            <p:ph type="ftr" sz="quarter" idx="12"/>
          </p:nvPr>
        </p:nvSpPr>
        <p:spPr>
          <a:xfrm>
            <a:off x="301625" y="6410325"/>
            <a:ext cx="3584575" cy="366713"/>
          </a:xfrm>
        </p:spPr>
        <p:txBody>
          <a:bodyPr/>
          <a:lstStyle>
            <a:lvl1pPr>
              <a:defRPr/>
            </a:lvl1p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6" name="Прямоугольник 15"/>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9" name="Прямоугольник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p>
        </p:txBody>
      </p:sp>
      <p:sp>
        <p:nvSpPr>
          <p:cNvPr id="14" name="Дата 13"/>
          <p:cNvSpPr>
            <a:spLocks noGrp="1"/>
          </p:cNvSpPr>
          <p:nvPr>
            <p:ph type="dt" sz="half" idx="2"/>
          </p:nvPr>
        </p:nvSpPr>
        <p:spPr>
          <a:xfrm>
            <a:off x="5791200" y="6405563"/>
            <a:ext cx="3044825" cy="365125"/>
          </a:xfrm>
          <a:prstGeom prst="rect">
            <a:avLst/>
          </a:prstGeom>
        </p:spPr>
        <p:txBody>
          <a:bodyPr vert="horz"/>
          <a:lstStyle>
            <a:lvl1pPr algn="r" eaLnBrk="1" latinLnBrk="0" hangingPunct="1">
              <a:defRPr kumimoji="0" sz="1400">
                <a:solidFill>
                  <a:srgbClr val="FFFFFF"/>
                </a:solidFill>
              </a:defRPr>
            </a:lvl1pPr>
          </a:lstStyle>
          <a:p>
            <a:pPr>
              <a:defRPr/>
            </a:pPr>
            <a:fld id="{5CE60B5C-E8F4-4C7D-848D-A6B010C94E57}" type="datetimeFigureOut">
              <a:rPr lang="ru-RU"/>
              <a:pPr>
                <a:defRPr/>
              </a:pPr>
              <a:t>28.12.2019</a:t>
            </a:fld>
            <a:endParaRPr lang="ru-RU"/>
          </a:p>
        </p:txBody>
      </p:sp>
      <p:sp>
        <p:nvSpPr>
          <p:cNvPr id="3" name="Нижний колонтитул 2"/>
          <p:cNvSpPr>
            <a:spLocks noGrp="1"/>
          </p:cNvSpPr>
          <p:nvPr>
            <p:ph type="ftr" sz="quarter" idx="3"/>
          </p:nvPr>
        </p:nvSpPr>
        <p:spPr>
          <a:xfrm>
            <a:off x="304800" y="6410325"/>
            <a:ext cx="3581400" cy="366713"/>
          </a:xfrm>
          <a:prstGeom prst="rect">
            <a:avLst/>
          </a:prstGeom>
        </p:spPr>
        <p:txBody>
          <a:bodyPr vert="horz"/>
          <a:lstStyle>
            <a:lvl1pPr algn="l" eaLnBrk="1" latinLnBrk="0" hangingPunct="1">
              <a:defRPr kumimoji="0" sz="1200">
                <a:solidFill>
                  <a:srgbClr val="FFFFFF"/>
                </a:solidFill>
              </a:defRPr>
            </a:lvl1pPr>
          </a:lstStyle>
          <a:p>
            <a:pPr>
              <a:defRPr/>
            </a:pPr>
            <a:endParaRPr lang="ru-RU"/>
          </a:p>
        </p:txBody>
      </p:sp>
      <p:sp>
        <p:nvSpPr>
          <p:cNvPr id="8" name="Прямоугольник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p>
        </p:txBody>
      </p:sp>
      <p:sp>
        <p:nvSpPr>
          <p:cNvPr id="10" name="Прямая соединительная линия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p>
        </p:txBody>
      </p:sp>
      <p:sp>
        <p:nvSpPr>
          <p:cNvPr id="12" name="Овал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15" name="Овал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p>
        </p:txBody>
      </p:sp>
      <p:sp>
        <p:nvSpPr>
          <p:cNvPr id="23" name="Номер слайда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pPr>
              <a:defRPr/>
            </a:pPr>
            <a:fld id="{DE5AE456-2E3F-43F2-A5DC-3460424CC321}" type="slidenum">
              <a:rPr lang="ru-RU"/>
              <a:pPr>
                <a:defRPr/>
              </a:pPr>
              <a:t>‹#›</a:t>
            </a:fld>
            <a:endParaRPr lang="ru-RU"/>
          </a:p>
        </p:txBody>
      </p:sp>
      <p:sp>
        <p:nvSpPr>
          <p:cNvPr id="1038" name="Заголовок 21"/>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1039" name="Текст 12"/>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xStyles>
    <p:titleStyle>
      <a:lvl1pPr algn="ctr" rtl="0" eaLnBrk="0" fontAlgn="base" hangingPunct="0">
        <a:spcBef>
          <a:spcPct val="0"/>
        </a:spcBef>
        <a:spcAft>
          <a:spcPct val="0"/>
        </a:spcAft>
        <a:defRPr sz="3300" kern="1200">
          <a:solidFill>
            <a:srgbClr val="88A44D"/>
          </a:solidFill>
          <a:latin typeface="+mj-lt"/>
          <a:ea typeface="+mj-ea"/>
          <a:cs typeface="+mj-cs"/>
        </a:defRPr>
      </a:lvl1pPr>
      <a:lvl2pPr algn="ctr" rtl="0" eaLnBrk="0" fontAlgn="base" hangingPunct="0">
        <a:spcBef>
          <a:spcPct val="0"/>
        </a:spcBef>
        <a:spcAft>
          <a:spcPct val="0"/>
        </a:spcAft>
        <a:defRPr sz="3300">
          <a:solidFill>
            <a:srgbClr val="88A44D"/>
          </a:solidFill>
          <a:latin typeface="Georgia" pitchFamily="18" charset="0"/>
        </a:defRPr>
      </a:lvl2pPr>
      <a:lvl3pPr algn="ctr" rtl="0" eaLnBrk="0" fontAlgn="base" hangingPunct="0">
        <a:spcBef>
          <a:spcPct val="0"/>
        </a:spcBef>
        <a:spcAft>
          <a:spcPct val="0"/>
        </a:spcAft>
        <a:defRPr sz="3300">
          <a:solidFill>
            <a:srgbClr val="88A44D"/>
          </a:solidFill>
          <a:latin typeface="Georgia" pitchFamily="18" charset="0"/>
        </a:defRPr>
      </a:lvl3pPr>
      <a:lvl4pPr algn="ctr" rtl="0" eaLnBrk="0" fontAlgn="base" hangingPunct="0">
        <a:spcBef>
          <a:spcPct val="0"/>
        </a:spcBef>
        <a:spcAft>
          <a:spcPct val="0"/>
        </a:spcAft>
        <a:defRPr sz="3300">
          <a:solidFill>
            <a:srgbClr val="88A44D"/>
          </a:solidFill>
          <a:latin typeface="Georgia" pitchFamily="18" charset="0"/>
        </a:defRPr>
      </a:lvl4pPr>
      <a:lvl5pPr algn="ctr" rtl="0" eaLnBrk="0" fontAlgn="base" hangingPunct="0">
        <a:spcBef>
          <a:spcPct val="0"/>
        </a:spcBef>
        <a:spcAft>
          <a:spcPct val="0"/>
        </a:spcAft>
        <a:defRPr sz="3300">
          <a:solidFill>
            <a:srgbClr val="88A44D"/>
          </a:solidFill>
          <a:latin typeface="Georgia" pitchFamily="18" charset="0"/>
        </a:defRPr>
      </a:lvl5pPr>
      <a:lvl6pPr marL="457200" algn="ctr" rtl="0" fontAlgn="base">
        <a:spcBef>
          <a:spcPct val="0"/>
        </a:spcBef>
        <a:spcAft>
          <a:spcPct val="0"/>
        </a:spcAft>
        <a:defRPr sz="3300">
          <a:solidFill>
            <a:srgbClr val="88A44D"/>
          </a:solidFill>
          <a:latin typeface="Georgia" pitchFamily="18" charset="0"/>
        </a:defRPr>
      </a:lvl6pPr>
      <a:lvl7pPr marL="914400" algn="ctr" rtl="0" fontAlgn="base">
        <a:spcBef>
          <a:spcPct val="0"/>
        </a:spcBef>
        <a:spcAft>
          <a:spcPct val="0"/>
        </a:spcAft>
        <a:defRPr sz="3300">
          <a:solidFill>
            <a:srgbClr val="88A44D"/>
          </a:solidFill>
          <a:latin typeface="Georgia" pitchFamily="18" charset="0"/>
        </a:defRPr>
      </a:lvl7pPr>
      <a:lvl8pPr marL="1371600" algn="ctr" rtl="0" fontAlgn="base">
        <a:spcBef>
          <a:spcPct val="0"/>
        </a:spcBef>
        <a:spcAft>
          <a:spcPct val="0"/>
        </a:spcAft>
        <a:defRPr sz="3300">
          <a:solidFill>
            <a:srgbClr val="88A44D"/>
          </a:solidFill>
          <a:latin typeface="Georgia" pitchFamily="18" charset="0"/>
        </a:defRPr>
      </a:lvl8pPr>
      <a:lvl9pPr marL="1828800" algn="ctr" rtl="0" fontAlgn="base">
        <a:spcBef>
          <a:spcPct val="0"/>
        </a:spcBef>
        <a:spcAft>
          <a:spcPct val="0"/>
        </a:spcAft>
        <a:defRPr sz="3300">
          <a:solidFill>
            <a:srgbClr val="88A44D"/>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9BBB59"/>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064A2"/>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4BACC6"/>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17.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1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4" Type="http://schemas.openxmlformats.org/officeDocument/2006/relationships/image" Target="../media/image4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85719" y="4857760"/>
            <a:ext cx="4857785" cy="1571615"/>
          </a:xfrm>
        </p:spPr>
        <p:txBody>
          <a:bodyPr>
            <a:normAutofit/>
          </a:bodyPr>
          <a:lstStyle/>
          <a:p>
            <a:pPr algn="l" eaLnBrk="1" fontAlgn="auto" hangingPunct="1">
              <a:spcAft>
                <a:spcPts val="0"/>
              </a:spcAft>
              <a:buFont typeface="Wingdings 2"/>
              <a:buNone/>
              <a:defRPr/>
            </a:pPr>
            <a:r>
              <a:rPr lang="ru-RU" sz="2000" dirty="0" smtClean="0">
                <a:latin typeface="Times New Roman" pitchFamily="18" charset="0"/>
                <a:cs typeface="Times New Roman" pitchFamily="18" charset="0"/>
              </a:rPr>
              <a:t>Подготовила: воспитатель Киселёва Валентина Владимировна.</a:t>
            </a:r>
            <a:endParaRPr lang="ru-RU" sz="2000" dirty="0">
              <a:latin typeface="Times New Roman" pitchFamily="18" charset="0"/>
              <a:cs typeface="Times New Roman" pitchFamily="18" charset="0"/>
            </a:endParaRPr>
          </a:p>
        </p:txBody>
      </p:sp>
      <p:sp>
        <p:nvSpPr>
          <p:cNvPr id="13315" name="Заголовок 1"/>
          <p:cNvSpPr>
            <a:spLocks noGrp="1"/>
          </p:cNvSpPr>
          <p:nvPr>
            <p:ph type="ctrTitle"/>
          </p:nvPr>
        </p:nvSpPr>
        <p:spPr>
          <a:xfrm>
            <a:off x="285720" y="381000"/>
            <a:ext cx="8172480" cy="3976694"/>
          </a:xfrm>
        </p:spPr>
        <p:txBody>
          <a:bodyPr/>
          <a:lstStyle/>
          <a:p>
            <a:pPr eaLnBrk="1" hangingPunct="1"/>
            <a:r>
              <a:rPr lang="ru-RU" sz="2400" dirty="0" smtClean="0">
                <a:solidFill>
                  <a:srgbClr val="FF0000"/>
                </a:solidFill>
                <a:latin typeface="Times New Roman" pitchFamily="18" charset="0"/>
                <a:cs typeface="Times New Roman" pitchFamily="18" charset="0"/>
              </a:rPr>
              <a:t>Муниципальное бюджетное дошкольное образовательное учреждение </a:t>
            </a:r>
            <a:br>
              <a:rPr lang="ru-RU" sz="2400" dirty="0" smtClean="0">
                <a:solidFill>
                  <a:srgbClr val="FF0000"/>
                </a:solidFill>
                <a:latin typeface="Times New Roman" pitchFamily="18" charset="0"/>
                <a:cs typeface="Times New Roman" pitchFamily="18" charset="0"/>
              </a:rPr>
            </a:br>
            <a:r>
              <a:rPr lang="ru-RU" sz="2400" dirty="0" smtClean="0">
                <a:solidFill>
                  <a:srgbClr val="FF0000"/>
                </a:solidFill>
                <a:latin typeface="Times New Roman" pitchFamily="18" charset="0"/>
                <a:cs typeface="Times New Roman" pitchFamily="18" charset="0"/>
              </a:rPr>
              <a:t>г. Владимира </a:t>
            </a:r>
            <a:r>
              <a:rPr lang="ru-RU" sz="2400" dirty="0" smtClean="0">
                <a:solidFill>
                  <a:srgbClr val="FF0000"/>
                </a:solidFill>
              </a:rPr>
              <a:t/>
            </a:r>
            <a:br>
              <a:rPr lang="ru-RU" sz="2400" dirty="0" smtClean="0">
                <a:solidFill>
                  <a:srgbClr val="FF0000"/>
                </a:solidFill>
              </a:rPr>
            </a:br>
            <a:r>
              <a:rPr lang="ru-RU" sz="2400" dirty="0" smtClean="0">
                <a:solidFill>
                  <a:srgbClr val="FF0000"/>
                </a:solidFill>
              </a:rPr>
              <a:t>«Детский сад №87»</a:t>
            </a:r>
            <a:r>
              <a:rPr lang="ru-RU" sz="2800" dirty="0" smtClean="0">
                <a:solidFill>
                  <a:srgbClr val="FF0000"/>
                </a:solidFill>
              </a:rPr>
              <a:t/>
            </a:r>
            <a:br>
              <a:rPr lang="ru-RU" sz="2800" dirty="0" smtClean="0">
                <a:solidFill>
                  <a:srgbClr val="FF0000"/>
                </a:solidFill>
              </a:rPr>
            </a:br>
            <a:r>
              <a:rPr lang="ru-RU" sz="2800" dirty="0" smtClean="0">
                <a:solidFill>
                  <a:srgbClr val="FF0000"/>
                </a:solidFill>
              </a:rPr>
              <a:t/>
            </a:r>
            <a:br>
              <a:rPr lang="ru-RU" sz="2800" dirty="0" smtClean="0">
                <a:solidFill>
                  <a:srgbClr val="FF0000"/>
                </a:solidFill>
              </a:rPr>
            </a:br>
            <a:r>
              <a:rPr lang="ru-RU" sz="2800" dirty="0" smtClean="0">
                <a:solidFill>
                  <a:srgbClr val="FF0000"/>
                </a:solidFill>
              </a:rPr>
              <a:t/>
            </a:r>
            <a:br>
              <a:rPr lang="ru-RU" sz="2800" dirty="0" smtClean="0">
                <a:solidFill>
                  <a:srgbClr val="FF0000"/>
                </a:solidFill>
              </a:rPr>
            </a:br>
            <a:r>
              <a:rPr lang="ru-RU" sz="2400" dirty="0" smtClean="0">
                <a:latin typeface="Times New Roman" pitchFamily="18" charset="0"/>
                <a:cs typeface="Times New Roman" pitchFamily="18" charset="0"/>
              </a:rPr>
              <a:t>РАЗВИТИЕ РЕЧИ У ДЕТЕЙ  СТАРШЕГО  ДОШКОЛЬНОГО ВОЗРАСТА С ИСПОЛЬЗОВАНИЕМ МАЛЫХ ФОЛЬКЛОРНЫХ ПРОИЗВЕДЕНИЙ.</a:t>
            </a:r>
            <a:br>
              <a:rPr lang="ru-RU" sz="2400" dirty="0" smtClean="0">
                <a:latin typeface="Times New Roman" pitchFamily="18" charset="0"/>
                <a:cs typeface="Times New Roman" pitchFamily="18" charset="0"/>
              </a:rPr>
            </a:br>
            <a:endParaRPr lang="ru-RU" sz="2400" dirty="0" smtClean="0">
              <a:latin typeface="Times New Roman" pitchFamily="18" charset="0"/>
              <a:cs typeface="Times New Roman" pitchFamily="18" charset="0"/>
            </a:endParaRPr>
          </a:p>
        </p:txBody>
      </p:sp>
      <p:pic>
        <p:nvPicPr>
          <p:cNvPr id="1026" name="Picture 2" descr="C:\Users\DNS\Desktop\DSCN2523.JPG"/>
          <p:cNvPicPr>
            <a:picLocks noChangeAspect="1" noChangeArrowheads="1"/>
          </p:cNvPicPr>
          <p:nvPr/>
        </p:nvPicPr>
        <p:blipFill>
          <a:blip r:embed="rId2" cstate="email"/>
          <a:srcRect/>
          <a:stretch>
            <a:fillRect/>
          </a:stretch>
        </p:blipFill>
        <p:spPr bwMode="auto">
          <a:xfrm>
            <a:off x="6143636" y="4000504"/>
            <a:ext cx="2500330" cy="2419674"/>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1"/>
          <p:cNvSpPr>
            <a:spLocks noGrp="1"/>
          </p:cNvSpPr>
          <p:nvPr>
            <p:ph type="title"/>
          </p:nvPr>
        </p:nvSpPr>
        <p:spPr/>
        <p:txBody>
          <a:bodyPr/>
          <a:lstStyle/>
          <a:p>
            <a:pPr eaLnBrk="1" hangingPunct="1"/>
            <a:r>
              <a:rPr lang="ru-RU" sz="2800" dirty="0" smtClean="0">
                <a:solidFill>
                  <a:srgbClr val="88A44D"/>
                </a:solidFill>
                <a:latin typeface="Times New Roman" pitchFamily="18" charset="0"/>
                <a:cs typeface="Times New Roman" pitchFamily="18" charset="0"/>
              </a:rPr>
              <a:t>Этапы работы с малыми фольклорными произведениями.</a:t>
            </a:r>
          </a:p>
        </p:txBody>
      </p:sp>
      <p:sp>
        <p:nvSpPr>
          <p:cNvPr id="17411" name="Содержимое 2"/>
          <p:cNvSpPr>
            <a:spLocks noGrp="1"/>
          </p:cNvSpPr>
          <p:nvPr>
            <p:ph sz="quarter" idx="1"/>
          </p:nvPr>
        </p:nvSpPr>
        <p:spPr>
          <a:xfrm>
            <a:off x="301625" y="1527175"/>
            <a:ext cx="8504238" cy="4572000"/>
          </a:xfrm>
        </p:spPr>
        <p:txBody>
          <a:bodyPr/>
          <a:lstStyle/>
          <a:p>
            <a:pPr algn="ctr" eaLnBrk="1" hangingPunct="1">
              <a:buFont typeface="Wingdings 2" pitchFamily="18" charset="2"/>
              <a:buNone/>
            </a:pPr>
            <a:r>
              <a:rPr lang="ru-RU" sz="2400" dirty="0" smtClean="0">
                <a:latin typeface="Times New Roman" pitchFamily="18" charset="0"/>
                <a:cs typeface="Times New Roman" pitchFamily="18" charset="0"/>
              </a:rPr>
              <a:t>Первый  этап.</a:t>
            </a:r>
          </a:p>
          <a:p>
            <a:pPr eaLnBrk="1" hangingPunct="1">
              <a:buFont typeface="Wingdings 2" pitchFamily="18" charset="2"/>
              <a:buNone/>
            </a:pPr>
            <a:r>
              <a:rPr lang="ru-RU" sz="2400" dirty="0" smtClean="0">
                <a:latin typeface="Times New Roman" pitchFamily="18" charset="0"/>
                <a:cs typeface="Times New Roman" pitchFamily="18" charset="0"/>
              </a:rPr>
              <a:t>    </a:t>
            </a:r>
          </a:p>
          <a:p>
            <a:pPr eaLnBrk="1" hangingPunct="1">
              <a:buFont typeface="Wingdings 2" pitchFamily="18" charset="2"/>
              <a:buNone/>
            </a:pPr>
            <a:r>
              <a:rPr lang="ru-RU" sz="2400" dirty="0" smtClean="0">
                <a:latin typeface="Times New Roman" pitchFamily="18" charset="0"/>
                <a:cs typeface="Times New Roman" pitchFamily="18" charset="0"/>
              </a:rPr>
              <a:t>    На первом этапе дети знакомятся с фольклором. Им  даются представления о  традициях, праздниках русского народа, ребята знакомятся с народными  костюмами, прослушивают народные песни, играют в народные игры.</a:t>
            </a:r>
          </a:p>
          <a:p>
            <a:pPr eaLnBrk="1" hangingPunct="1">
              <a:buFont typeface="Wingdings 2" pitchFamily="18" charset="2"/>
              <a:buNone/>
            </a:pPr>
            <a:r>
              <a:rPr lang="ru-RU" sz="2400" dirty="0" smtClean="0">
                <a:latin typeface="Times New Roman" pitchFamily="18" charset="0"/>
                <a:cs typeface="Times New Roman" pitchFamily="18" charset="0"/>
              </a:rPr>
              <a:t> </a:t>
            </a:r>
          </a:p>
        </p:txBody>
      </p:sp>
      <p:pic>
        <p:nvPicPr>
          <p:cNvPr id="4" name="Рисунок 3" descr="EYes1w75zV8.jpg"/>
          <p:cNvPicPr>
            <a:picLocks noChangeAspect="1"/>
          </p:cNvPicPr>
          <p:nvPr/>
        </p:nvPicPr>
        <p:blipFill>
          <a:blip r:embed="rId2" cstate="email"/>
          <a:stretch>
            <a:fillRect/>
          </a:stretch>
        </p:blipFill>
        <p:spPr>
          <a:xfrm>
            <a:off x="6286512" y="3613496"/>
            <a:ext cx="2512590" cy="3244504"/>
          </a:xfrm>
          <a:prstGeom prst="rect">
            <a:avLst/>
          </a:prstGeom>
          <a:ln>
            <a:noFill/>
          </a:ln>
          <a:effectLst>
            <a:softEdge rad="112500"/>
          </a:effectLst>
        </p:spPr>
      </p:pic>
      <p:pic>
        <p:nvPicPr>
          <p:cNvPr id="5" name="Рисунок 4" descr="1_81ef40b527583fbc77f82936af9a7928.jpg"/>
          <p:cNvPicPr>
            <a:picLocks noChangeAspect="1"/>
          </p:cNvPicPr>
          <p:nvPr/>
        </p:nvPicPr>
        <p:blipFill>
          <a:blip r:embed="rId3" cstate="email"/>
          <a:stretch>
            <a:fillRect/>
          </a:stretch>
        </p:blipFill>
        <p:spPr>
          <a:xfrm>
            <a:off x="6215074" y="500042"/>
            <a:ext cx="2571768" cy="1969741"/>
          </a:xfrm>
          <a:prstGeom prst="rect">
            <a:avLst/>
          </a:prstGeom>
          <a:ln>
            <a:noFill/>
          </a:ln>
          <a:effectLst>
            <a:softEdge rad="112500"/>
          </a:effectLst>
        </p:spPr>
      </p:pic>
      <p:pic>
        <p:nvPicPr>
          <p:cNvPr id="6" name="Рисунок 5" descr="504400b778baa94.jpg"/>
          <p:cNvPicPr>
            <a:picLocks noChangeAspect="1"/>
          </p:cNvPicPr>
          <p:nvPr/>
        </p:nvPicPr>
        <p:blipFill>
          <a:blip r:embed="rId4" cstate="email"/>
          <a:stretch>
            <a:fillRect/>
          </a:stretch>
        </p:blipFill>
        <p:spPr>
          <a:xfrm>
            <a:off x="785786" y="3929066"/>
            <a:ext cx="4143404" cy="2747077"/>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2000"/>
                                        <p:tgtEl>
                                          <p:spTgt spid="17410"/>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7411">
                                            <p:txEl>
                                              <p:pRg st="0" end="0"/>
                                            </p:txEl>
                                          </p:spTgt>
                                        </p:tgtEl>
                                        <p:attrNameLst>
                                          <p:attrName>style.visibility</p:attrName>
                                        </p:attrNameLst>
                                      </p:cBhvr>
                                      <p:to>
                                        <p:strVal val="visible"/>
                                      </p:to>
                                    </p:set>
                                    <p:animEffect transition="in" filter="fade">
                                      <p:cBhvr>
                                        <p:cTn id="11" dur="2000"/>
                                        <p:tgtEl>
                                          <p:spTgt spid="17411">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17411">
                                            <p:txEl>
                                              <p:pRg st="1" end="1"/>
                                            </p:txEl>
                                          </p:spTgt>
                                        </p:tgtEl>
                                        <p:attrNameLst>
                                          <p:attrName>style.visibility</p:attrName>
                                        </p:attrNameLst>
                                      </p:cBhvr>
                                      <p:to>
                                        <p:strVal val="visible"/>
                                      </p:to>
                                    </p:set>
                                    <p:animEffect transition="in" filter="fade">
                                      <p:cBhvr>
                                        <p:cTn id="14" dur="2000"/>
                                        <p:tgtEl>
                                          <p:spTgt spid="17411">
                                            <p:txEl>
                                              <p:pRg st="1" end="1"/>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17411">
                                            <p:txEl>
                                              <p:pRg st="2" end="2"/>
                                            </p:txEl>
                                          </p:spTgt>
                                        </p:tgtEl>
                                        <p:attrNameLst>
                                          <p:attrName>style.visibility</p:attrName>
                                        </p:attrNameLst>
                                      </p:cBhvr>
                                      <p:to>
                                        <p:strVal val="visible"/>
                                      </p:to>
                                    </p:set>
                                    <p:animEffect transition="in" filter="fade">
                                      <p:cBhvr>
                                        <p:cTn id="17" dur="2000"/>
                                        <p:tgtEl>
                                          <p:spTgt spid="17411">
                                            <p:txEl>
                                              <p:pRg st="2" end="2"/>
                                            </p:txEl>
                                          </p:spTgt>
                                        </p:tgtEl>
                                      </p:cBhvr>
                                    </p:animEffect>
                                  </p:childTnLst>
                                </p:cTn>
                              </p:par>
                            </p:childTnLst>
                          </p:cTn>
                        </p:par>
                        <p:par>
                          <p:cTn id="18" fill="hold">
                            <p:stCondLst>
                              <p:cond delay="4000"/>
                            </p:stCondLst>
                            <p:childTnLst>
                              <p:par>
                                <p:cTn id="19" presetID="6" presetClass="entr" presetSubtype="16"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circle(in)">
                                      <p:cBhvr>
                                        <p:cTn id="21" dur="2000"/>
                                        <p:tgtEl>
                                          <p:spTgt spid="5"/>
                                        </p:tgtEl>
                                      </p:cBhvr>
                                    </p:animEffect>
                                  </p:childTnLst>
                                </p:cTn>
                              </p:par>
                            </p:childTnLst>
                          </p:cTn>
                        </p:par>
                        <p:par>
                          <p:cTn id="22" fill="hold">
                            <p:stCondLst>
                              <p:cond delay="6000"/>
                            </p:stCondLst>
                            <p:childTnLst>
                              <p:par>
                                <p:cTn id="23" presetID="6" presetClass="entr" presetSubtype="16"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circle(in)">
                                      <p:cBhvr>
                                        <p:cTn id="25" dur="2000"/>
                                        <p:tgtEl>
                                          <p:spTgt spid="6"/>
                                        </p:tgtEl>
                                      </p:cBhvr>
                                    </p:animEffect>
                                  </p:childTnLst>
                                </p:cTn>
                              </p:par>
                            </p:childTnLst>
                          </p:cTn>
                        </p:par>
                        <p:par>
                          <p:cTn id="26" fill="hold">
                            <p:stCondLst>
                              <p:cond delay="8000"/>
                            </p:stCondLst>
                            <p:childTnLst>
                              <p:par>
                                <p:cTn id="27" presetID="6"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circle(in)">
                                      <p:cBhvr>
                                        <p:cTn id="2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Содержимое 2"/>
          <p:cNvSpPr>
            <a:spLocks noGrp="1"/>
          </p:cNvSpPr>
          <p:nvPr>
            <p:ph sz="quarter" idx="1"/>
          </p:nvPr>
        </p:nvSpPr>
        <p:spPr>
          <a:xfrm>
            <a:off x="285720" y="357166"/>
            <a:ext cx="4429156" cy="5715008"/>
          </a:xfrm>
        </p:spPr>
        <p:txBody>
          <a:bodyPr/>
          <a:lstStyle/>
          <a:p>
            <a:pPr algn="ctr" eaLnBrk="1" hangingPunct="1">
              <a:buFont typeface="Wingdings 2" pitchFamily="18" charset="2"/>
              <a:buNone/>
            </a:pPr>
            <a:r>
              <a:rPr lang="ru-RU" sz="2400" dirty="0" smtClean="0">
                <a:latin typeface="Times New Roman" pitchFamily="18" charset="0"/>
                <a:cs typeface="Times New Roman" pitchFamily="18" charset="0"/>
              </a:rPr>
              <a:t>   </a:t>
            </a:r>
          </a:p>
          <a:p>
            <a:pPr algn="ctr" eaLnBrk="1" hangingPunct="1">
              <a:buFont typeface="Wingdings 2" pitchFamily="18" charset="2"/>
              <a:buNone/>
            </a:pPr>
            <a:r>
              <a:rPr lang="ru-RU" sz="2400" dirty="0" smtClean="0">
                <a:latin typeface="Times New Roman" pitchFamily="18" charset="0"/>
                <a:cs typeface="Times New Roman" pitchFamily="18" charset="0"/>
              </a:rPr>
              <a:t>Второй этап.</a:t>
            </a:r>
          </a:p>
          <a:p>
            <a:pPr eaLnBrk="1" hangingPunct="1">
              <a:buFont typeface="Wingdings 2" pitchFamily="18" charset="2"/>
              <a:buNone/>
            </a:pPr>
            <a:endParaRPr lang="ru-RU" sz="2400" dirty="0" smtClean="0">
              <a:latin typeface="Times New Roman" pitchFamily="18" charset="0"/>
              <a:cs typeface="Times New Roman" pitchFamily="18" charset="0"/>
            </a:endParaRPr>
          </a:p>
          <a:p>
            <a:pPr eaLnBrk="1" hangingPunct="1">
              <a:buFont typeface="Wingdings 2" pitchFamily="18" charset="2"/>
              <a:buNone/>
            </a:pPr>
            <a:r>
              <a:rPr lang="ru-RU" sz="2400" dirty="0" smtClean="0">
                <a:latin typeface="Times New Roman" pitchFamily="18" charset="0"/>
                <a:cs typeface="Times New Roman" pitchFamily="18" charset="0"/>
              </a:rPr>
              <a:t>    На втором этапе происходит знакомство с пословицами и поговорками, производится работа над пониманием смысла, она проводится с опорой на конкретные, проиллюстрированные жизненные ситуации. </a:t>
            </a:r>
          </a:p>
          <a:p>
            <a:pPr eaLnBrk="1" hangingPunct="1"/>
            <a:endParaRPr lang="ru-RU" dirty="0" smtClean="0"/>
          </a:p>
        </p:txBody>
      </p:sp>
      <p:pic>
        <p:nvPicPr>
          <p:cNvPr id="4" name="Рисунок 3" descr="930_10000_0.50_0.50_1_false.gif"/>
          <p:cNvPicPr>
            <a:picLocks noChangeAspect="1"/>
          </p:cNvPicPr>
          <p:nvPr/>
        </p:nvPicPr>
        <p:blipFill>
          <a:blip r:embed="rId2"/>
          <a:stretch>
            <a:fillRect/>
          </a:stretch>
        </p:blipFill>
        <p:spPr>
          <a:xfrm>
            <a:off x="6000760" y="571480"/>
            <a:ext cx="2178273" cy="2428892"/>
          </a:xfrm>
          <a:prstGeom prst="rect">
            <a:avLst/>
          </a:prstGeom>
        </p:spPr>
      </p:pic>
      <p:pic>
        <p:nvPicPr>
          <p:cNvPr id="5" name="Рисунок 4" descr="16548.jpg"/>
          <p:cNvPicPr>
            <a:picLocks noChangeAspect="1"/>
          </p:cNvPicPr>
          <p:nvPr/>
        </p:nvPicPr>
        <p:blipFill>
          <a:blip r:embed="rId3" cstate="email"/>
          <a:stretch>
            <a:fillRect/>
          </a:stretch>
        </p:blipFill>
        <p:spPr>
          <a:xfrm>
            <a:off x="5429256" y="3571876"/>
            <a:ext cx="3356887" cy="2571744"/>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434">
                                            <p:txEl>
                                              <p:pRg st="1" end="1"/>
                                            </p:txEl>
                                          </p:spTgt>
                                        </p:tgtEl>
                                        <p:attrNameLst>
                                          <p:attrName>style.visibility</p:attrName>
                                        </p:attrNameLst>
                                      </p:cBhvr>
                                      <p:to>
                                        <p:strVal val="visible"/>
                                      </p:to>
                                    </p:set>
                                    <p:animEffect transition="in" filter="fade">
                                      <p:cBhvr>
                                        <p:cTn id="7" dur="2000"/>
                                        <p:tgtEl>
                                          <p:spTgt spid="1843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8434">
                                            <p:txEl>
                                              <p:pRg st="3" end="3"/>
                                            </p:txEl>
                                          </p:spTgt>
                                        </p:tgtEl>
                                        <p:attrNameLst>
                                          <p:attrName>style.visibility</p:attrName>
                                        </p:attrNameLst>
                                      </p:cBhvr>
                                      <p:to>
                                        <p:strVal val="visible"/>
                                      </p:to>
                                    </p:set>
                                    <p:animEffect transition="in" filter="fade">
                                      <p:cBhvr>
                                        <p:cTn id="10" dur="2000"/>
                                        <p:tgtEl>
                                          <p:spTgt spid="18434">
                                            <p:txEl>
                                              <p:pRg st="3" end="3"/>
                                            </p:txEl>
                                          </p:spTgt>
                                        </p:tgtEl>
                                      </p:cBhvr>
                                    </p:animEffect>
                                  </p:childTnLst>
                                </p:cTn>
                              </p:par>
                            </p:childTnLst>
                          </p:cTn>
                        </p:par>
                        <p:par>
                          <p:cTn id="11" fill="hold">
                            <p:stCondLst>
                              <p:cond delay="2000"/>
                            </p:stCondLst>
                            <p:childTnLst>
                              <p:par>
                                <p:cTn id="12" presetID="6"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par>
                          <p:cTn id="15" fill="hold">
                            <p:stCondLst>
                              <p:cond delay="4000"/>
                            </p:stCondLst>
                            <p:childTnLst>
                              <p:par>
                                <p:cTn id="16" presetID="6" presetClass="entr" presetSubtype="16"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circle(in)">
                                      <p:cBhvr>
                                        <p:cTn id="1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Содержимое 2"/>
          <p:cNvSpPr>
            <a:spLocks noGrp="1"/>
          </p:cNvSpPr>
          <p:nvPr>
            <p:ph sz="quarter" idx="1"/>
          </p:nvPr>
        </p:nvSpPr>
        <p:spPr>
          <a:xfrm>
            <a:off x="301625" y="500042"/>
            <a:ext cx="4841879" cy="5599133"/>
          </a:xfrm>
        </p:spPr>
        <p:txBody>
          <a:bodyPr/>
          <a:lstStyle/>
          <a:p>
            <a:pPr algn="ctr" eaLnBrk="1" hangingPunct="1">
              <a:buFont typeface="Wingdings 2" pitchFamily="18" charset="2"/>
              <a:buNone/>
            </a:pPr>
            <a:r>
              <a:rPr lang="ru-RU" sz="2400" dirty="0" smtClean="0">
                <a:latin typeface="Times New Roman" pitchFamily="18" charset="0"/>
                <a:cs typeface="Times New Roman" pitchFamily="18" charset="0"/>
              </a:rPr>
              <a:t>    Третий этап.</a:t>
            </a:r>
          </a:p>
          <a:p>
            <a:pPr eaLnBrk="1" hangingPunct="1">
              <a:buFont typeface="Wingdings 2" pitchFamily="18" charset="2"/>
              <a:buNone/>
            </a:pPr>
            <a:endParaRPr lang="ru-RU" sz="2400" dirty="0" smtClean="0">
              <a:latin typeface="Times New Roman" pitchFamily="18" charset="0"/>
              <a:cs typeface="Times New Roman" pitchFamily="18" charset="0"/>
            </a:endParaRPr>
          </a:p>
          <a:p>
            <a:pPr eaLnBrk="1" hangingPunct="1">
              <a:buFont typeface="Wingdings 2" pitchFamily="18" charset="2"/>
              <a:buNone/>
            </a:pPr>
            <a:r>
              <a:rPr lang="ru-RU" sz="2400" dirty="0" smtClean="0">
                <a:latin typeface="Times New Roman" pitchFamily="18" charset="0"/>
                <a:cs typeface="Times New Roman" pitchFamily="18" charset="0"/>
              </a:rPr>
              <a:t>    На третьем этапе работы с пословицами и поговорками используются сказки и рассказы. Детям предлагается соотнести смысл пословицы или поговорки с поступками героев рассказов или сказок. Ребят учат выделять и обобщать скрытую народную мудрость с опорой на главную мысль произведения. </a:t>
            </a:r>
          </a:p>
          <a:p>
            <a:pPr eaLnBrk="1" hangingPunct="1"/>
            <a:endParaRPr lang="ru-RU" dirty="0" smtClean="0"/>
          </a:p>
        </p:txBody>
      </p:sp>
      <p:pic>
        <p:nvPicPr>
          <p:cNvPr id="3" name="Рисунок 2" descr="img7.jpg"/>
          <p:cNvPicPr>
            <a:picLocks noChangeAspect="1"/>
          </p:cNvPicPr>
          <p:nvPr/>
        </p:nvPicPr>
        <p:blipFill>
          <a:blip r:embed="rId2" cstate="email"/>
          <a:stretch>
            <a:fillRect/>
          </a:stretch>
        </p:blipFill>
        <p:spPr>
          <a:xfrm>
            <a:off x="5072066" y="3518297"/>
            <a:ext cx="4071934" cy="3053951"/>
          </a:xfrm>
          <a:prstGeom prst="rect">
            <a:avLst/>
          </a:prstGeom>
          <a:ln>
            <a:noFill/>
          </a:ln>
          <a:effectLst>
            <a:softEdge rad="112500"/>
          </a:effectLst>
        </p:spPr>
      </p:pic>
      <p:pic>
        <p:nvPicPr>
          <p:cNvPr id="4" name="Рисунок 3" descr="img12.jpg"/>
          <p:cNvPicPr>
            <a:picLocks noChangeAspect="1"/>
          </p:cNvPicPr>
          <p:nvPr/>
        </p:nvPicPr>
        <p:blipFill>
          <a:blip r:embed="rId3" cstate="email"/>
          <a:stretch>
            <a:fillRect/>
          </a:stretch>
        </p:blipFill>
        <p:spPr>
          <a:xfrm>
            <a:off x="4952992" y="357166"/>
            <a:ext cx="4191008" cy="3143256"/>
          </a:xfrm>
          <a:prstGeom prst="rect">
            <a:avLst/>
          </a:prstGeom>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458">
                                            <p:txEl>
                                              <p:pRg st="0" end="0"/>
                                            </p:txEl>
                                          </p:spTgt>
                                        </p:tgtEl>
                                        <p:attrNameLst>
                                          <p:attrName>style.visibility</p:attrName>
                                        </p:attrNameLst>
                                      </p:cBhvr>
                                      <p:to>
                                        <p:strVal val="visible"/>
                                      </p:to>
                                    </p:set>
                                    <p:animEffect transition="in" filter="fade">
                                      <p:cBhvr>
                                        <p:cTn id="7" dur="2000"/>
                                        <p:tgtEl>
                                          <p:spTgt spid="19458">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9458">
                                            <p:txEl>
                                              <p:pRg st="2" end="2"/>
                                            </p:txEl>
                                          </p:spTgt>
                                        </p:tgtEl>
                                        <p:attrNameLst>
                                          <p:attrName>style.visibility</p:attrName>
                                        </p:attrNameLst>
                                      </p:cBhvr>
                                      <p:to>
                                        <p:strVal val="visible"/>
                                      </p:to>
                                    </p:set>
                                    <p:animEffect transition="in" filter="fade">
                                      <p:cBhvr>
                                        <p:cTn id="10" dur="2000"/>
                                        <p:tgtEl>
                                          <p:spTgt spid="19458">
                                            <p:txEl>
                                              <p:pRg st="2" end="2"/>
                                            </p:txEl>
                                          </p:spTgt>
                                        </p:tgtEl>
                                      </p:cBhvr>
                                    </p:animEffect>
                                  </p:childTnLst>
                                </p:cTn>
                              </p:par>
                            </p:childTnLst>
                          </p:cTn>
                        </p:par>
                        <p:par>
                          <p:cTn id="11" fill="hold">
                            <p:stCondLst>
                              <p:cond delay="2000"/>
                            </p:stCondLst>
                            <p:childTnLst>
                              <p:par>
                                <p:cTn id="12" presetID="6" presetClass="entr" presetSubtype="16"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circle(in)">
                                      <p:cBhvr>
                                        <p:cTn id="14" dur="2000"/>
                                        <p:tgtEl>
                                          <p:spTgt spid="4"/>
                                        </p:tgtEl>
                                      </p:cBhvr>
                                    </p:animEffect>
                                  </p:childTnLst>
                                </p:cTn>
                              </p:par>
                            </p:childTnLst>
                          </p:cTn>
                        </p:par>
                        <p:par>
                          <p:cTn id="15" fill="hold">
                            <p:stCondLst>
                              <p:cond delay="4000"/>
                            </p:stCondLst>
                            <p:childTnLst>
                              <p:par>
                                <p:cTn id="16" presetID="6" presetClass="entr" presetSubtype="16" fill="hold" nodeType="afterEffect">
                                  <p:stCondLst>
                                    <p:cond delay="0"/>
                                  </p:stCondLst>
                                  <p:childTnLst>
                                    <p:set>
                                      <p:cBhvr>
                                        <p:cTn id="17" dur="1" fill="hold">
                                          <p:stCondLst>
                                            <p:cond delay="0"/>
                                          </p:stCondLst>
                                        </p:cTn>
                                        <p:tgtEl>
                                          <p:spTgt spid="3"/>
                                        </p:tgtEl>
                                        <p:attrNameLst>
                                          <p:attrName>style.visibility</p:attrName>
                                        </p:attrNameLst>
                                      </p:cBhvr>
                                      <p:to>
                                        <p:strVal val="visible"/>
                                      </p:to>
                                    </p:set>
                                    <p:animEffect transition="in" filter="circle(in)">
                                      <p:cBhvr>
                                        <p:cTn id="18"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Содержимое 2"/>
          <p:cNvSpPr>
            <a:spLocks noGrp="1"/>
          </p:cNvSpPr>
          <p:nvPr>
            <p:ph sz="quarter" idx="1"/>
          </p:nvPr>
        </p:nvSpPr>
        <p:spPr>
          <a:xfrm>
            <a:off x="301625" y="571480"/>
            <a:ext cx="5484821" cy="5527695"/>
          </a:xfrm>
        </p:spPr>
        <p:txBody>
          <a:bodyPr/>
          <a:lstStyle/>
          <a:p>
            <a:pPr algn="ctr" eaLnBrk="1" hangingPunct="1">
              <a:buFont typeface="Wingdings 2" pitchFamily="18" charset="2"/>
              <a:buNone/>
            </a:pPr>
            <a:r>
              <a:rPr lang="ru-RU" dirty="0" smtClean="0"/>
              <a:t>  </a:t>
            </a:r>
            <a:r>
              <a:rPr lang="ru-RU" sz="2400" dirty="0" smtClean="0">
                <a:latin typeface="Times New Roman" pitchFamily="18" charset="0"/>
                <a:cs typeface="Times New Roman" pitchFamily="18" charset="0"/>
              </a:rPr>
              <a:t>Четвертый этап</a:t>
            </a:r>
            <a:r>
              <a:rPr lang="ru-RU" dirty="0" smtClean="0"/>
              <a:t>.</a:t>
            </a:r>
          </a:p>
          <a:p>
            <a:pPr eaLnBrk="1" hangingPunct="1">
              <a:buFont typeface="Wingdings 2" pitchFamily="18" charset="2"/>
              <a:buNone/>
            </a:pPr>
            <a:r>
              <a:rPr lang="ru-RU" dirty="0" smtClean="0"/>
              <a:t>    </a:t>
            </a:r>
            <a:r>
              <a:rPr lang="ru-RU" sz="2400" dirty="0" smtClean="0">
                <a:latin typeface="Times New Roman" pitchFamily="18" charset="0"/>
                <a:cs typeface="Times New Roman" pitchFamily="18" charset="0"/>
              </a:rPr>
              <a:t>На четвертом этапе работа направлена на жизненный и читательский опыт. Детям старшего дошкольного возраста  предъявляется пословица или поговорка, они ее анализируют, объясняют смысл пословицы на примере жизненной ситуации, смоделированной или актуализированной самостоятельно. Также детям самостоятельно предлагается подобрать пословицу или поговорку к прочитанной сказке, объять свой выбор и смысл сказанной пословицы или поговорки.</a:t>
            </a:r>
          </a:p>
          <a:p>
            <a:pPr eaLnBrk="1" hangingPunct="1"/>
            <a:endParaRPr lang="ru-RU" dirty="0" smtClean="0"/>
          </a:p>
        </p:txBody>
      </p:sp>
      <p:pic>
        <p:nvPicPr>
          <p:cNvPr id="3" name="Рисунок 2" descr="img37.jpg"/>
          <p:cNvPicPr>
            <a:picLocks noChangeAspect="1"/>
          </p:cNvPicPr>
          <p:nvPr/>
        </p:nvPicPr>
        <p:blipFill>
          <a:blip r:embed="rId2" cstate="email"/>
          <a:srcRect/>
          <a:stretch>
            <a:fillRect/>
          </a:stretch>
        </p:blipFill>
        <p:spPr>
          <a:xfrm>
            <a:off x="5715008" y="214290"/>
            <a:ext cx="3179101" cy="4497601"/>
          </a:xfrm>
          <a:prstGeom prst="rect">
            <a:avLst/>
          </a:prstGeom>
          <a:ln>
            <a:noFill/>
          </a:ln>
          <a:effectLst>
            <a:softEdge rad="112500"/>
          </a:effectLst>
        </p:spPr>
      </p:pic>
      <p:pic>
        <p:nvPicPr>
          <p:cNvPr id="5" name="Рисунок 4" descr="о.jpg"/>
          <p:cNvPicPr>
            <a:picLocks noChangeAspect="1"/>
          </p:cNvPicPr>
          <p:nvPr/>
        </p:nvPicPr>
        <p:blipFill>
          <a:blip r:embed="rId3"/>
          <a:stretch>
            <a:fillRect/>
          </a:stretch>
        </p:blipFill>
        <p:spPr>
          <a:xfrm>
            <a:off x="5786446" y="3643314"/>
            <a:ext cx="2928958" cy="2786399"/>
          </a:xfrm>
          <a:prstGeom prst="rect">
            <a:avLst/>
          </a:prstGeom>
          <a:ln>
            <a:noFill/>
          </a:ln>
          <a:effectLst>
            <a:softEdge rad="112500"/>
          </a:effectLst>
        </p:spPr>
      </p:pic>
    </p:spTree>
  </p:cSld>
  <p:clrMapOvr>
    <a:masterClrMapping/>
  </p:clrMapOvr>
  <p:transition spd="slow" advClick="0" advTm="20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482">
                                            <p:txEl>
                                              <p:pRg st="0" end="0"/>
                                            </p:txEl>
                                          </p:spTgt>
                                        </p:tgtEl>
                                        <p:attrNameLst>
                                          <p:attrName>style.visibility</p:attrName>
                                        </p:attrNameLst>
                                      </p:cBhvr>
                                      <p:to>
                                        <p:strVal val="visible"/>
                                      </p:to>
                                    </p:set>
                                    <p:animEffect transition="in" filter="fade">
                                      <p:cBhvr>
                                        <p:cTn id="7" dur="2000"/>
                                        <p:tgtEl>
                                          <p:spTgt spid="2048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0482">
                                            <p:txEl>
                                              <p:pRg st="1" end="1"/>
                                            </p:txEl>
                                          </p:spTgt>
                                        </p:tgtEl>
                                        <p:attrNameLst>
                                          <p:attrName>style.visibility</p:attrName>
                                        </p:attrNameLst>
                                      </p:cBhvr>
                                      <p:to>
                                        <p:strVal val="visible"/>
                                      </p:to>
                                    </p:set>
                                    <p:animEffect transition="in" filter="fade">
                                      <p:cBhvr>
                                        <p:cTn id="10" dur="2000"/>
                                        <p:tgtEl>
                                          <p:spTgt spid="20482">
                                            <p:txEl>
                                              <p:pRg st="1" end="1"/>
                                            </p:txEl>
                                          </p:spTgt>
                                        </p:tgtEl>
                                      </p:cBhvr>
                                    </p:animEffect>
                                  </p:childTnLst>
                                </p:cTn>
                              </p:par>
                            </p:childTnLst>
                          </p:cTn>
                        </p:par>
                        <p:par>
                          <p:cTn id="11" fill="hold">
                            <p:stCondLst>
                              <p:cond delay="2000"/>
                            </p:stCondLst>
                            <p:childTnLst>
                              <p:par>
                                <p:cTn id="12" presetID="6" presetClass="entr" presetSubtype="16"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circle(in)">
                                      <p:cBhvr>
                                        <p:cTn id="14" dur="2000"/>
                                        <p:tgtEl>
                                          <p:spTgt spid="3"/>
                                        </p:tgtEl>
                                      </p:cBhvr>
                                    </p:animEffect>
                                  </p:childTnLst>
                                </p:cTn>
                              </p:par>
                              <p:par>
                                <p:cTn id="15" presetID="6" presetClass="entr" presetSubtype="16"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circle(in)">
                                      <p:cBhvr>
                                        <p:cTn id="1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Содержимое 2"/>
          <p:cNvSpPr>
            <a:spLocks noGrp="1"/>
          </p:cNvSpPr>
          <p:nvPr>
            <p:ph sz="quarter" idx="1"/>
          </p:nvPr>
        </p:nvSpPr>
        <p:spPr>
          <a:xfrm>
            <a:off x="301625" y="428604"/>
            <a:ext cx="5341945" cy="5670571"/>
          </a:xfrm>
        </p:spPr>
        <p:txBody>
          <a:bodyPr/>
          <a:lstStyle/>
          <a:p>
            <a:pPr algn="ctr" eaLnBrk="1" hangingPunct="1">
              <a:buFont typeface="Wingdings 2" pitchFamily="18" charset="2"/>
              <a:buNone/>
            </a:pPr>
            <a:r>
              <a:rPr lang="ru-RU" sz="2400" dirty="0" smtClean="0">
                <a:latin typeface="Times New Roman" pitchFamily="18" charset="0"/>
                <a:cs typeface="Times New Roman" pitchFamily="18" charset="0"/>
              </a:rPr>
              <a:t>  Пятый этап. </a:t>
            </a:r>
          </a:p>
          <a:p>
            <a:pPr eaLnBrk="1" hangingPunct="1">
              <a:buFont typeface="Wingdings 2" pitchFamily="18" charset="2"/>
              <a:buNone/>
            </a:pPr>
            <a:endParaRPr lang="ru-RU" sz="2400" dirty="0" smtClean="0">
              <a:latin typeface="Times New Roman" pitchFamily="18" charset="0"/>
              <a:cs typeface="Times New Roman" pitchFamily="18" charset="0"/>
            </a:endParaRPr>
          </a:p>
          <a:p>
            <a:pPr eaLnBrk="1" hangingPunct="1">
              <a:buFont typeface="Wingdings 2" pitchFamily="18" charset="2"/>
              <a:buNone/>
            </a:pPr>
            <a:r>
              <a:rPr lang="ru-RU" sz="2400" dirty="0" smtClean="0">
                <a:latin typeface="Times New Roman" pitchFamily="18" charset="0"/>
                <a:cs typeface="Times New Roman" pitchFamily="18" charset="0"/>
              </a:rPr>
              <a:t>    </a:t>
            </a:r>
          </a:p>
          <a:p>
            <a:pPr eaLnBrk="1" hangingPunct="1">
              <a:buFont typeface="Wingdings 2" pitchFamily="18" charset="2"/>
              <a:buNone/>
            </a:pPr>
            <a:r>
              <a:rPr lang="ru-RU" sz="2400" dirty="0" smtClean="0">
                <a:latin typeface="Times New Roman" pitchFamily="18" charset="0"/>
                <a:cs typeface="Times New Roman" pitchFamily="18" charset="0"/>
              </a:rPr>
              <a:t>   На пятом этапе работы дети должны различать пословицы от поговорок, знать что такое фольклор, малые фольклорные жанры, что к ним относится. Ребятам предлагается игра: «Устное народное творчество -что это?».</a:t>
            </a:r>
          </a:p>
        </p:txBody>
      </p:sp>
      <p:pic>
        <p:nvPicPr>
          <p:cNvPr id="3" name="Рисунок 2" descr="н.jpg"/>
          <p:cNvPicPr>
            <a:picLocks noChangeAspect="1"/>
          </p:cNvPicPr>
          <p:nvPr/>
        </p:nvPicPr>
        <p:blipFill>
          <a:blip r:embed="rId2" cstate="email"/>
          <a:stretch>
            <a:fillRect/>
          </a:stretch>
        </p:blipFill>
        <p:spPr>
          <a:xfrm>
            <a:off x="5429256" y="785794"/>
            <a:ext cx="3524248" cy="2643186"/>
          </a:xfrm>
          <a:prstGeom prst="rect">
            <a:avLst/>
          </a:prstGeom>
          <a:ln>
            <a:noFill/>
          </a:ln>
          <a:effectLst>
            <a:softEdge rad="112500"/>
          </a:effectLst>
        </p:spPr>
      </p:pic>
      <p:pic>
        <p:nvPicPr>
          <p:cNvPr id="4" name="Рисунок 3" descr="1429450964050_bulletin.jpg"/>
          <p:cNvPicPr>
            <a:picLocks noChangeAspect="1"/>
          </p:cNvPicPr>
          <p:nvPr/>
        </p:nvPicPr>
        <p:blipFill>
          <a:blip r:embed="rId3" cstate="email"/>
          <a:stretch>
            <a:fillRect/>
          </a:stretch>
        </p:blipFill>
        <p:spPr>
          <a:xfrm>
            <a:off x="1500166" y="4357694"/>
            <a:ext cx="3548066" cy="2356138"/>
          </a:xfrm>
          <a:prstGeom prst="rect">
            <a:avLst/>
          </a:prstGeom>
          <a:ln>
            <a:noFill/>
          </a:ln>
          <a:effectLst>
            <a:softEdge rad="112500"/>
          </a:effectLst>
        </p:spPr>
      </p:pic>
      <p:pic>
        <p:nvPicPr>
          <p:cNvPr id="5" name="Рисунок 4" descr="104918.jpg"/>
          <p:cNvPicPr>
            <a:picLocks noChangeAspect="1"/>
          </p:cNvPicPr>
          <p:nvPr/>
        </p:nvPicPr>
        <p:blipFill>
          <a:blip r:embed="rId4" cstate="email"/>
          <a:stretch>
            <a:fillRect/>
          </a:stretch>
        </p:blipFill>
        <p:spPr>
          <a:xfrm>
            <a:off x="5500694" y="3929066"/>
            <a:ext cx="3437937" cy="2519364"/>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1506">
                                            <p:txEl>
                                              <p:pRg st="0" end="0"/>
                                            </p:txEl>
                                          </p:spTgt>
                                        </p:tgtEl>
                                        <p:attrNameLst>
                                          <p:attrName>style.visibility</p:attrName>
                                        </p:attrNameLst>
                                      </p:cBhvr>
                                      <p:to>
                                        <p:strVal val="visible"/>
                                      </p:to>
                                    </p:set>
                                    <p:animEffect transition="in" filter="fade">
                                      <p:cBhvr>
                                        <p:cTn id="7" dur="2000"/>
                                        <p:tgtEl>
                                          <p:spTgt spid="2150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1506">
                                            <p:txEl>
                                              <p:pRg st="2" end="2"/>
                                            </p:txEl>
                                          </p:spTgt>
                                        </p:tgtEl>
                                        <p:attrNameLst>
                                          <p:attrName>style.visibility</p:attrName>
                                        </p:attrNameLst>
                                      </p:cBhvr>
                                      <p:to>
                                        <p:strVal val="visible"/>
                                      </p:to>
                                    </p:set>
                                    <p:animEffect transition="in" filter="fade">
                                      <p:cBhvr>
                                        <p:cTn id="10" dur="2000"/>
                                        <p:tgtEl>
                                          <p:spTgt spid="21506">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1506">
                                            <p:txEl>
                                              <p:pRg st="3" end="3"/>
                                            </p:txEl>
                                          </p:spTgt>
                                        </p:tgtEl>
                                        <p:attrNameLst>
                                          <p:attrName>style.visibility</p:attrName>
                                        </p:attrNameLst>
                                      </p:cBhvr>
                                      <p:to>
                                        <p:strVal val="visible"/>
                                      </p:to>
                                    </p:set>
                                    <p:animEffect transition="in" filter="fade">
                                      <p:cBhvr>
                                        <p:cTn id="13" dur="2000"/>
                                        <p:tgtEl>
                                          <p:spTgt spid="21506">
                                            <p:txEl>
                                              <p:pRg st="3" end="3"/>
                                            </p:txEl>
                                          </p:spTgt>
                                        </p:tgtEl>
                                      </p:cBhvr>
                                    </p:animEffect>
                                  </p:childTnLst>
                                </p:cTn>
                              </p:par>
                            </p:childTnLst>
                          </p:cTn>
                        </p:par>
                        <p:par>
                          <p:cTn id="14" fill="hold">
                            <p:stCondLst>
                              <p:cond delay="2000"/>
                            </p:stCondLst>
                            <p:childTnLst>
                              <p:par>
                                <p:cTn id="15" presetID="6"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circle(in)">
                                      <p:cBhvr>
                                        <p:cTn id="17" dur="2000"/>
                                        <p:tgtEl>
                                          <p:spTgt spid="4"/>
                                        </p:tgtEl>
                                      </p:cBhvr>
                                    </p:animEffect>
                                  </p:childTnLst>
                                </p:cTn>
                              </p:par>
                            </p:childTnLst>
                          </p:cTn>
                        </p:par>
                        <p:par>
                          <p:cTn id="18" fill="hold">
                            <p:stCondLst>
                              <p:cond delay="4000"/>
                            </p:stCondLst>
                            <p:childTnLst>
                              <p:par>
                                <p:cTn id="19" presetID="6"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circle(in)">
                                      <p:cBhvr>
                                        <p:cTn id="21" dur="2000"/>
                                        <p:tgtEl>
                                          <p:spTgt spid="3"/>
                                        </p:tgtEl>
                                      </p:cBhvr>
                                    </p:animEffect>
                                  </p:childTnLst>
                                </p:cTn>
                              </p:par>
                            </p:childTnLst>
                          </p:cTn>
                        </p:par>
                        <p:par>
                          <p:cTn id="22" fill="hold">
                            <p:stCondLst>
                              <p:cond delay="6000"/>
                            </p:stCondLst>
                            <p:childTnLst>
                              <p:par>
                                <p:cTn id="23" presetID="6" presetClass="entr" presetSubtype="16" fill="hold"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ircle(in)">
                                      <p:cBhvr>
                                        <p:cTn id="2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eaLnBrk="1" hangingPunct="1">
              <a:defRPr/>
            </a:pPr>
            <a:r>
              <a:rPr lang="ru-RU" dirty="0" smtClean="0"/>
              <a:t>Как происходила наша работа.</a:t>
            </a:r>
            <a:endParaRPr lang="ru-RU" dirty="0"/>
          </a:p>
        </p:txBody>
      </p:sp>
      <p:sp>
        <p:nvSpPr>
          <p:cNvPr id="23555" name="Содержимое 2"/>
          <p:cNvSpPr>
            <a:spLocks noGrp="1"/>
          </p:cNvSpPr>
          <p:nvPr>
            <p:ph sz="quarter" idx="1"/>
          </p:nvPr>
        </p:nvSpPr>
        <p:spPr>
          <a:xfrm>
            <a:off x="301625" y="1142984"/>
            <a:ext cx="4699003" cy="4956191"/>
          </a:xfrm>
        </p:spPr>
        <p:txBody>
          <a:bodyPr/>
          <a:lstStyle/>
          <a:p>
            <a:pPr eaLnBrk="1" hangingPunct="1">
              <a:buFont typeface="Wingdings 2" pitchFamily="18" charset="2"/>
              <a:buNone/>
            </a:pPr>
            <a:r>
              <a:rPr lang="ru-RU" dirty="0" smtClean="0">
                <a:latin typeface="Times New Roman" pitchFamily="18" charset="0"/>
                <a:cs typeface="Times New Roman" pitchFamily="18" charset="0"/>
              </a:rPr>
              <a:t>Знакомство </a:t>
            </a:r>
            <a:r>
              <a:rPr lang="ru-RU" dirty="0" smtClean="0">
                <a:latin typeface="Times New Roman" pitchFamily="18" charset="0"/>
                <a:cs typeface="Times New Roman" pitchFamily="18" charset="0"/>
              </a:rPr>
              <a:t>с фольклором, с народными костюмами, праздниками , традициями, музыкальными инструментами.</a:t>
            </a:r>
          </a:p>
        </p:txBody>
      </p:sp>
      <p:pic>
        <p:nvPicPr>
          <p:cNvPr id="1026" name="Picture 2" descr="C:\фото\мой сад 15г\DSCN0464.JPG"/>
          <p:cNvPicPr>
            <a:picLocks noChangeAspect="1" noChangeArrowheads="1"/>
          </p:cNvPicPr>
          <p:nvPr/>
        </p:nvPicPr>
        <p:blipFill>
          <a:blip r:embed="rId2" cstate="email"/>
          <a:srcRect/>
          <a:stretch>
            <a:fillRect/>
          </a:stretch>
        </p:blipFill>
        <p:spPr bwMode="auto">
          <a:xfrm>
            <a:off x="4857752" y="3571876"/>
            <a:ext cx="3810026" cy="2857520"/>
          </a:xfrm>
          <a:prstGeom prst="rect">
            <a:avLst/>
          </a:prstGeom>
          <a:ln>
            <a:noFill/>
          </a:ln>
          <a:effectLst>
            <a:softEdge rad="112500"/>
          </a:effectLst>
        </p:spPr>
      </p:pic>
      <p:pic>
        <p:nvPicPr>
          <p:cNvPr id="1027" name="Picture 3" descr="C:\фото\мой сад 15г\DSCN0467.JPG"/>
          <p:cNvPicPr>
            <a:picLocks noChangeAspect="1" noChangeArrowheads="1"/>
          </p:cNvPicPr>
          <p:nvPr/>
        </p:nvPicPr>
        <p:blipFill>
          <a:blip r:embed="rId3" cstate="email"/>
          <a:srcRect/>
          <a:stretch>
            <a:fillRect/>
          </a:stretch>
        </p:blipFill>
        <p:spPr bwMode="auto">
          <a:xfrm>
            <a:off x="4929190" y="1071546"/>
            <a:ext cx="3818527" cy="2519252"/>
          </a:xfrm>
          <a:prstGeom prst="rect">
            <a:avLst/>
          </a:prstGeom>
          <a:ln>
            <a:noFill/>
          </a:ln>
          <a:effectLst>
            <a:softEdge rad="112500"/>
          </a:effectLst>
        </p:spPr>
      </p:pic>
      <p:pic>
        <p:nvPicPr>
          <p:cNvPr id="6" name="Рисунок 5" descr="DSCN1322.JPG"/>
          <p:cNvPicPr>
            <a:picLocks noChangeAspect="1"/>
          </p:cNvPicPr>
          <p:nvPr/>
        </p:nvPicPr>
        <p:blipFill>
          <a:blip r:embed="rId4" cstate="email"/>
          <a:srcRect/>
          <a:stretch>
            <a:fillRect/>
          </a:stretch>
        </p:blipFill>
        <p:spPr>
          <a:xfrm>
            <a:off x="642910" y="3929066"/>
            <a:ext cx="3643306" cy="2428868"/>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23555">
                                            <p:txEl>
                                              <p:pRg st="0" end="0"/>
                                            </p:txEl>
                                          </p:spTgt>
                                        </p:tgtEl>
                                        <p:attrNameLst>
                                          <p:attrName>style.visibility</p:attrName>
                                        </p:attrNameLst>
                                      </p:cBhvr>
                                      <p:to>
                                        <p:strVal val="visible"/>
                                      </p:to>
                                    </p:set>
                                    <p:animEffect transition="in" filter="fade">
                                      <p:cBhvr>
                                        <p:cTn id="11" dur="2000"/>
                                        <p:tgtEl>
                                          <p:spTgt spid="23555">
                                            <p:txEl>
                                              <p:pRg st="0" end="0"/>
                                            </p:txEl>
                                          </p:spTgt>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1027"/>
                                        </p:tgtEl>
                                        <p:attrNameLst>
                                          <p:attrName>style.visibility</p:attrName>
                                        </p:attrNameLst>
                                      </p:cBhvr>
                                      <p:to>
                                        <p:strVal val="visible"/>
                                      </p:to>
                                    </p:set>
                                    <p:animEffect transition="in" filter="circle(in)">
                                      <p:cBhvr>
                                        <p:cTn id="15" dur="2000"/>
                                        <p:tgtEl>
                                          <p:spTgt spid="1027"/>
                                        </p:tgtEl>
                                      </p:cBhvr>
                                    </p:animEffect>
                                  </p:childTnLst>
                                </p:cTn>
                              </p:par>
                            </p:childTnLst>
                          </p:cTn>
                        </p:par>
                        <p:par>
                          <p:cTn id="16" fill="hold">
                            <p:stCondLst>
                              <p:cond delay="6000"/>
                            </p:stCondLst>
                            <p:childTnLst>
                              <p:par>
                                <p:cTn id="17" presetID="6" presetClass="entr" presetSubtype="16" fill="hold" nodeType="afterEffect">
                                  <p:stCondLst>
                                    <p:cond delay="0"/>
                                  </p:stCondLst>
                                  <p:childTnLst>
                                    <p:set>
                                      <p:cBhvr>
                                        <p:cTn id="18" dur="1" fill="hold">
                                          <p:stCondLst>
                                            <p:cond delay="0"/>
                                          </p:stCondLst>
                                        </p:cTn>
                                        <p:tgtEl>
                                          <p:spTgt spid="1026"/>
                                        </p:tgtEl>
                                        <p:attrNameLst>
                                          <p:attrName>style.visibility</p:attrName>
                                        </p:attrNameLst>
                                      </p:cBhvr>
                                      <p:to>
                                        <p:strVal val="visible"/>
                                      </p:to>
                                    </p:set>
                                    <p:animEffect transition="in" filter="circle(in)">
                                      <p:cBhvr>
                                        <p:cTn id="19" dur="2000"/>
                                        <p:tgtEl>
                                          <p:spTgt spid="1026"/>
                                        </p:tgtEl>
                                      </p:cBhvr>
                                    </p:animEffect>
                                  </p:childTnLst>
                                </p:cTn>
                              </p:par>
                            </p:childTnLst>
                          </p:cTn>
                        </p:par>
                        <p:par>
                          <p:cTn id="20" fill="hold">
                            <p:stCondLst>
                              <p:cond delay="8000"/>
                            </p:stCondLst>
                            <p:childTnLst>
                              <p:par>
                                <p:cTn id="21" presetID="6"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ircle(in)">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DSCN0566.JPG"/>
          <p:cNvPicPr>
            <a:picLocks noChangeAspect="1"/>
          </p:cNvPicPr>
          <p:nvPr/>
        </p:nvPicPr>
        <p:blipFill>
          <a:blip r:embed="rId2" cstate="email"/>
          <a:stretch>
            <a:fillRect/>
          </a:stretch>
        </p:blipFill>
        <p:spPr>
          <a:xfrm>
            <a:off x="3786182" y="4214818"/>
            <a:ext cx="2928926" cy="2196695"/>
          </a:xfrm>
          <a:prstGeom prst="rect">
            <a:avLst/>
          </a:prstGeom>
          <a:ln>
            <a:noFill/>
          </a:ln>
          <a:effectLst>
            <a:softEdge rad="112500"/>
          </a:effectLst>
        </p:spPr>
      </p:pic>
      <p:pic>
        <p:nvPicPr>
          <p:cNvPr id="2051" name="Picture 3" descr="C:\фото\мой сад 15г\DSCN0527.JPG"/>
          <p:cNvPicPr>
            <a:picLocks noChangeAspect="1" noChangeArrowheads="1"/>
          </p:cNvPicPr>
          <p:nvPr/>
        </p:nvPicPr>
        <p:blipFill>
          <a:blip r:embed="rId3" cstate="email"/>
          <a:srcRect/>
          <a:stretch>
            <a:fillRect/>
          </a:stretch>
        </p:blipFill>
        <p:spPr bwMode="auto">
          <a:xfrm>
            <a:off x="357158" y="214290"/>
            <a:ext cx="3333774" cy="2500330"/>
          </a:xfrm>
          <a:prstGeom prst="rect">
            <a:avLst/>
          </a:prstGeom>
          <a:ln>
            <a:noFill/>
          </a:ln>
          <a:effectLst>
            <a:softEdge rad="112500"/>
          </a:effectLst>
        </p:spPr>
      </p:pic>
      <p:pic>
        <p:nvPicPr>
          <p:cNvPr id="2052" name="Picture 4" descr="C:\фото\мой сад 15г\DSCN0538.JPG"/>
          <p:cNvPicPr>
            <a:picLocks noGrp="1" noChangeAspect="1" noChangeArrowheads="1"/>
          </p:cNvPicPr>
          <p:nvPr>
            <p:ph sz="quarter" idx="1"/>
          </p:nvPr>
        </p:nvPicPr>
        <p:blipFill>
          <a:blip r:embed="rId4" cstate="email"/>
          <a:srcRect/>
          <a:stretch>
            <a:fillRect/>
          </a:stretch>
        </p:blipFill>
        <p:spPr bwMode="auto">
          <a:xfrm>
            <a:off x="6053145" y="2428868"/>
            <a:ext cx="3090855" cy="2318142"/>
          </a:xfrm>
          <a:prstGeom prst="rect">
            <a:avLst/>
          </a:prstGeom>
          <a:ln>
            <a:noFill/>
          </a:ln>
          <a:effectLst>
            <a:softEdge rad="112500"/>
          </a:effectLst>
        </p:spPr>
      </p:pic>
      <p:sp>
        <p:nvSpPr>
          <p:cNvPr id="4" name="TextBox 3"/>
          <p:cNvSpPr txBox="1"/>
          <p:nvPr/>
        </p:nvSpPr>
        <p:spPr>
          <a:xfrm>
            <a:off x="4071934" y="1214422"/>
            <a:ext cx="4714908" cy="1569660"/>
          </a:xfrm>
          <a:prstGeom prst="rect">
            <a:avLst/>
          </a:prstGeom>
          <a:noFill/>
        </p:spPr>
        <p:txBody>
          <a:bodyPr wrap="square" rtlCol="0">
            <a:spAutoFit/>
          </a:bodyPr>
          <a:lstStyle/>
          <a:p>
            <a:r>
              <a:rPr lang="ru-RU" sz="2400" dirty="0" smtClean="0"/>
              <a:t>Знакомство с народными играми: «</a:t>
            </a:r>
            <a:r>
              <a:rPr lang="ru-RU" sz="2400" dirty="0" err="1" smtClean="0"/>
              <a:t>Жмурку</a:t>
            </a:r>
            <a:r>
              <a:rPr lang="ru-RU" sz="2400" dirty="0" smtClean="0"/>
              <a:t>», «Гари, гари ясно», « У медведя во бору», «Прятки». «Салки» и т.д. </a:t>
            </a:r>
            <a:endParaRPr lang="ru-RU" sz="2400" dirty="0"/>
          </a:p>
        </p:txBody>
      </p:sp>
      <p:pic>
        <p:nvPicPr>
          <p:cNvPr id="5" name="Рисунок 4" descr="DSCN0564.JPG"/>
          <p:cNvPicPr>
            <a:picLocks noChangeAspect="1"/>
          </p:cNvPicPr>
          <p:nvPr/>
        </p:nvPicPr>
        <p:blipFill>
          <a:blip r:embed="rId5" cstate="email"/>
          <a:stretch>
            <a:fillRect/>
          </a:stretch>
        </p:blipFill>
        <p:spPr>
          <a:xfrm>
            <a:off x="500002" y="3214686"/>
            <a:ext cx="3333773" cy="2500330"/>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2051"/>
                                        </p:tgtEl>
                                        <p:attrNameLst>
                                          <p:attrName>style.visibility</p:attrName>
                                        </p:attrNameLst>
                                      </p:cBhvr>
                                      <p:to>
                                        <p:strVal val="visible"/>
                                      </p:to>
                                    </p:set>
                                    <p:animEffect transition="in" filter="circle(in)">
                                      <p:cBhvr>
                                        <p:cTn id="11" dur="2000"/>
                                        <p:tgtEl>
                                          <p:spTgt spid="2051"/>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2052"/>
                                        </p:tgtEl>
                                        <p:attrNameLst>
                                          <p:attrName>style.visibility</p:attrName>
                                        </p:attrNameLst>
                                      </p:cBhvr>
                                      <p:to>
                                        <p:strVal val="visible"/>
                                      </p:to>
                                    </p:set>
                                    <p:animEffect transition="in" filter="circle(in)">
                                      <p:cBhvr>
                                        <p:cTn id="15" dur="2000"/>
                                        <p:tgtEl>
                                          <p:spTgt spid="2052"/>
                                        </p:tgtEl>
                                      </p:cBhvr>
                                    </p:animEffect>
                                  </p:childTnLst>
                                </p:cTn>
                              </p:par>
                            </p:childTnLst>
                          </p:cTn>
                        </p:par>
                        <p:par>
                          <p:cTn id="16" fill="hold">
                            <p:stCondLst>
                              <p:cond delay="6000"/>
                            </p:stCondLst>
                            <p:childTnLst>
                              <p:par>
                                <p:cTn id="17" presetID="6"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ircle(in)">
                                      <p:cBhvr>
                                        <p:cTn id="19" dur="2000"/>
                                        <p:tgtEl>
                                          <p:spTgt spid="5"/>
                                        </p:tgtEl>
                                      </p:cBhvr>
                                    </p:animEffect>
                                  </p:childTnLst>
                                </p:cTn>
                              </p:par>
                            </p:childTnLst>
                          </p:cTn>
                        </p:par>
                        <p:par>
                          <p:cTn id="20" fill="hold">
                            <p:stCondLst>
                              <p:cond delay="8000"/>
                            </p:stCondLst>
                            <p:childTnLst>
                              <p:par>
                                <p:cTn id="21" presetID="6" presetClass="entr" presetSubtype="16"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circle(in)">
                                      <p:cBhvr>
                                        <p:cTn id="2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DSCN1320.JPG"/>
          <p:cNvPicPr>
            <a:picLocks noChangeAspect="1"/>
          </p:cNvPicPr>
          <p:nvPr/>
        </p:nvPicPr>
        <p:blipFill>
          <a:blip r:embed="rId2" cstate="email"/>
          <a:stretch>
            <a:fillRect/>
          </a:stretch>
        </p:blipFill>
        <p:spPr>
          <a:xfrm>
            <a:off x="2936440" y="1084515"/>
            <a:ext cx="3333773" cy="2500330"/>
          </a:xfrm>
          <a:prstGeom prst="rect">
            <a:avLst/>
          </a:prstGeom>
        </p:spPr>
      </p:pic>
      <p:pic>
        <p:nvPicPr>
          <p:cNvPr id="3074" name="Picture 2" descr="C:\фото\мой сад 15г\фото дети\Фото0141.jpg"/>
          <p:cNvPicPr>
            <a:picLocks noGrp="1" noChangeAspect="1" noChangeArrowheads="1"/>
          </p:cNvPicPr>
          <p:nvPr>
            <p:ph sz="quarter" idx="1"/>
          </p:nvPr>
        </p:nvPicPr>
        <p:blipFill>
          <a:blip r:embed="rId3" cstate="email"/>
          <a:srcRect/>
          <a:stretch>
            <a:fillRect/>
          </a:stretch>
        </p:blipFill>
        <p:spPr bwMode="auto">
          <a:xfrm>
            <a:off x="6536521" y="1000108"/>
            <a:ext cx="2250297" cy="3000396"/>
          </a:xfrm>
          <a:prstGeom prst="rect">
            <a:avLst/>
          </a:prstGeom>
          <a:noFill/>
        </p:spPr>
      </p:pic>
      <p:pic>
        <p:nvPicPr>
          <p:cNvPr id="1026" name="Picture 2" descr="C:\фото\мой сад 15г\фото дети\Фото0140.jpg"/>
          <p:cNvPicPr>
            <a:picLocks noChangeAspect="1" noChangeArrowheads="1"/>
          </p:cNvPicPr>
          <p:nvPr/>
        </p:nvPicPr>
        <p:blipFill>
          <a:blip r:embed="rId4" cstate="email"/>
          <a:srcRect/>
          <a:stretch>
            <a:fillRect/>
          </a:stretch>
        </p:blipFill>
        <p:spPr bwMode="auto">
          <a:xfrm>
            <a:off x="714348" y="3643314"/>
            <a:ext cx="2286016" cy="3048022"/>
          </a:xfrm>
          <a:prstGeom prst="rect">
            <a:avLst/>
          </a:prstGeom>
          <a:noFill/>
        </p:spPr>
      </p:pic>
      <p:sp>
        <p:nvSpPr>
          <p:cNvPr id="4" name="TextBox 3"/>
          <p:cNvSpPr txBox="1"/>
          <p:nvPr/>
        </p:nvSpPr>
        <p:spPr>
          <a:xfrm>
            <a:off x="357159" y="357166"/>
            <a:ext cx="8286808" cy="461665"/>
          </a:xfrm>
          <a:prstGeom prst="rect">
            <a:avLst/>
          </a:prstGeom>
          <a:noFill/>
        </p:spPr>
        <p:txBody>
          <a:bodyPr wrap="square" rtlCol="0">
            <a:spAutoFit/>
          </a:bodyPr>
          <a:lstStyle/>
          <a:p>
            <a:r>
              <a:rPr lang="ru-RU" sz="2400" dirty="0" smtClean="0"/>
              <a:t>Прослушивание русских народных сказок, обыгрывание их.</a:t>
            </a:r>
            <a:endParaRPr lang="ru-RU" sz="2400" dirty="0"/>
          </a:p>
        </p:txBody>
      </p:sp>
      <p:pic>
        <p:nvPicPr>
          <p:cNvPr id="6" name="Рисунок 5" descr="DSCN1323.JPG"/>
          <p:cNvPicPr>
            <a:picLocks noChangeAspect="1"/>
          </p:cNvPicPr>
          <p:nvPr/>
        </p:nvPicPr>
        <p:blipFill>
          <a:blip r:embed="rId5" cstate="email"/>
          <a:stretch>
            <a:fillRect/>
          </a:stretch>
        </p:blipFill>
        <p:spPr>
          <a:xfrm>
            <a:off x="4286248" y="4000504"/>
            <a:ext cx="3238491" cy="2428868"/>
          </a:xfrm>
          <a:prstGeom prst="rect">
            <a:avLst/>
          </a:prstGeom>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circle(in)">
                                      <p:cBhvr>
                                        <p:cTn id="15" dur="2000"/>
                                        <p:tgtEl>
                                          <p:spTgt spid="1026"/>
                                        </p:tgtEl>
                                      </p:cBhvr>
                                    </p:animEffect>
                                  </p:childTnLst>
                                </p:cTn>
                              </p:par>
                            </p:childTnLst>
                          </p:cTn>
                        </p:par>
                        <p:par>
                          <p:cTn id="16" fill="hold">
                            <p:stCondLst>
                              <p:cond delay="6000"/>
                            </p:stCondLst>
                            <p:childTnLst>
                              <p:par>
                                <p:cTn id="17" presetID="6" presetClass="entr" presetSubtype="16" fill="hold" nodeType="afterEffect">
                                  <p:stCondLst>
                                    <p:cond delay="0"/>
                                  </p:stCondLst>
                                  <p:childTnLst>
                                    <p:set>
                                      <p:cBhvr>
                                        <p:cTn id="18" dur="1" fill="hold">
                                          <p:stCondLst>
                                            <p:cond delay="0"/>
                                          </p:stCondLst>
                                        </p:cTn>
                                        <p:tgtEl>
                                          <p:spTgt spid="3074"/>
                                        </p:tgtEl>
                                        <p:attrNameLst>
                                          <p:attrName>style.visibility</p:attrName>
                                        </p:attrNameLst>
                                      </p:cBhvr>
                                      <p:to>
                                        <p:strVal val="visible"/>
                                      </p:to>
                                    </p:set>
                                    <p:animEffect transition="in" filter="circle(in)">
                                      <p:cBhvr>
                                        <p:cTn id="19" dur="2000"/>
                                        <p:tgtEl>
                                          <p:spTgt spid="3074"/>
                                        </p:tgtEl>
                                      </p:cBhvr>
                                    </p:animEffect>
                                  </p:childTnLst>
                                </p:cTn>
                              </p:par>
                            </p:childTnLst>
                          </p:cTn>
                        </p:par>
                        <p:par>
                          <p:cTn id="20" fill="hold">
                            <p:stCondLst>
                              <p:cond delay="8000"/>
                            </p:stCondLst>
                            <p:childTnLst>
                              <p:par>
                                <p:cTn id="21" presetID="6" presetClass="entr" presetSubtype="16" fill="hold"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ircle(in)">
                                      <p:cBhvr>
                                        <p:cTn id="23"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Содержимое 2"/>
          <p:cNvSpPr>
            <a:spLocks noGrp="1"/>
          </p:cNvSpPr>
          <p:nvPr>
            <p:ph sz="quarter" idx="1"/>
          </p:nvPr>
        </p:nvSpPr>
        <p:spPr>
          <a:xfrm>
            <a:off x="357157" y="285728"/>
            <a:ext cx="8501123" cy="5813447"/>
          </a:xfrm>
        </p:spPr>
        <p:txBody>
          <a:bodyPr/>
          <a:lstStyle/>
          <a:p>
            <a:pPr eaLnBrk="1" hangingPunct="1">
              <a:buFont typeface="Wingdings 2" pitchFamily="18" charset="2"/>
              <a:buNone/>
            </a:pPr>
            <a:endParaRPr lang="ru-RU" u="sng" dirty="0" smtClean="0"/>
          </a:p>
          <a:p>
            <a:pPr eaLnBrk="1" hangingPunct="1">
              <a:buFont typeface="Wingdings 2" pitchFamily="18" charset="2"/>
              <a:buNone/>
            </a:pPr>
            <a:endParaRPr lang="ru-RU" u="sng" dirty="0" smtClean="0"/>
          </a:p>
          <a:p>
            <a:pPr eaLnBrk="1" hangingPunct="1">
              <a:buFont typeface="Wingdings 2" pitchFamily="18" charset="2"/>
              <a:buNone/>
            </a:pPr>
            <a:r>
              <a:rPr lang="ru-RU" dirty="0" smtClean="0"/>
              <a:t>Знакомство </a:t>
            </a:r>
            <a:r>
              <a:rPr lang="ru-RU" dirty="0" smtClean="0"/>
              <a:t>с пословицами и поговорками, определение прямого и переносного значения.</a:t>
            </a:r>
          </a:p>
        </p:txBody>
      </p:sp>
      <p:pic>
        <p:nvPicPr>
          <p:cNvPr id="4" name="Рисунок 3" descr="DSCN1308.JPG"/>
          <p:cNvPicPr>
            <a:picLocks noChangeAspect="1"/>
          </p:cNvPicPr>
          <p:nvPr/>
        </p:nvPicPr>
        <p:blipFill>
          <a:blip r:embed="rId2" cstate="email"/>
          <a:stretch>
            <a:fillRect/>
          </a:stretch>
        </p:blipFill>
        <p:spPr>
          <a:xfrm>
            <a:off x="357158" y="3232546"/>
            <a:ext cx="4000528" cy="3000396"/>
          </a:xfrm>
          <a:prstGeom prst="rect">
            <a:avLst/>
          </a:prstGeom>
          <a:ln>
            <a:noFill/>
          </a:ln>
          <a:effectLst>
            <a:softEdge rad="112500"/>
          </a:effectLst>
        </p:spPr>
      </p:pic>
      <p:pic>
        <p:nvPicPr>
          <p:cNvPr id="5" name="Рисунок 4" descr="DSCN1307.JPG"/>
          <p:cNvPicPr>
            <a:picLocks noChangeAspect="1"/>
          </p:cNvPicPr>
          <p:nvPr/>
        </p:nvPicPr>
        <p:blipFill>
          <a:blip r:embed="rId3" cstate="email"/>
          <a:stretch>
            <a:fillRect/>
          </a:stretch>
        </p:blipFill>
        <p:spPr>
          <a:xfrm>
            <a:off x="5072066" y="3357562"/>
            <a:ext cx="3690931" cy="2768199"/>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6626">
                                            <p:txEl>
                                              <p:pRg st="2" end="2"/>
                                            </p:txEl>
                                          </p:spTgt>
                                        </p:tgtEl>
                                        <p:attrNameLst>
                                          <p:attrName>style.visibility</p:attrName>
                                        </p:attrNameLst>
                                      </p:cBhvr>
                                      <p:to>
                                        <p:strVal val="visible"/>
                                      </p:to>
                                    </p:set>
                                    <p:animEffect transition="in" filter="fade">
                                      <p:cBhvr>
                                        <p:cTn id="7" dur="2000"/>
                                        <p:tgtEl>
                                          <p:spTgt spid="26626">
                                            <p:txEl>
                                              <p:pRg st="2" end="2"/>
                                            </p:txEl>
                                          </p:spTgt>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ircle(in)">
                                      <p:cBhvr>
                                        <p:cTn id="15"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DSCN1311.JPG"/>
          <p:cNvPicPr>
            <a:picLocks noGrp="1" noChangeAspect="1"/>
          </p:cNvPicPr>
          <p:nvPr>
            <p:ph sz="quarter" idx="1"/>
          </p:nvPr>
        </p:nvPicPr>
        <p:blipFill>
          <a:blip r:embed="rId2" cstate="email"/>
          <a:stretch>
            <a:fillRect/>
          </a:stretch>
        </p:blipFill>
        <p:spPr>
          <a:xfrm>
            <a:off x="4535999" y="214291"/>
            <a:ext cx="4381530" cy="3286148"/>
          </a:xfrm>
          <a:prstGeom prst="rect">
            <a:avLst/>
          </a:prstGeom>
          <a:ln>
            <a:noFill/>
          </a:ln>
          <a:effectLst>
            <a:softEdge rad="112500"/>
          </a:effectLst>
        </p:spPr>
      </p:pic>
      <p:pic>
        <p:nvPicPr>
          <p:cNvPr id="5" name="Рисунок 4" descr="DSCN1315.JPG"/>
          <p:cNvPicPr>
            <a:picLocks noChangeAspect="1"/>
          </p:cNvPicPr>
          <p:nvPr/>
        </p:nvPicPr>
        <p:blipFill>
          <a:blip r:embed="rId3" cstate="email"/>
          <a:stretch>
            <a:fillRect/>
          </a:stretch>
        </p:blipFill>
        <p:spPr>
          <a:xfrm>
            <a:off x="4643438" y="3643314"/>
            <a:ext cx="3905245" cy="2928934"/>
          </a:xfrm>
          <a:prstGeom prst="rect">
            <a:avLst/>
          </a:prstGeom>
          <a:ln>
            <a:noFill/>
          </a:ln>
          <a:effectLst>
            <a:softEdge rad="112500"/>
          </a:effectLst>
        </p:spPr>
      </p:pic>
      <p:pic>
        <p:nvPicPr>
          <p:cNvPr id="6" name="Рисунок 5" descr="DSCN1314.JPG"/>
          <p:cNvPicPr>
            <a:picLocks noChangeAspect="1"/>
          </p:cNvPicPr>
          <p:nvPr/>
        </p:nvPicPr>
        <p:blipFill>
          <a:blip r:embed="rId4" cstate="email"/>
          <a:stretch>
            <a:fillRect/>
          </a:stretch>
        </p:blipFill>
        <p:spPr>
          <a:xfrm>
            <a:off x="285720" y="214290"/>
            <a:ext cx="3857652" cy="1875248"/>
          </a:xfrm>
          <a:prstGeom prst="rect">
            <a:avLst/>
          </a:prstGeom>
        </p:spPr>
      </p:pic>
      <p:sp>
        <p:nvSpPr>
          <p:cNvPr id="7" name="TextBox 6"/>
          <p:cNvSpPr txBox="1"/>
          <p:nvPr/>
        </p:nvSpPr>
        <p:spPr>
          <a:xfrm>
            <a:off x="285720" y="2143116"/>
            <a:ext cx="4071966" cy="4739759"/>
          </a:xfrm>
          <a:prstGeom prst="rect">
            <a:avLst/>
          </a:prstGeom>
          <a:noFill/>
        </p:spPr>
        <p:txBody>
          <a:bodyPr wrap="square" rtlCol="0">
            <a:spAutoFit/>
          </a:bodyPr>
          <a:lstStyle/>
          <a:p>
            <a:r>
              <a:rPr lang="ru-RU" sz="2400" dirty="0" smtClean="0"/>
              <a:t>В ходе работы у </a:t>
            </a:r>
            <a:r>
              <a:rPr lang="ru-RU" sz="2400" dirty="0" smtClean="0"/>
              <a:t>детей повысились речевые способности, обогатился словарный запас, повысился </a:t>
            </a:r>
            <a:r>
              <a:rPr lang="ru-RU" sz="2400" dirty="0" smtClean="0">
                <a:cs typeface="Times New Roman" pitchFamily="18" charset="0"/>
              </a:rPr>
              <a:t>интерес к устному народному творчеству, </a:t>
            </a:r>
            <a:r>
              <a:rPr lang="ru-RU" sz="2400" dirty="0" smtClean="0"/>
              <a:t>многие ребята научились понимать скрытый смысл изречений, в своей речи они стали использовать пословицы, поговорки</a:t>
            </a:r>
            <a:r>
              <a:rPr lang="ru-RU" dirty="0" smtClean="0"/>
              <a:t>. </a:t>
            </a:r>
          </a:p>
          <a:p>
            <a:r>
              <a:rPr lang="ru-RU" sz="2400" b="1" dirty="0" smtClean="0"/>
              <a:t>Помните, хорошую речь хорошо и слушать!</a:t>
            </a:r>
          </a:p>
          <a:p>
            <a:endParaRPr lang="ru-RU" dirty="0"/>
          </a:p>
        </p:txBody>
      </p:sp>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circle(in)">
                                      <p:cBhvr>
                                        <p:cTn id="11" dur="2000"/>
                                        <p:tgtEl>
                                          <p:spTgt spid="6"/>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circle(in)">
                                      <p:cBhvr>
                                        <p:cTn id="15" dur="2000"/>
                                        <p:tgtEl>
                                          <p:spTgt spid="4"/>
                                        </p:tgtEl>
                                      </p:cBhvr>
                                    </p:animEffect>
                                  </p:childTnLst>
                                </p:cTn>
                              </p:par>
                            </p:childTnLst>
                          </p:cTn>
                        </p:par>
                        <p:par>
                          <p:cTn id="16" fill="hold">
                            <p:stCondLst>
                              <p:cond delay="6000"/>
                            </p:stCondLst>
                            <p:childTnLst>
                              <p:par>
                                <p:cTn id="17" presetID="6" presetClass="entr" presetSubtype="16"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ircle(in)">
                                      <p:cBhvr>
                                        <p:cTn id="19" dur="2000"/>
                                        <p:tgtEl>
                                          <p:spTgt spid="5"/>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7">
                                            <p:txEl>
                                              <p:pRg st="1" end="1"/>
                                            </p:txEl>
                                          </p:spTgt>
                                        </p:tgtEl>
                                        <p:attrNameLst>
                                          <p:attrName>style.visibility</p:attrName>
                                        </p:attrNameLst>
                                      </p:cBhvr>
                                      <p:to>
                                        <p:strVal val="visible"/>
                                      </p:to>
                                    </p:set>
                                    <p:animEffect transition="in" filter="fade">
                                      <p:cBhvr>
                                        <p:cTn id="23" dur="20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r>
              <a:rPr lang="ru-RU" sz="2400" u="sng" dirty="0" smtClean="0">
                <a:latin typeface="Times New Roman" pitchFamily="18" charset="0"/>
                <a:cs typeface="Times New Roman" pitchFamily="18" charset="0"/>
              </a:rPr>
              <a:t>Актуальность</a:t>
            </a:r>
            <a:r>
              <a:rPr lang="ru-RU" sz="2400" dirty="0" smtClean="0">
                <a:latin typeface="Times New Roman" pitchFamily="18" charset="0"/>
                <a:cs typeface="Times New Roman" pitchFamily="18" charset="0"/>
              </a:rPr>
              <a:t> данной работы связана с тем, что, несмотря на существование большого количества исследований развитие речи детей старшего дошкольного возраста, особенности влияния малых фольклорных произведений  на речь детей старшего дошкольного возраста изучены мало. Таким образом, рассматриваемая проблема является актуальной в практическом плане.</a:t>
            </a:r>
          </a:p>
          <a:p>
            <a:r>
              <a:rPr lang="ru-RU" sz="2400" u="sng" dirty="0" smtClean="0">
                <a:latin typeface="Times New Roman" pitchFamily="18" charset="0"/>
                <a:cs typeface="Times New Roman" pitchFamily="18" charset="0"/>
              </a:rPr>
              <a:t>Новизна</a:t>
            </a:r>
            <a:r>
              <a:rPr lang="ru-RU" sz="2400" dirty="0" smtClean="0">
                <a:latin typeface="Times New Roman" pitchFamily="18" charset="0"/>
                <a:cs typeface="Times New Roman" pitchFamily="18" charset="0"/>
              </a:rPr>
              <a:t> в работе по развитию речи дошкольников заключается в оригинальном построении занятий, основанных на игровой мотивации, удачно подобранных необычных приёмов и методов.</a:t>
            </a:r>
          </a:p>
          <a:p>
            <a:endParaRPr lang="ru-RU" dirty="0"/>
          </a:p>
        </p:txBody>
      </p:sp>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Содержимое 2"/>
          <p:cNvSpPr>
            <a:spLocks noGrp="1"/>
          </p:cNvSpPr>
          <p:nvPr>
            <p:ph sz="quarter" idx="1"/>
          </p:nvPr>
        </p:nvSpPr>
        <p:spPr>
          <a:xfrm>
            <a:off x="301625" y="1527175"/>
            <a:ext cx="8504238" cy="4572000"/>
          </a:xfrm>
        </p:spPr>
        <p:txBody>
          <a:bodyPr/>
          <a:lstStyle/>
          <a:p>
            <a:pPr algn="ctr" eaLnBrk="1" hangingPunct="1">
              <a:buNone/>
            </a:pPr>
            <a:endParaRPr lang="ru-RU" sz="6000" dirty="0" smtClean="0">
              <a:latin typeface="Times New Roman" pitchFamily="18" charset="0"/>
              <a:cs typeface="Times New Roman" pitchFamily="18" charset="0"/>
            </a:endParaRPr>
          </a:p>
          <a:p>
            <a:pPr algn="ctr" eaLnBrk="1" hangingPunct="1">
              <a:buNone/>
            </a:pPr>
            <a:r>
              <a:rPr lang="ru-RU" sz="6000" dirty="0" smtClean="0">
                <a:latin typeface="Times New Roman" pitchFamily="18" charset="0"/>
                <a:cs typeface="Times New Roman" pitchFamily="18" charset="0"/>
              </a:rPr>
              <a:t>Спасибо за внимание!</a:t>
            </a:r>
          </a:p>
        </p:txBody>
      </p:sp>
    </p:spTree>
  </p:cSld>
  <p:clrMapOvr>
    <a:masterClrMapping/>
  </p:clrMapOvr>
  <p:transition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675">
                                            <p:txEl>
                                              <p:pRg st="1" end="1"/>
                                            </p:txEl>
                                          </p:spTgt>
                                        </p:tgtEl>
                                        <p:attrNameLst>
                                          <p:attrName>style.visibility</p:attrName>
                                        </p:attrNameLst>
                                      </p:cBhvr>
                                      <p:to>
                                        <p:strVal val="visible"/>
                                      </p:to>
                                    </p:set>
                                    <p:animEffect transition="in" filter="fade">
                                      <p:cBhvr>
                                        <p:cTn id="7" dur="2000"/>
                                        <p:tgtEl>
                                          <p:spTgt spid="2867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Содержимое 2"/>
          <p:cNvSpPr>
            <a:spLocks noGrp="1"/>
          </p:cNvSpPr>
          <p:nvPr>
            <p:ph sz="quarter" idx="1"/>
          </p:nvPr>
        </p:nvSpPr>
        <p:spPr>
          <a:xfrm>
            <a:off x="285721" y="214290"/>
            <a:ext cx="8520142" cy="5884885"/>
          </a:xfrm>
        </p:spPr>
        <p:txBody>
          <a:bodyPr/>
          <a:lstStyle/>
          <a:p>
            <a:pPr eaLnBrk="1" hangingPunct="1">
              <a:buFont typeface="Wingdings 2" pitchFamily="18" charset="2"/>
              <a:buNone/>
            </a:pPr>
            <a:r>
              <a:rPr lang="ru-RU" sz="20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 </a:t>
            </a:r>
            <a:r>
              <a:rPr lang="ru-RU" sz="2400" u="sng" dirty="0" smtClean="0">
                <a:latin typeface="Times New Roman" pitchFamily="18" charset="0"/>
                <a:cs typeface="Times New Roman" pitchFamily="18" charset="0"/>
              </a:rPr>
              <a:t>Цель работы</a:t>
            </a:r>
            <a:r>
              <a:rPr lang="ru-RU" sz="2400" dirty="0" smtClean="0">
                <a:latin typeface="Times New Roman" pitchFamily="18" charset="0"/>
                <a:cs typeface="Times New Roman" pitchFamily="18" charset="0"/>
              </a:rPr>
              <a:t>: развитие речи средствами малых фольклорных жанров у детей старшего дошкольного возраста.</a:t>
            </a:r>
          </a:p>
          <a:p>
            <a:pPr eaLnBrk="1" hangingPunct="1">
              <a:buFont typeface="Wingdings 2" pitchFamily="18" charset="2"/>
              <a:buNone/>
            </a:pPr>
            <a:r>
              <a:rPr lang="ru-RU" sz="2400" dirty="0" smtClean="0">
                <a:latin typeface="Times New Roman" pitchFamily="18" charset="0"/>
                <a:cs typeface="Times New Roman" pitchFamily="18" charset="0"/>
              </a:rPr>
              <a:t>    </a:t>
            </a:r>
          </a:p>
          <a:p>
            <a:pPr eaLnBrk="1" hangingPunct="1">
              <a:buFont typeface="Wingdings 2" pitchFamily="18" charset="2"/>
              <a:buNone/>
            </a:pPr>
            <a:r>
              <a:rPr lang="ru-RU" sz="2400" dirty="0" smtClean="0">
                <a:latin typeface="Times New Roman" pitchFamily="18" charset="0"/>
                <a:cs typeface="Times New Roman" pitchFamily="18" charset="0"/>
              </a:rPr>
              <a:t>    </a:t>
            </a:r>
          </a:p>
          <a:p>
            <a:pPr eaLnBrk="1" hangingPunct="1">
              <a:buFont typeface="Wingdings 2" pitchFamily="18" charset="2"/>
              <a:buNone/>
            </a:pPr>
            <a:endParaRPr lang="ru-RU" sz="2400" dirty="0" smtClean="0">
              <a:latin typeface="Times New Roman" pitchFamily="18" charset="0"/>
              <a:cs typeface="Times New Roman" pitchFamily="18" charset="0"/>
            </a:endParaRPr>
          </a:p>
          <a:p>
            <a:pPr eaLnBrk="1" hangingPunct="1">
              <a:buFont typeface="Wingdings 2" pitchFamily="18" charset="2"/>
              <a:buNone/>
            </a:pPr>
            <a:r>
              <a:rPr lang="ru-RU" sz="2400" dirty="0" smtClean="0">
                <a:latin typeface="Times New Roman" pitchFamily="18" charset="0"/>
                <a:cs typeface="Times New Roman" pitchFamily="18" charset="0"/>
              </a:rPr>
              <a:t>    </a:t>
            </a:r>
            <a:r>
              <a:rPr lang="ru-RU" sz="2400" u="sng" dirty="0" smtClean="0">
                <a:latin typeface="Times New Roman" pitchFamily="18" charset="0"/>
                <a:cs typeface="Times New Roman" pitchFamily="18" charset="0"/>
              </a:rPr>
              <a:t>Задачи:</a:t>
            </a:r>
          </a:p>
          <a:p>
            <a:pPr eaLnBrk="1" hangingPunct="1">
              <a:buFont typeface="Wingdings 2" pitchFamily="18" charset="2"/>
              <a:buNone/>
            </a:pPr>
            <a:r>
              <a:rPr lang="ru-RU" sz="2400" dirty="0" smtClean="0">
                <a:latin typeface="Times New Roman" pitchFamily="18" charset="0"/>
                <a:cs typeface="Times New Roman" pitchFamily="18" charset="0"/>
              </a:rPr>
              <a:t>   -воспитывать интерес к фольклору;</a:t>
            </a:r>
          </a:p>
          <a:p>
            <a:pPr eaLnBrk="1" hangingPunct="1">
              <a:buNone/>
            </a:pPr>
            <a:r>
              <a:rPr lang="ru-RU" sz="2400" dirty="0" smtClean="0">
                <a:latin typeface="Times New Roman" pitchFamily="18" charset="0"/>
                <a:cs typeface="Times New Roman" pitchFamily="18" charset="0"/>
              </a:rPr>
              <a:t>   -формировать первоначальные  представления об особенностях фольклора: о жанрах ,об их с особенностях;</a:t>
            </a:r>
          </a:p>
          <a:p>
            <a:pPr eaLnBrk="1" hangingPunct="1">
              <a:buNone/>
            </a:pPr>
            <a:r>
              <a:rPr lang="ru-RU" sz="2400" dirty="0" smtClean="0">
                <a:latin typeface="Times New Roman" pitchFamily="18" charset="0"/>
                <a:cs typeface="Times New Roman" pitchFamily="18" charset="0"/>
              </a:rPr>
              <a:t>  -развивать  речь средствами малых фольклорных жанров у детей старшего дошкольного возраста.</a:t>
            </a:r>
          </a:p>
        </p:txBody>
      </p:sp>
      <p:pic>
        <p:nvPicPr>
          <p:cNvPr id="3" name="Рисунок 2" descr="full_clip_image002.jpg"/>
          <p:cNvPicPr>
            <a:picLocks noChangeAspect="1"/>
          </p:cNvPicPr>
          <p:nvPr/>
        </p:nvPicPr>
        <p:blipFill>
          <a:blip r:embed="rId2" cstate="email"/>
          <a:stretch>
            <a:fillRect/>
          </a:stretch>
        </p:blipFill>
        <p:spPr>
          <a:xfrm>
            <a:off x="5929322" y="857232"/>
            <a:ext cx="2896835" cy="2308173"/>
          </a:xfrm>
          <a:prstGeom prst="rect">
            <a:avLst/>
          </a:prstGeom>
          <a:ln>
            <a:noFill/>
          </a:ln>
          <a:effectLst>
            <a:softEdge rad="112500"/>
          </a:effectLst>
        </p:spPr>
      </p:pic>
      <p:pic>
        <p:nvPicPr>
          <p:cNvPr id="4" name="Рисунок 3" descr="01lab4plt1241109964.jpg"/>
          <p:cNvPicPr>
            <a:picLocks noChangeAspect="1"/>
          </p:cNvPicPr>
          <p:nvPr/>
        </p:nvPicPr>
        <p:blipFill>
          <a:blip r:embed="rId3" cstate="email"/>
          <a:stretch>
            <a:fillRect/>
          </a:stretch>
        </p:blipFill>
        <p:spPr>
          <a:xfrm>
            <a:off x="6215074" y="4714884"/>
            <a:ext cx="1385881" cy="1847842"/>
          </a:xfrm>
          <a:prstGeom prst="rect">
            <a:avLst/>
          </a:prstGeom>
          <a:ln>
            <a:noFill/>
          </a:ln>
          <a:effectLst>
            <a:softEdge rad="112500"/>
          </a:effectLst>
        </p:spPr>
      </p:pic>
      <p:pic>
        <p:nvPicPr>
          <p:cNvPr id="5" name="Рисунок 4" descr="children_reading.jpg"/>
          <p:cNvPicPr>
            <a:picLocks noChangeAspect="1"/>
          </p:cNvPicPr>
          <p:nvPr/>
        </p:nvPicPr>
        <p:blipFill>
          <a:blip r:embed="rId4" cstate="email"/>
          <a:stretch>
            <a:fillRect/>
          </a:stretch>
        </p:blipFill>
        <p:spPr>
          <a:xfrm>
            <a:off x="3214678" y="4929198"/>
            <a:ext cx="2500298" cy="1665238"/>
          </a:xfrm>
          <a:prstGeom prst="rect">
            <a:avLst/>
          </a:prstGeom>
          <a:ln>
            <a:noFill/>
          </a:ln>
          <a:effectLst>
            <a:softEdge rad="112500"/>
          </a:effectLst>
        </p:spPr>
      </p:pic>
      <p:pic>
        <p:nvPicPr>
          <p:cNvPr id="6" name="Рисунок 5" descr="iCAAWPKMJ.jpg"/>
          <p:cNvPicPr>
            <a:picLocks noChangeAspect="1"/>
          </p:cNvPicPr>
          <p:nvPr/>
        </p:nvPicPr>
        <p:blipFill>
          <a:blip r:embed="rId5" cstate="email"/>
          <a:stretch>
            <a:fillRect/>
          </a:stretch>
        </p:blipFill>
        <p:spPr>
          <a:xfrm>
            <a:off x="428596" y="4786322"/>
            <a:ext cx="2219325" cy="1809750"/>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338">
                                            <p:txEl>
                                              <p:pRg st="0" end="0"/>
                                            </p:txEl>
                                          </p:spTgt>
                                        </p:tgtEl>
                                        <p:attrNameLst>
                                          <p:attrName>style.visibility</p:attrName>
                                        </p:attrNameLst>
                                      </p:cBhvr>
                                      <p:to>
                                        <p:strVal val="visible"/>
                                      </p:to>
                                    </p:set>
                                    <p:animEffect transition="in" filter="fade">
                                      <p:cBhvr>
                                        <p:cTn id="7" dur="2000"/>
                                        <p:tgtEl>
                                          <p:spTgt spid="14338">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4338">
                                            <p:txEl>
                                              <p:pRg st="4" end="4"/>
                                            </p:txEl>
                                          </p:spTgt>
                                        </p:tgtEl>
                                        <p:attrNameLst>
                                          <p:attrName>style.visibility</p:attrName>
                                        </p:attrNameLst>
                                      </p:cBhvr>
                                      <p:to>
                                        <p:strVal val="visible"/>
                                      </p:to>
                                    </p:set>
                                    <p:animEffect transition="in" filter="fade">
                                      <p:cBhvr>
                                        <p:cTn id="11" dur="2000"/>
                                        <p:tgtEl>
                                          <p:spTgt spid="14338">
                                            <p:txEl>
                                              <p:pRg st="4" end="4"/>
                                            </p:txEl>
                                          </p:spTgt>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4338">
                                            <p:txEl>
                                              <p:pRg st="5" end="5"/>
                                            </p:txEl>
                                          </p:spTgt>
                                        </p:tgtEl>
                                        <p:attrNameLst>
                                          <p:attrName>style.visibility</p:attrName>
                                        </p:attrNameLst>
                                      </p:cBhvr>
                                      <p:to>
                                        <p:strVal val="visible"/>
                                      </p:to>
                                    </p:set>
                                    <p:animEffect transition="in" filter="fade">
                                      <p:cBhvr>
                                        <p:cTn id="15" dur="2000"/>
                                        <p:tgtEl>
                                          <p:spTgt spid="14338">
                                            <p:txEl>
                                              <p:pRg st="5" end="5"/>
                                            </p:txEl>
                                          </p:spTgt>
                                        </p:tgtEl>
                                      </p:cBhvr>
                                    </p:animEffect>
                                  </p:childTnLst>
                                </p:cTn>
                              </p:par>
                              <p:par>
                                <p:cTn id="16" presetID="6" presetClass="entr" presetSubtype="16"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ircle(in)">
                                      <p:cBhvr>
                                        <p:cTn id="18" dur="2000"/>
                                        <p:tgtEl>
                                          <p:spTgt spid="6"/>
                                        </p:tgtEl>
                                      </p:cBhvr>
                                    </p:animEffect>
                                  </p:childTnLst>
                                </p:cTn>
                              </p:par>
                            </p:childTnLst>
                          </p:cTn>
                        </p:par>
                        <p:par>
                          <p:cTn id="19" fill="hold">
                            <p:stCondLst>
                              <p:cond delay="6000"/>
                            </p:stCondLst>
                            <p:childTnLst>
                              <p:par>
                                <p:cTn id="20" presetID="10" presetClass="entr" presetSubtype="0" fill="hold" nodeType="afterEffect">
                                  <p:stCondLst>
                                    <p:cond delay="0"/>
                                  </p:stCondLst>
                                  <p:childTnLst>
                                    <p:set>
                                      <p:cBhvr>
                                        <p:cTn id="21" dur="1" fill="hold">
                                          <p:stCondLst>
                                            <p:cond delay="0"/>
                                          </p:stCondLst>
                                        </p:cTn>
                                        <p:tgtEl>
                                          <p:spTgt spid="14338">
                                            <p:txEl>
                                              <p:pRg st="6" end="6"/>
                                            </p:txEl>
                                          </p:spTgt>
                                        </p:tgtEl>
                                        <p:attrNameLst>
                                          <p:attrName>style.visibility</p:attrName>
                                        </p:attrNameLst>
                                      </p:cBhvr>
                                      <p:to>
                                        <p:strVal val="visible"/>
                                      </p:to>
                                    </p:set>
                                    <p:animEffect transition="in" filter="fade">
                                      <p:cBhvr>
                                        <p:cTn id="22" dur="2000"/>
                                        <p:tgtEl>
                                          <p:spTgt spid="14338">
                                            <p:txEl>
                                              <p:pRg st="6" end="6"/>
                                            </p:txEl>
                                          </p:spTgt>
                                        </p:tgtEl>
                                      </p:cBhvr>
                                    </p:animEffect>
                                  </p:childTnLst>
                                </p:cTn>
                              </p:par>
                              <p:par>
                                <p:cTn id="23" presetID="6" presetClass="entr" presetSubtype="16" fill="hold" nodeType="with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circle(in)">
                                      <p:cBhvr>
                                        <p:cTn id="25" dur="2000"/>
                                        <p:tgtEl>
                                          <p:spTgt spid="5"/>
                                        </p:tgtEl>
                                      </p:cBhvr>
                                    </p:animEffect>
                                  </p:childTnLst>
                                </p:cTn>
                              </p:par>
                            </p:childTnLst>
                          </p:cTn>
                        </p:par>
                        <p:par>
                          <p:cTn id="26" fill="hold">
                            <p:stCondLst>
                              <p:cond delay="8000"/>
                            </p:stCondLst>
                            <p:childTnLst>
                              <p:par>
                                <p:cTn id="27" presetID="10" presetClass="entr" presetSubtype="0" fill="hold" nodeType="afterEffect">
                                  <p:stCondLst>
                                    <p:cond delay="0"/>
                                  </p:stCondLst>
                                  <p:childTnLst>
                                    <p:set>
                                      <p:cBhvr>
                                        <p:cTn id="28" dur="1" fill="hold">
                                          <p:stCondLst>
                                            <p:cond delay="0"/>
                                          </p:stCondLst>
                                        </p:cTn>
                                        <p:tgtEl>
                                          <p:spTgt spid="14338">
                                            <p:txEl>
                                              <p:pRg st="7" end="7"/>
                                            </p:txEl>
                                          </p:spTgt>
                                        </p:tgtEl>
                                        <p:attrNameLst>
                                          <p:attrName>style.visibility</p:attrName>
                                        </p:attrNameLst>
                                      </p:cBhvr>
                                      <p:to>
                                        <p:strVal val="visible"/>
                                      </p:to>
                                    </p:set>
                                    <p:animEffect transition="in" filter="fade">
                                      <p:cBhvr>
                                        <p:cTn id="29" dur="2000"/>
                                        <p:tgtEl>
                                          <p:spTgt spid="14338">
                                            <p:txEl>
                                              <p:pRg st="7" end="7"/>
                                            </p:txEl>
                                          </p:spTgt>
                                        </p:tgtEl>
                                      </p:cBhvr>
                                    </p:animEffect>
                                  </p:childTnLst>
                                </p:cTn>
                              </p:par>
                              <p:par>
                                <p:cTn id="30" presetID="6" presetClass="entr" presetSubtype="16" fill="hold" nodeType="with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circle(in)">
                                      <p:cBhvr>
                                        <p:cTn id="3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357158" y="785794"/>
            <a:ext cx="8448514" cy="5313254"/>
          </a:xfrm>
        </p:spPr>
        <p:txBody>
          <a:bodyPr/>
          <a:lstStyle/>
          <a:p>
            <a:pPr>
              <a:buNone/>
            </a:pPr>
            <a:endParaRPr lang="ru-RU" sz="2800" dirty="0" smtClean="0">
              <a:latin typeface="Times New Roman" pitchFamily="18" charset="0"/>
              <a:cs typeface="Times New Roman" pitchFamily="18" charset="0"/>
            </a:endParaRPr>
          </a:p>
          <a:p>
            <a:pPr>
              <a:buNone/>
            </a:pPr>
            <a:r>
              <a:rPr lang="ru-RU" sz="28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Речь - это один из видов общения, она имеет большое значение для целостного и всестороннего развития ребенка в раннем и дошкольном возрасте, так как она становится основным средством общения. </a:t>
            </a: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Наилучшим способом влияют на развитие речи ребенка средства устного народного творчества.</a:t>
            </a:r>
            <a:endParaRPr lang="ru-RU" sz="2400" dirty="0"/>
          </a:p>
        </p:txBody>
      </p:sp>
      <p:pic>
        <p:nvPicPr>
          <p:cNvPr id="4" name="Рисунок 3" descr="iCAKRJEMN.jpg"/>
          <p:cNvPicPr>
            <a:picLocks noChangeAspect="1"/>
          </p:cNvPicPr>
          <p:nvPr/>
        </p:nvPicPr>
        <p:blipFill>
          <a:blip r:embed="rId2"/>
          <a:stretch>
            <a:fillRect/>
          </a:stretch>
        </p:blipFill>
        <p:spPr>
          <a:xfrm>
            <a:off x="5143504" y="2643182"/>
            <a:ext cx="3071834" cy="2047889"/>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circle(in)">
                                      <p:cBhvr>
                                        <p:cTn id="11" dur="2000"/>
                                        <p:tgtEl>
                                          <p:spTgt spid="4"/>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Effect transition="in" filter="fade">
                                      <p:cBhvr>
                                        <p:cTn id="15" dur="2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28596" y="0"/>
            <a:ext cx="8377076" cy="6099048"/>
          </a:xfrm>
        </p:spPr>
        <p:txBody>
          <a:bodyPr/>
          <a:lstStyle/>
          <a:p>
            <a:pPr>
              <a:buNone/>
            </a:pPr>
            <a:r>
              <a:rPr lang="ru-RU" sz="2400" dirty="0" smtClean="0">
                <a:latin typeface="Times New Roman" pitchFamily="18" charset="0"/>
                <a:cs typeface="Times New Roman" pitchFamily="18" charset="0"/>
              </a:rPr>
              <a:t>   </a:t>
            </a:r>
          </a:p>
          <a:p>
            <a:pPr>
              <a:buNone/>
            </a:pPr>
            <a:r>
              <a:rPr lang="ru-RU" sz="2400" dirty="0" smtClean="0">
                <a:latin typeface="Times New Roman" pitchFamily="18" charset="0"/>
                <a:cs typeface="Times New Roman" pitchFamily="18" charset="0"/>
              </a:rPr>
              <a:t> Фольклор-это  устное народное творчество, народная мудрость, народное знание. </a:t>
            </a:r>
          </a:p>
          <a:p>
            <a:pPr>
              <a:buNone/>
            </a:pPr>
            <a:endParaRPr lang="ru-RU" sz="2400" dirty="0" smtClean="0">
              <a:latin typeface="Times New Roman" pitchFamily="18" charset="0"/>
              <a:cs typeface="Times New Roman" pitchFamily="18" charset="0"/>
            </a:endParaRPr>
          </a:p>
          <a:p>
            <a:pPr>
              <a:buNone/>
            </a:pPr>
            <a:r>
              <a:rPr lang="ru-RU" sz="2400" dirty="0" smtClean="0">
                <a:latin typeface="Times New Roman" pitchFamily="18" charset="0"/>
                <a:cs typeface="Times New Roman" pitchFamily="18" charset="0"/>
              </a:rPr>
              <a:t>    Фольклор выражает вкусы, склонности, интересы народа. </a:t>
            </a:r>
          </a:p>
          <a:p>
            <a:pPr>
              <a:buNone/>
            </a:pPr>
            <a:r>
              <a:rPr lang="ru-RU" sz="2400" dirty="0" smtClean="0">
                <a:latin typeface="Times New Roman" pitchFamily="18" charset="0"/>
                <a:cs typeface="Times New Roman" pitchFamily="18" charset="0"/>
              </a:rPr>
              <a:t>    Он включает в себя произведения, передающие основные важнейшие представления народа о главных жизненных ценностях: труде, семье, любви, общественном долге, родине. На этих произведениях воспитываемся мы и сейчас. Знание фольклора может дать человеку знание о русском народе, и в конечном итоге о самом себе.</a:t>
            </a:r>
          </a:p>
          <a:p>
            <a:pPr>
              <a:buNone/>
            </a:pPr>
            <a:r>
              <a:rPr lang="ru-RU" sz="2400" dirty="0" smtClean="0">
                <a:latin typeface="Times New Roman" pitchFamily="18" charset="0"/>
                <a:cs typeface="Times New Roman" pitchFamily="18" charset="0"/>
              </a:rPr>
              <a:t>   </a:t>
            </a:r>
          </a:p>
          <a:p>
            <a:pPr>
              <a:buNone/>
            </a:pPr>
            <a:r>
              <a:rPr lang="ru-RU" sz="2400" dirty="0" smtClean="0">
                <a:latin typeface="Times New Roman" pitchFamily="18" charset="0"/>
                <a:cs typeface="Times New Roman" pitchFamily="18" charset="0"/>
              </a:rPr>
              <a:t>               «… Начало искусства  слова – </a:t>
            </a:r>
          </a:p>
          <a:p>
            <a:pPr>
              <a:buNone/>
            </a:pPr>
            <a:r>
              <a:rPr lang="ru-RU" sz="2400" dirty="0" smtClean="0">
                <a:latin typeface="Times New Roman" pitchFamily="18" charset="0"/>
                <a:cs typeface="Times New Roman" pitchFamily="18" charset="0"/>
              </a:rPr>
              <a:t>              в фольклоре». М. Горький.</a:t>
            </a:r>
            <a:endParaRPr lang="ru-RU" sz="2400" dirty="0">
              <a:latin typeface="Times New Roman" pitchFamily="18" charset="0"/>
              <a:cs typeface="Times New Roman" pitchFamily="18" charset="0"/>
            </a:endParaRPr>
          </a:p>
        </p:txBody>
      </p:sp>
      <p:pic>
        <p:nvPicPr>
          <p:cNvPr id="4" name="Рисунок 3" descr="i.jpg"/>
          <p:cNvPicPr>
            <a:picLocks noChangeAspect="1"/>
          </p:cNvPicPr>
          <p:nvPr/>
        </p:nvPicPr>
        <p:blipFill>
          <a:blip r:embed="rId2"/>
          <a:stretch>
            <a:fillRect/>
          </a:stretch>
        </p:blipFill>
        <p:spPr>
          <a:xfrm>
            <a:off x="6215074" y="4071942"/>
            <a:ext cx="1843090" cy="2540156"/>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2000"/>
                                        <p:tgtEl>
                                          <p:spTgt spid="3">
                                            <p:txEl>
                                              <p:pRg st="1" end="1"/>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2000"/>
                                        <p:tgtEl>
                                          <p:spTgt spid="3">
                                            <p:txEl>
                                              <p:pRg st="3" end="3"/>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2000"/>
                                        <p:tgtEl>
                                          <p:spTgt spid="3">
                                            <p:txEl>
                                              <p:pRg st="4" end="4"/>
                                            </p:txEl>
                                          </p:spTgt>
                                        </p:tgtEl>
                                      </p:cBhvr>
                                    </p:animEffect>
                                  </p:childTnLst>
                                </p:cTn>
                              </p:par>
                            </p:childTnLst>
                          </p:cTn>
                        </p:par>
                        <p:par>
                          <p:cTn id="15" fill="hold">
                            <p:stCondLst>
                              <p:cond delay="4000"/>
                            </p:stCondLst>
                            <p:childTnLst>
                              <p:par>
                                <p:cTn id="16" presetID="10" presetClass="entr" presetSubtype="0" fill="hold" nodeType="afterEffect">
                                  <p:stCondLst>
                                    <p:cond delay="0"/>
                                  </p:stCondLst>
                                  <p:childTnLst>
                                    <p:set>
                                      <p:cBhvr>
                                        <p:cTn id="17" dur="1" fill="hold">
                                          <p:stCondLst>
                                            <p:cond delay="0"/>
                                          </p:stCondLst>
                                        </p:cTn>
                                        <p:tgtEl>
                                          <p:spTgt spid="3">
                                            <p:txEl>
                                              <p:pRg st="6" end="6"/>
                                            </p:txEl>
                                          </p:spTgt>
                                        </p:tgtEl>
                                        <p:attrNameLst>
                                          <p:attrName>style.visibility</p:attrName>
                                        </p:attrNameLst>
                                      </p:cBhvr>
                                      <p:to>
                                        <p:strVal val="visible"/>
                                      </p:to>
                                    </p:set>
                                    <p:animEffect transition="in" filter="fade">
                                      <p:cBhvr>
                                        <p:cTn id="18" dur="2000"/>
                                        <p:tgtEl>
                                          <p:spTgt spid="3">
                                            <p:txEl>
                                              <p:pRg st="6" end="6"/>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fade">
                                      <p:cBhvr>
                                        <p:cTn id="21" dur="2000"/>
                                        <p:tgtEl>
                                          <p:spTgt spid="3">
                                            <p:txEl>
                                              <p:pRg st="7" end="7"/>
                                            </p:txEl>
                                          </p:spTgt>
                                        </p:tgtEl>
                                      </p:cBhvr>
                                    </p:animEffect>
                                  </p:childTnLst>
                                </p:cTn>
                              </p:par>
                              <p:par>
                                <p:cTn id="22" presetID="6" presetClass="entr" presetSubtype="16"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circle(in)">
                                      <p:cBhvr>
                                        <p:cTn id="24"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Содержимое 2"/>
          <p:cNvSpPr>
            <a:spLocks noGrp="1"/>
          </p:cNvSpPr>
          <p:nvPr>
            <p:ph sz="quarter" idx="1"/>
          </p:nvPr>
        </p:nvSpPr>
        <p:spPr>
          <a:xfrm>
            <a:off x="301625" y="214290"/>
            <a:ext cx="5341945" cy="5884885"/>
          </a:xfrm>
        </p:spPr>
        <p:txBody>
          <a:bodyPr/>
          <a:lstStyle/>
          <a:p>
            <a:pPr eaLnBrk="1" hangingPunct="1">
              <a:buFont typeface="Wingdings 2" pitchFamily="18" charset="2"/>
              <a:buNone/>
            </a:pPr>
            <a:r>
              <a:rPr lang="ru-RU" sz="2400" dirty="0" smtClean="0">
                <a:latin typeface="Times New Roman" pitchFamily="18" charset="0"/>
                <a:cs typeface="Times New Roman" pitchFamily="18" charset="0"/>
              </a:rPr>
              <a:t>    Для развитии речи детей часто используют малые фольклорные жанры.</a:t>
            </a:r>
          </a:p>
          <a:p>
            <a:pPr eaLnBrk="1" hangingPunct="1">
              <a:buNone/>
            </a:pPr>
            <a:r>
              <a:rPr lang="ru-RU" sz="2400" dirty="0" smtClean="0">
                <a:latin typeface="Times New Roman" pitchFamily="18" charset="0"/>
                <a:cs typeface="Times New Roman" pitchFamily="18" charset="0"/>
              </a:rPr>
              <a:t>    </a:t>
            </a:r>
          </a:p>
          <a:p>
            <a:pPr eaLnBrk="1" hangingPunct="1">
              <a:buNone/>
            </a:pPr>
            <a:endParaRPr lang="ru-RU" sz="2400" dirty="0" smtClean="0">
              <a:latin typeface="Times New Roman" pitchFamily="18" charset="0"/>
              <a:cs typeface="Times New Roman" pitchFamily="18" charset="0"/>
            </a:endParaRPr>
          </a:p>
          <a:p>
            <a:pPr eaLnBrk="1" hangingPunct="1">
              <a:buNone/>
            </a:pPr>
            <a:r>
              <a:rPr lang="ru-RU" sz="2400" dirty="0" smtClean="0">
                <a:latin typeface="Times New Roman" pitchFamily="18" charset="0"/>
                <a:cs typeface="Times New Roman" pitchFamily="18" charset="0"/>
              </a:rPr>
              <a:t>   Малые фольклорные жанры- это    миниатюрные поэтические произведения, имеющие определенную педагогическую направленность, они окрашивают речь, делая ее образной и красочной; развивают устную речь ребёнка, влияет на его духовное развитие.</a:t>
            </a:r>
          </a:p>
        </p:txBody>
      </p:sp>
      <p:pic>
        <p:nvPicPr>
          <p:cNvPr id="3" name="Рисунок 2" descr="55fc4271b7bbb.jpg"/>
          <p:cNvPicPr>
            <a:picLocks noChangeAspect="1"/>
          </p:cNvPicPr>
          <p:nvPr/>
        </p:nvPicPr>
        <p:blipFill>
          <a:blip r:embed="rId2" cstate="email"/>
          <a:stretch>
            <a:fillRect/>
          </a:stretch>
        </p:blipFill>
        <p:spPr>
          <a:xfrm>
            <a:off x="5381630" y="3571876"/>
            <a:ext cx="3452837" cy="2589628"/>
          </a:xfrm>
          <a:prstGeom prst="rect">
            <a:avLst/>
          </a:prstGeom>
          <a:ln>
            <a:noFill/>
          </a:ln>
          <a:effectLst>
            <a:softEdge rad="112500"/>
          </a:effectLst>
        </p:spPr>
      </p:pic>
      <p:pic>
        <p:nvPicPr>
          <p:cNvPr id="5" name="Рисунок 4" descr="0_cff49_3562e07_M.png"/>
          <p:cNvPicPr>
            <a:picLocks noChangeAspect="1"/>
          </p:cNvPicPr>
          <p:nvPr/>
        </p:nvPicPr>
        <p:blipFill>
          <a:blip r:embed="rId3" cstate="email"/>
          <a:stretch>
            <a:fillRect/>
          </a:stretch>
        </p:blipFill>
        <p:spPr>
          <a:xfrm>
            <a:off x="6215074" y="285728"/>
            <a:ext cx="2427543" cy="2322350"/>
          </a:xfrm>
          <a:prstGeom prst="rect">
            <a:avLst/>
          </a:prstGeom>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5362">
                                            <p:txEl>
                                              <p:pRg st="0" end="0"/>
                                            </p:txEl>
                                          </p:spTgt>
                                        </p:tgtEl>
                                        <p:attrNameLst>
                                          <p:attrName>style.visibility</p:attrName>
                                        </p:attrNameLst>
                                      </p:cBhvr>
                                      <p:to>
                                        <p:strVal val="visible"/>
                                      </p:to>
                                    </p:set>
                                    <p:animEffect transition="in" filter="fade">
                                      <p:cBhvr>
                                        <p:cTn id="7" dur="2000"/>
                                        <p:tgtEl>
                                          <p:spTgt spid="15362">
                                            <p:txEl>
                                              <p:pRg st="0" end="0"/>
                                            </p:txEl>
                                          </p:spTgt>
                                        </p:tgtEl>
                                      </p:cBhvr>
                                    </p:animEffect>
                                  </p:childTnLst>
                                </p:cTn>
                              </p:par>
                            </p:childTnLst>
                          </p:cTn>
                        </p:par>
                        <p:par>
                          <p:cTn id="8" fill="hold">
                            <p:stCondLst>
                              <p:cond delay="2000"/>
                            </p:stCondLst>
                            <p:childTnLst>
                              <p:par>
                                <p:cTn id="9" presetID="6" presetClass="entr" presetSubtype="16"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circle(in)">
                                      <p:cBhvr>
                                        <p:cTn id="11" dur="2000"/>
                                        <p:tgtEl>
                                          <p:spTgt spid="5"/>
                                        </p:tgtEl>
                                      </p:cBhvr>
                                    </p:animEffect>
                                  </p:childTnLst>
                                </p:cTn>
                              </p:par>
                            </p:childTnLst>
                          </p:cTn>
                        </p:par>
                        <p:par>
                          <p:cTn id="12" fill="hold">
                            <p:stCondLst>
                              <p:cond delay="4000"/>
                            </p:stCondLst>
                            <p:childTnLst>
                              <p:par>
                                <p:cTn id="13" presetID="10" presetClass="entr" presetSubtype="0" fill="hold" nodeType="afterEffect">
                                  <p:stCondLst>
                                    <p:cond delay="0"/>
                                  </p:stCondLst>
                                  <p:childTnLst>
                                    <p:set>
                                      <p:cBhvr>
                                        <p:cTn id="14" dur="1" fill="hold">
                                          <p:stCondLst>
                                            <p:cond delay="0"/>
                                          </p:stCondLst>
                                        </p:cTn>
                                        <p:tgtEl>
                                          <p:spTgt spid="15362">
                                            <p:txEl>
                                              <p:pRg st="3" end="3"/>
                                            </p:txEl>
                                          </p:spTgt>
                                        </p:tgtEl>
                                        <p:attrNameLst>
                                          <p:attrName>style.visibility</p:attrName>
                                        </p:attrNameLst>
                                      </p:cBhvr>
                                      <p:to>
                                        <p:strVal val="visible"/>
                                      </p:to>
                                    </p:set>
                                    <p:animEffect transition="in" filter="fade">
                                      <p:cBhvr>
                                        <p:cTn id="15" dur="2000"/>
                                        <p:tgtEl>
                                          <p:spTgt spid="15362">
                                            <p:txEl>
                                              <p:pRg st="3" end="3"/>
                                            </p:txEl>
                                          </p:spTgt>
                                        </p:tgtEl>
                                      </p:cBhvr>
                                    </p:animEffect>
                                  </p:childTnLst>
                                </p:cTn>
                              </p:par>
                            </p:childTnLst>
                          </p:cTn>
                        </p:par>
                        <p:par>
                          <p:cTn id="16" fill="hold">
                            <p:stCondLst>
                              <p:cond delay="6000"/>
                            </p:stCondLst>
                            <p:childTnLst>
                              <p:par>
                                <p:cTn id="17" presetID="6" presetClass="entr" presetSubtype="16"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circle(in)">
                                      <p:cBhvr>
                                        <p:cTn id="19"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282" y="285728"/>
            <a:ext cx="6500858" cy="5929354"/>
          </a:xfrm>
        </p:spPr>
        <p:txBody>
          <a:bodyPr/>
          <a:lstStyle/>
          <a:p>
            <a:pPr>
              <a:buNone/>
            </a:pPr>
            <a:r>
              <a:rPr lang="ru-RU" sz="2400" dirty="0" smtClean="0">
                <a:latin typeface="Times New Roman" pitchFamily="18" charset="0"/>
                <a:cs typeface="Times New Roman" pitchFamily="18" charset="0"/>
              </a:rPr>
              <a:t>   В своей работе по развитию речи детей старшего дошкольного возраста я использую малые фольклорные жанры такие как пословицы и поговорки.</a:t>
            </a:r>
          </a:p>
          <a:p>
            <a:pPr>
              <a:buNone/>
            </a:pPr>
            <a:r>
              <a:rPr lang="ru-RU" sz="2400" dirty="0" smtClean="0">
                <a:latin typeface="Times New Roman" pitchFamily="18" charset="0"/>
                <a:cs typeface="Times New Roman" pitchFamily="18" charset="0"/>
              </a:rPr>
              <a:t>  </a:t>
            </a:r>
            <a:r>
              <a:rPr lang="ru-RU" sz="2400" u="sng" dirty="0" smtClean="0">
                <a:latin typeface="Times New Roman" pitchFamily="18" charset="0"/>
                <a:cs typeface="Times New Roman" pitchFamily="18" charset="0"/>
              </a:rPr>
              <a:t>Пословица</a:t>
            </a:r>
            <a:r>
              <a:rPr lang="ru-RU" sz="2400" dirty="0" smtClean="0">
                <a:latin typeface="Times New Roman" pitchFamily="18" charset="0"/>
                <a:cs typeface="Times New Roman" pitchFamily="18" charset="0"/>
              </a:rPr>
              <a:t> - краткое образное изречение, обобщающее различные явления жизни и имеющая обычно назидательный смысл. </a:t>
            </a:r>
            <a:r>
              <a:rPr lang="ru-RU" sz="2400" dirty="0" smtClean="0"/>
              <a:t> </a:t>
            </a:r>
          </a:p>
          <a:p>
            <a:pPr>
              <a:buNone/>
            </a:pPr>
            <a:r>
              <a:rPr lang="ru-RU" sz="2400" dirty="0" smtClean="0">
                <a:latin typeface="Times New Roman" pitchFamily="18" charset="0"/>
                <a:cs typeface="Times New Roman" pitchFamily="18" charset="0"/>
              </a:rPr>
              <a:t>                                                 А.П. Евгеньева.</a:t>
            </a:r>
          </a:p>
          <a:p>
            <a:pPr>
              <a:buNone/>
            </a:pPr>
            <a:r>
              <a:rPr lang="ru-RU" sz="2400" dirty="0" smtClean="0">
                <a:latin typeface="Times New Roman" pitchFamily="18" charset="0"/>
                <a:cs typeface="Times New Roman" pitchFamily="18" charset="0"/>
              </a:rPr>
              <a:t>  </a:t>
            </a:r>
            <a:r>
              <a:rPr lang="ru-RU" sz="2400" u="sng" dirty="0" smtClean="0">
                <a:latin typeface="Times New Roman" pitchFamily="18" charset="0"/>
                <a:cs typeface="Times New Roman" pitchFamily="18" charset="0"/>
              </a:rPr>
              <a:t> Поговорка- </a:t>
            </a:r>
            <a:r>
              <a:rPr lang="ru-RU" sz="2400" dirty="0" smtClean="0">
                <a:latin typeface="Times New Roman" pitchFamily="18" charset="0"/>
                <a:cs typeface="Times New Roman" pitchFamily="18" charset="0"/>
              </a:rPr>
              <a:t>образное выражение, оборот речи, метко определяющий кого-либо явление жизни; в отличие от пословицы лишена обобщенного поучительного смысла. </a:t>
            </a:r>
          </a:p>
          <a:p>
            <a:pPr>
              <a:buNone/>
            </a:pPr>
            <a:r>
              <a:rPr lang="ru-RU" sz="2400" dirty="0" smtClean="0">
                <a:latin typeface="Times New Roman" pitchFamily="18" charset="0"/>
                <a:cs typeface="Times New Roman" pitchFamily="18" charset="0"/>
              </a:rPr>
              <a:t>                                                   С.И. Ожегов.</a:t>
            </a:r>
          </a:p>
          <a:p>
            <a:pPr>
              <a:buNone/>
            </a:pPr>
            <a:r>
              <a:rPr lang="ru-RU" sz="2400" dirty="0" smtClean="0">
                <a:latin typeface="Times New Roman" pitchFamily="18" charset="0"/>
                <a:cs typeface="Times New Roman" pitchFamily="18" charset="0"/>
              </a:rPr>
              <a:t>Поговорки имеют более узкий, конкретный смысл, пословица- шире. </a:t>
            </a:r>
          </a:p>
          <a:p>
            <a:pPr>
              <a:buNone/>
            </a:pPr>
            <a:endParaRPr lang="ru-RU" sz="2400" dirty="0">
              <a:latin typeface="Times New Roman" pitchFamily="18" charset="0"/>
              <a:cs typeface="Times New Roman" pitchFamily="18" charset="0"/>
            </a:endParaRPr>
          </a:p>
        </p:txBody>
      </p:sp>
      <p:pic>
        <p:nvPicPr>
          <p:cNvPr id="8" name="Рисунок 7" descr="i411384.jpg"/>
          <p:cNvPicPr>
            <a:picLocks noChangeAspect="1"/>
          </p:cNvPicPr>
          <p:nvPr/>
        </p:nvPicPr>
        <p:blipFill>
          <a:blip r:embed="rId2"/>
          <a:stretch>
            <a:fillRect/>
          </a:stretch>
        </p:blipFill>
        <p:spPr>
          <a:xfrm>
            <a:off x="6572264" y="1000108"/>
            <a:ext cx="2327147" cy="3071834"/>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2000"/>
                                        <p:tgtEl>
                                          <p:spTgt spid="3">
                                            <p:txEl>
                                              <p:pRg st="1" end="1"/>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2000"/>
                                        <p:tgtEl>
                                          <p:spTgt spid="3">
                                            <p:txEl>
                                              <p:pRg st="2" end="2"/>
                                            </p:txEl>
                                          </p:spTgt>
                                        </p:tgtEl>
                                      </p:cBhvr>
                                    </p:animEffect>
                                  </p:childTnLst>
                                </p:cTn>
                              </p:par>
                            </p:childTnLst>
                          </p:cTn>
                        </p:par>
                        <p:par>
                          <p:cTn id="15" fill="hold">
                            <p:stCondLst>
                              <p:cond delay="4000"/>
                            </p:stCondLst>
                            <p:childTnLst>
                              <p:par>
                                <p:cTn id="16" presetID="10" presetClass="entr" presetSubtype="0" fill="hold" nodeType="after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2000"/>
                                        <p:tgtEl>
                                          <p:spTgt spid="3">
                                            <p:txEl>
                                              <p:pRg st="4" end="4"/>
                                            </p:txEl>
                                          </p:spTgt>
                                        </p:tgtEl>
                                      </p:cBhvr>
                                    </p:animEffect>
                                  </p:childTnLst>
                                </p:cTn>
                              </p:par>
                            </p:childTnLst>
                          </p:cTn>
                        </p:par>
                        <p:par>
                          <p:cTn id="22" fill="hold">
                            <p:stCondLst>
                              <p:cond delay="6000"/>
                            </p:stCondLst>
                            <p:childTnLst>
                              <p:par>
                                <p:cTn id="23" presetID="10" presetClass="entr" presetSubtype="0" fill="hold" nodeType="after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fade">
                                      <p:cBhvr>
                                        <p:cTn id="25"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lstStyle/>
          <a:p>
            <a:pPr>
              <a:buNone/>
            </a:pPr>
            <a:r>
              <a:rPr lang="ru-RU" sz="2400" dirty="0" smtClean="0">
                <a:latin typeface="Times New Roman" pitchFamily="18" charset="0"/>
                <a:cs typeface="Times New Roman" pitchFamily="18" charset="0"/>
              </a:rPr>
              <a:t>   С помощью малых форм фольклора можно решать практически все задачи методики развития речи. Можно и нужно использовать этот богатый материал словесного творчества народа. </a:t>
            </a:r>
          </a:p>
          <a:p>
            <a:pPr>
              <a:buNone/>
            </a:pPr>
            <a:r>
              <a:rPr lang="ru-RU" sz="2400" dirty="0" smtClean="0">
                <a:latin typeface="Times New Roman" pitchFamily="18" charset="0"/>
                <a:cs typeface="Times New Roman" pitchFamily="18" charset="0"/>
              </a:rPr>
              <a:t>     Малые фольклорные произведения обогащают словарь, развивают артикуляционный аппарат, фонематический слух, дети лучше усваивают переносное значение слова.</a:t>
            </a:r>
          </a:p>
          <a:p>
            <a:pPr>
              <a:buNone/>
            </a:pPr>
            <a:endParaRPr lang="ru-RU" dirty="0" smtClean="0"/>
          </a:p>
          <a:p>
            <a:endParaRPr lang="ru-RU" dirty="0"/>
          </a:p>
        </p:txBody>
      </p:sp>
      <p:pic>
        <p:nvPicPr>
          <p:cNvPr id="5" name="Рисунок 4" descr="_ikonka.jpg"/>
          <p:cNvPicPr>
            <a:picLocks noChangeAspect="1"/>
          </p:cNvPicPr>
          <p:nvPr/>
        </p:nvPicPr>
        <p:blipFill>
          <a:blip r:embed="rId2" cstate="email"/>
          <a:stretch>
            <a:fillRect/>
          </a:stretch>
        </p:blipFill>
        <p:spPr>
          <a:xfrm>
            <a:off x="642910" y="4286256"/>
            <a:ext cx="3428992" cy="2290566"/>
          </a:xfrm>
          <a:prstGeom prst="rect">
            <a:avLst/>
          </a:prstGeom>
          <a:ln>
            <a:noFill/>
          </a:ln>
          <a:effectLst>
            <a:softEdge rad="112500"/>
          </a:effectLst>
        </p:spPr>
      </p:pic>
      <p:pic>
        <p:nvPicPr>
          <p:cNvPr id="6" name="Рисунок 5" descr="folklor_3.jpg"/>
          <p:cNvPicPr>
            <a:picLocks noChangeAspect="1"/>
          </p:cNvPicPr>
          <p:nvPr/>
        </p:nvPicPr>
        <p:blipFill>
          <a:blip r:embed="rId3" cstate="email"/>
          <a:stretch>
            <a:fillRect/>
          </a:stretch>
        </p:blipFill>
        <p:spPr>
          <a:xfrm>
            <a:off x="5000628" y="4214818"/>
            <a:ext cx="3257557" cy="2444833"/>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childTnLst>
                          </p:cTn>
                        </p:par>
                        <p:par>
                          <p:cTn id="11" fill="hold">
                            <p:stCondLst>
                              <p:cond delay="2000"/>
                            </p:stCondLst>
                            <p:childTnLst>
                              <p:par>
                                <p:cTn id="12" presetID="6" presetClass="entr" presetSubtype="16"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circle(in)">
                                      <p:cBhvr>
                                        <p:cTn id="14" dur="2000"/>
                                        <p:tgtEl>
                                          <p:spTgt spid="5"/>
                                        </p:tgtEl>
                                      </p:cBhvr>
                                    </p:animEffect>
                                  </p:childTnLst>
                                </p:cTn>
                              </p:par>
                            </p:childTnLst>
                          </p:cTn>
                        </p:par>
                        <p:par>
                          <p:cTn id="15" fill="hold">
                            <p:stCondLst>
                              <p:cond delay="4000"/>
                            </p:stCondLst>
                            <p:childTnLst>
                              <p:par>
                                <p:cTn id="16" presetID="6" presetClass="entr" presetSubtype="16"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circle(in)">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Содержимое 2"/>
          <p:cNvSpPr>
            <a:spLocks noGrp="1"/>
          </p:cNvSpPr>
          <p:nvPr>
            <p:ph sz="quarter" idx="1"/>
          </p:nvPr>
        </p:nvSpPr>
        <p:spPr>
          <a:xfrm>
            <a:off x="301625" y="1527175"/>
            <a:ext cx="8504238" cy="4572000"/>
          </a:xfrm>
        </p:spPr>
        <p:txBody>
          <a:bodyPr/>
          <a:lstStyle/>
          <a:p>
            <a:pPr eaLnBrk="1" hangingPunct="1">
              <a:buFont typeface="Wingdings 2" pitchFamily="18" charset="2"/>
              <a:buNone/>
            </a:pPr>
            <a:r>
              <a:rPr lang="ru-RU" dirty="0" smtClean="0"/>
              <a:t>   </a:t>
            </a:r>
          </a:p>
          <a:p>
            <a:pPr eaLnBrk="1" hangingPunct="1">
              <a:buFont typeface="Wingdings 2" pitchFamily="18" charset="2"/>
              <a:buNone/>
            </a:pPr>
            <a:endParaRPr lang="ru-RU" sz="2400" dirty="0" smtClean="0">
              <a:latin typeface="Times New Roman" pitchFamily="18" charset="0"/>
              <a:cs typeface="Times New Roman" pitchFamily="18" charset="0"/>
            </a:endParaRPr>
          </a:p>
          <a:p>
            <a:pPr eaLnBrk="1" hangingPunct="1">
              <a:buFont typeface="Wingdings 2" pitchFamily="18" charset="2"/>
              <a:buNone/>
            </a:pPr>
            <a:r>
              <a:rPr lang="ru-RU" sz="2400" dirty="0" smtClean="0">
                <a:latin typeface="Times New Roman" pitchFamily="18" charset="0"/>
                <a:cs typeface="Times New Roman" pitchFamily="18" charset="0"/>
              </a:rPr>
              <a:t>   Для оптимизации учебно-воспитательного процесса была разработана система работы с применением малых фольклорных произведений на занятиях по развитию речи для детей старшего дошкольного возраста.</a:t>
            </a:r>
          </a:p>
          <a:p>
            <a:pPr eaLnBrk="1" hangingPunct="1">
              <a:buFont typeface="Wingdings 2" pitchFamily="18" charset="2"/>
              <a:buNone/>
            </a:pPr>
            <a:r>
              <a:rPr lang="ru-RU" sz="2400" dirty="0" smtClean="0">
                <a:latin typeface="Times New Roman" pitchFamily="18" charset="0"/>
                <a:cs typeface="Times New Roman" pitchFamily="18" charset="0"/>
              </a:rPr>
              <a:t>   </a:t>
            </a:r>
          </a:p>
          <a:p>
            <a:pPr eaLnBrk="1" hangingPunct="1">
              <a:buFont typeface="Wingdings 2" pitchFamily="18" charset="2"/>
              <a:buNone/>
            </a:pPr>
            <a:r>
              <a:rPr lang="ru-RU" sz="2400" dirty="0" smtClean="0">
                <a:latin typeface="Times New Roman" pitchFamily="18" charset="0"/>
                <a:cs typeface="Times New Roman" pitchFamily="18" charset="0"/>
              </a:rPr>
              <a:t>   Мы разработали пять этапов работы с малыми фольклорными жанрами.</a:t>
            </a:r>
          </a:p>
          <a:p>
            <a:pPr eaLnBrk="1" hangingPunct="1"/>
            <a:endParaRPr lang="ru-RU" dirty="0" smtClean="0"/>
          </a:p>
        </p:txBody>
      </p:sp>
      <p:pic>
        <p:nvPicPr>
          <p:cNvPr id="6" name="Рисунок 5" descr="img0.jpg"/>
          <p:cNvPicPr>
            <a:picLocks noChangeAspect="1"/>
          </p:cNvPicPr>
          <p:nvPr/>
        </p:nvPicPr>
        <p:blipFill>
          <a:blip r:embed="rId2" cstate="email"/>
          <a:stretch>
            <a:fillRect/>
          </a:stretch>
        </p:blipFill>
        <p:spPr>
          <a:xfrm>
            <a:off x="5786446" y="214290"/>
            <a:ext cx="3119433" cy="2339575"/>
          </a:xfrm>
          <a:prstGeom prst="rect">
            <a:avLst/>
          </a:prstGeom>
          <a:ln>
            <a:noFill/>
          </a:ln>
          <a:effectLst>
            <a:softEdge rad="112500"/>
          </a:effectLst>
        </p:spPr>
      </p:pic>
      <p:pic>
        <p:nvPicPr>
          <p:cNvPr id="7" name="Рисунок 6" descr="kniga poslovits 2.jpg"/>
          <p:cNvPicPr>
            <a:picLocks noChangeAspect="1"/>
          </p:cNvPicPr>
          <p:nvPr/>
        </p:nvPicPr>
        <p:blipFill>
          <a:blip r:embed="rId3" cstate="email"/>
          <a:stretch>
            <a:fillRect/>
          </a:stretch>
        </p:blipFill>
        <p:spPr>
          <a:xfrm>
            <a:off x="7000892" y="3786190"/>
            <a:ext cx="1652584" cy="2559312"/>
          </a:xfrm>
          <a:prstGeom prst="rect">
            <a:avLst/>
          </a:prstGeom>
          <a:ln>
            <a:noFill/>
          </a:ln>
          <a:effectLst>
            <a:softEdge rad="112500"/>
          </a:effectLst>
        </p:spPr>
      </p:pic>
      <p:pic>
        <p:nvPicPr>
          <p:cNvPr id="8" name="Рисунок 7" descr="img1.jpg"/>
          <p:cNvPicPr>
            <a:picLocks noChangeAspect="1"/>
          </p:cNvPicPr>
          <p:nvPr/>
        </p:nvPicPr>
        <p:blipFill>
          <a:blip r:embed="rId4" cstate="email"/>
          <a:stretch>
            <a:fillRect/>
          </a:stretch>
        </p:blipFill>
        <p:spPr>
          <a:xfrm>
            <a:off x="500034" y="214290"/>
            <a:ext cx="2952739" cy="2214554"/>
          </a:xfrm>
          <a:prstGeom prst="rect">
            <a:avLst/>
          </a:prstGeom>
          <a:ln>
            <a:noFill/>
          </a:ln>
          <a:effectLst>
            <a:softEdge rad="112500"/>
          </a:effectLst>
        </p:spPr>
      </p:pic>
    </p:spTree>
  </p:cSld>
  <p:clrMapOvr>
    <a:masterClrMapping/>
  </p:clrMapOvr>
  <p:transition spd="slow" advClick="0" advTm="20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6386">
                                            <p:txEl>
                                              <p:pRg st="2" end="2"/>
                                            </p:txEl>
                                          </p:spTgt>
                                        </p:tgtEl>
                                        <p:attrNameLst>
                                          <p:attrName>style.visibility</p:attrName>
                                        </p:attrNameLst>
                                      </p:cBhvr>
                                      <p:to>
                                        <p:strVal val="visible"/>
                                      </p:to>
                                    </p:set>
                                    <p:animEffect transition="in" filter="fade">
                                      <p:cBhvr>
                                        <p:cTn id="7" dur="2000"/>
                                        <p:tgtEl>
                                          <p:spTgt spid="16386">
                                            <p:txEl>
                                              <p:pRg st="2" end="2"/>
                                            </p:txEl>
                                          </p:spTgt>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16386">
                                            <p:txEl>
                                              <p:pRg st="4" end="4"/>
                                            </p:txEl>
                                          </p:spTgt>
                                        </p:tgtEl>
                                        <p:attrNameLst>
                                          <p:attrName>style.visibility</p:attrName>
                                        </p:attrNameLst>
                                      </p:cBhvr>
                                      <p:to>
                                        <p:strVal val="visible"/>
                                      </p:to>
                                    </p:set>
                                    <p:animEffect transition="in" filter="fade">
                                      <p:cBhvr>
                                        <p:cTn id="11" dur="2000"/>
                                        <p:tgtEl>
                                          <p:spTgt spid="16386">
                                            <p:txEl>
                                              <p:pRg st="4" end="4"/>
                                            </p:txEl>
                                          </p:spTgt>
                                        </p:tgtEl>
                                      </p:cBhvr>
                                    </p:animEffect>
                                  </p:childTnLst>
                                </p:cTn>
                              </p:par>
                            </p:childTnLst>
                          </p:cTn>
                        </p:par>
                        <p:par>
                          <p:cTn id="12" fill="hold">
                            <p:stCondLst>
                              <p:cond delay="4000"/>
                            </p:stCondLst>
                            <p:childTnLst>
                              <p:par>
                                <p:cTn id="13" presetID="6" presetClass="entr" presetSubtype="16"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circle(in)">
                                      <p:cBhvr>
                                        <p:cTn id="15" dur="2000"/>
                                        <p:tgtEl>
                                          <p:spTgt spid="8"/>
                                        </p:tgtEl>
                                      </p:cBhvr>
                                    </p:animEffect>
                                  </p:childTnLst>
                                </p:cTn>
                              </p:par>
                            </p:childTnLst>
                          </p:cTn>
                        </p:par>
                        <p:par>
                          <p:cTn id="16" fill="hold">
                            <p:stCondLst>
                              <p:cond delay="6000"/>
                            </p:stCondLst>
                            <p:childTnLst>
                              <p:par>
                                <p:cTn id="17" presetID="6" presetClass="entr" presetSubtype="16"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circle(in)">
                                      <p:cBhvr>
                                        <p:cTn id="19" dur="2000"/>
                                        <p:tgtEl>
                                          <p:spTgt spid="6"/>
                                        </p:tgtEl>
                                      </p:cBhvr>
                                    </p:animEffect>
                                  </p:childTnLst>
                                </p:cTn>
                              </p:par>
                            </p:childTnLst>
                          </p:cTn>
                        </p:par>
                        <p:par>
                          <p:cTn id="20" fill="hold">
                            <p:stCondLst>
                              <p:cond delay="8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1699</TotalTime>
  <Words>758</Words>
  <Application>Microsoft Office PowerPoint</Application>
  <PresentationFormat>Экран (4:3)</PresentationFormat>
  <Paragraphs>73</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Официальная</vt:lpstr>
      <vt:lpstr>Муниципальное бюджетное дошкольное образовательное учреждение  г. Владимира  «Детский сад №87»   РАЗВИТИЕ РЕЧИ У ДЕТЕЙ  СТАРШЕГО  ДОШКОЛЬНОГО ВОЗРАСТА С ИСПОЛЬЗОВАНИЕМ МАЛЫХ ФОЛЬКЛОРНЫХ ПРОИЗВЕДЕНИЙ. </vt:lpstr>
      <vt:lpstr>Слайд 2</vt:lpstr>
      <vt:lpstr>Слайд 3</vt:lpstr>
      <vt:lpstr>Слайд 4</vt:lpstr>
      <vt:lpstr>Слайд 5</vt:lpstr>
      <vt:lpstr>Слайд 6</vt:lpstr>
      <vt:lpstr>Слайд 7</vt:lpstr>
      <vt:lpstr>Слайд 8</vt:lpstr>
      <vt:lpstr>Слайд 9</vt:lpstr>
      <vt:lpstr>Этапы работы с малыми фольклорными произведениями.</vt:lpstr>
      <vt:lpstr>Слайд 11</vt:lpstr>
      <vt:lpstr>Слайд 12</vt:lpstr>
      <vt:lpstr>Слайд 13</vt:lpstr>
      <vt:lpstr>Слайд 14</vt:lpstr>
      <vt:lpstr>Как происходила наша работа.</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Valentinka</dc:creator>
  <cp:lastModifiedBy>Valentinka</cp:lastModifiedBy>
  <cp:revision>169</cp:revision>
  <dcterms:modified xsi:type="dcterms:W3CDTF">2019-12-28T06:55:51Z</dcterms:modified>
</cp:coreProperties>
</file>