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62" r:id="rId5"/>
    <p:sldId id="260" r:id="rId6"/>
    <p:sldId id="263" r:id="rId7"/>
    <p:sldId id="264" r:id="rId8"/>
    <p:sldId id="261" r:id="rId9"/>
    <p:sldId id="265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A613DD-8D50-4CEB-9F0C-DF36EA787E24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622092-4E38-402D-882E-D0C2E52892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3483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622092-4E38-402D-882E-D0C2E52892F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12367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1539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16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30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146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366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0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4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449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0668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462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66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CF7E6-77A2-4A3A-839C-A1A40022504C}" type="datetimeFigureOut">
              <a:rPr lang="ru-RU" smtClean="0"/>
              <a:t>17.05.2018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537A1-B11F-4744-9B5E-C90643A810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226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Правонарушения и юридическая ответственность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im0-tub-ru.yandex.net/i?id=03d624bfa659284d627bfac69971a240&amp;n=33&amp;h=215&amp;w=3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65" y="1563273"/>
            <a:ext cx="7671335" cy="5106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00513" y="4398745"/>
            <a:ext cx="11165305" cy="227083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Правонарушение </a:t>
            </a:r>
            <a:r>
              <a:rPr lang="ru-RU" sz="3600" b="1" dirty="0" smtClean="0">
                <a:solidFill>
                  <a:schemeClr val="bg1"/>
                </a:solidFill>
              </a:rPr>
              <a:t>– это общественно опасное виновное деяние, противоречащее нормам права и наносящее вред обществу и государству, влекущее за собой юридическую ответственность.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4049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Признаки правонарушений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Деяние (действие или бездействие)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Зависит от воли человека.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Вина.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Противоправность.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Общественная опасность.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solidFill>
                  <a:schemeClr val="bg1"/>
                </a:solidFill>
              </a:rPr>
              <a:t>Причинение вреда.</a:t>
            </a:r>
          </a:p>
        </p:txBody>
      </p:sp>
    </p:spTree>
    <p:extLst>
      <p:ext uri="{BB962C8B-B14F-4D97-AF65-F5344CB8AC3E}">
        <p14:creationId xmlns:p14="http://schemas.microsoft.com/office/powerpoint/2010/main" val="190912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Виды правонарушений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51584" y="1916832"/>
            <a:ext cx="345638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baseline="-25000" dirty="0" smtClean="0"/>
              <a:t>Преступление — общественно опасное виновное деяние, предусмотренное уголовным законодательством.  </a:t>
            </a:r>
            <a:endParaRPr lang="ru-RU" sz="2800" b="1" baseline="-25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528048" y="1916832"/>
            <a:ext cx="3456384" cy="151216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baseline="-25000" dirty="0" smtClean="0"/>
              <a:t>Проступок </a:t>
            </a:r>
            <a:r>
              <a:rPr lang="ru-RU" sz="2800" b="1" baseline="-25000" dirty="0"/>
              <a:t>— это </a:t>
            </a:r>
            <a:r>
              <a:rPr lang="ru-RU" sz="2800" b="1" baseline="-25000" dirty="0" smtClean="0"/>
              <a:t>правонарушение, которое характеризуется </a:t>
            </a:r>
            <a:r>
              <a:rPr lang="ru-RU" sz="2800" b="1" baseline="-25000" dirty="0"/>
              <a:t>меньшей степенью общественной опасности.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351584" y="3933057"/>
            <a:ext cx="5544616" cy="601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aseline="-25000" dirty="0"/>
              <a:t>Административный проступок </a:t>
            </a:r>
            <a:r>
              <a:rPr lang="ru-RU" sz="2000" baseline="-25000" dirty="0"/>
              <a:t>— это правонарушение, посягающее на установленный законом общественный порядок.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51584" y="4797152"/>
            <a:ext cx="554461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aseline="-25000" dirty="0"/>
              <a:t>Гражданский проступок </a:t>
            </a:r>
            <a:r>
              <a:rPr lang="ru-RU" sz="2000" baseline="-25000" dirty="0"/>
              <a:t>— это правонарушение, совершенное в сфере имущественных или личных неимущественных отношений, выражающееся в нанесении имущественного вреда.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351584" y="5733256"/>
            <a:ext cx="5544616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aseline="-25000" dirty="0"/>
              <a:t>Дисциплинарный проступок </a:t>
            </a:r>
            <a:r>
              <a:rPr lang="ru-RU" sz="2000" baseline="-25000" dirty="0"/>
              <a:t>— это правонарушение, совершенное в сфере трудовых отношений, посягающее на распорядок деятельности предприятия, организации, учреждения.</a:t>
            </a:r>
          </a:p>
        </p:txBody>
      </p:sp>
      <p:cxnSp>
        <p:nvCxnSpPr>
          <p:cNvPr id="11" name="Прямая со стрелкой 10"/>
          <p:cNvCxnSpPr>
            <a:stCxn id="2" idx="2"/>
          </p:cNvCxnSpPr>
          <p:nvPr/>
        </p:nvCxnSpPr>
        <p:spPr>
          <a:xfrm flipH="1">
            <a:off x="4871864" y="1417638"/>
            <a:ext cx="1224136" cy="427186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6096000" y="1417638"/>
            <a:ext cx="1152128" cy="427186"/>
          </a:xfrm>
          <a:prstGeom prst="straightConnector1">
            <a:avLst/>
          </a:prstGeom>
          <a:ln w="762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6" idx="2"/>
          </p:cNvCxnSpPr>
          <p:nvPr/>
        </p:nvCxnSpPr>
        <p:spPr>
          <a:xfrm>
            <a:off x="8256240" y="3429000"/>
            <a:ext cx="0" cy="27003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7896200" y="4233962"/>
            <a:ext cx="36004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7896200" y="5157192"/>
            <a:ext cx="36004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7896200" y="6093296"/>
            <a:ext cx="360040" cy="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0296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81200" y="476673"/>
            <a:ext cx="8229600" cy="5649491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600" b="1" baseline="-25000" dirty="0">
                <a:solidFill>
                  <a:schemeClr val="bg1"/>
                </a:solidFill>
              </a:rPr>
              <a:t>Как вы думаете, какие из перечисленных ниже фактов являются преступлениями, а какие проступками? К каким видам проступков они относятся?</a:t>
            </a:r>
          </a:p>
          <a:p>
            <a:pPr marL="0" indent="0">
              <a:buNone/>
            </a:pPr>
            <a:endParaRPr lang="ru-RU" sz="3600" baseline="-25000" dirty="0">
              <a:solidFill>
                <a:schemeClr val="bg1"/>
              </a:solidFill>
            </a:endParaRPr>
          </a:p>
          <a:p>
            <a:r>
              <a:rPr lang="ru-RU" sz="3000" baseline="-25000" dirty="0">
                <a:solidFill>
                  <a:schemeClr val="bg1"/>
                </a:solidFill>
              </a:rPr>
              <a:t>А) Вера получила от двух знакомых крупные суммы денег, пообещав купить им ювелирные изделия, после чего скрылась.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Б) Управляя машиной, Виктор Петрович нарушил правила дорожного движения.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В) Олег без уважительной причины не явился на работу, прогулял ее.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Г) Александр в пьяном виде терроризировал соседей, избил пенсионера, угрожал всем физической расправой.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Д) Ольга не выполнила работу, которую ей поручил сделать начальник отдела.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Е) Марине в магазине продали некачественный товар.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Ж) Иван и Николай совершили кражу магнитофона.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3) Ателье не сшило Ирине ко дню бракосочетания свадебное платье.</a:t>
            </a:r>
          </a:p>
          <a:p>
            <a:r>
              <a:rPr lang="ru-RU" sz="3000" baseline="-25000" dirty="0">
                <a:solidFill>
                  <a:schemeClr val="bg1"/>
                </a:solidFill>
              </a:rPr>
              <a:t>И) Николай ехал в автобусе, не купив билета.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5773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Юридическая ответственность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vzakon.com/wp-content/uploads/2015/05/yuridicheskaya-otvetstvennost-ustanavlivaetsy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989" y="1374321"/>
            <a:ext cx="6940731" cy="5205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Скругленный прямоугольник 4"/>
          <p:cNvSpPr/>
          <p:nvPr/>
        </p:nvSpPr>
        <p:spPr>
          <a:xfrm>
            <a:off x="500513" y="4398745"/>
            <a:ext cx="11165305" cy="2270837"/>
          </a:xfrm>
          <a:prstGeom prst="round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Юридическая ответственность </a:t>
            </a:r>
            <a:r>
              <a:rPr lang="ru-RU" sz="3600" b="1" dirty="0" smtClean="0">
                <a:solidFill>
                  <a:schemeClr val="bg1"/>
                </a:solidFill>
              </a:rPr>
              <a:t>– применение мер государственного принуждения к нарушителю за совершение противоправного деяния. 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7479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://ok-t.ru/studopedia/baza13/2311591990752.files/image05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097" y="365125"/>
            <a:ext cx="10163806" cy="6169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72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/slide/v/vYXtzIUcLkAh4JxiS8sbweKjPa2ORVFfu7Hp6T/slide-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2674" y="319001"/>
            <a:ext cx="8357980" cy="6260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6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8751271"/>
              </p:ext>
            </p:extLst>
          </p:nvPr>
        </p:nvGraphicFramePr>
        <p:xfrm>
          <a:off x="69670" y="87086"/>
          <a:ext cx="12122330" cy="6560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99907"/>
                <a:gridCol w="4891068"/>
                <a:gridCol w="1431355"/>
              </a:tblGrid>
              <a:tr h="505097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Виды юридической ответственности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Форма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Пример</a:t>
                      </a:r>
                      <a:endParaRPr lang="ru-RU" sz="2800" b="1" dirty="0"/>
                    </a:p>
                  </a:txBody>
                  <a:tcPr/>
                </a:tc>
              </a:tr>
              <a:tr h="107940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Материальная (за ущерб</a:t>
                      </a:r>
                      <a:r>
                        <a:rPr lang="ru-RU" sz="2800" b="1" baseline="0" dirty="0" smtClean="0"/>
                        <a:t>, причиненный юридическому лицу)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Штраф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  <a:tr h="107940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Дисциплинарная</a:t>
                      </a:r>
                      <a:r>
                        <a:rPr lang="ru-RU" sz="2800" b="1" baseline="0" dirty="0" smtClean="0"/>
                        <a:t> (за дисциплинарные проступки)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Предупреждение, выговор,</a:t>
                      </a:r>
                      <a:r>
                        <a:rPr lang="ru-RU" sz="2400" b="1" baseline="0" dirty="0" smtClean="0"/>
                        <a:t> строгий выговор, увольнение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  <a:tr h="107940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Гражданско-правовая</a:t>
                      </a:r>
                      <a:r>
                        <a:rPr lang="ru-RU" sz="2800" b="1" baseline="0" dirty="0" smtClean="0"/>
                        <a:t> (за гражданские проступки)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Полное возмещение вреда, штраф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  <a:tr h="107940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Административная (за административные</a:t>
                      </a:r>
                      <a:r>
                        <a:rPr lang="ru-RU" sz="2800" b="1" baseline="0" dirty="0" smtClean="0"/>
                        <a:t> проступки)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Предупреждение,</a:t>
                      </a:r>
                      <a:r>
                        <a:rPr lang="ru-RU" sz="2400" b="1" baseline="0" dirty="0" smtClean="0"/>
                        <a:t> штраф, лишение специального права, административный арест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  <a:tr h="1079404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Уголовная (за преступления,</a:t>
                      </a:r>
                      <a:r>
                        <a:rPr lang="ru-RU" sz="2800" b="1" baseline="0" dirty="0" smtClean="0"/>
                        <a:t> влечет за собой судимость)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Лишение</a:t>
                      </a:r>
                      <a:r>
                        <a:rPr lang="ru-RU" sz="2400" b="1" baseline="0" dirty="0" smtClean="0"/>
                        <a:t> свободы, исправительные работы, конфискация имущества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156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f.ppt-online.org/files/slide/v/vYXtzIUcLkAh4JxiS8sbweKjPa2ORVFfu7Hp6T/slide-4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0533" y="574765"/>
            <a:ext cx="7766547" cy="5817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3906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365</Words>
  <Application>Microsoft Office PowerPoint</Application>
  <PresentationFormat>Широкоэкранный</PresentationFormat>
  <Paragraphs>42</Paragraphs>
  <Slides>9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Правонарушения и юридическая ответственность</vt:lpstr>
      <vt:lpstr>Признаки правонарушений</vt:lpstr>
      <vt:lpstr>Виды правонарушений</vt:lpstr>
      <vt:lpstr>Презентация PowerPoint</vt:lpstr>
      <vt:lpstr>Юридическая ответственность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Правонарушения и юридическая ответственность</dc:title>
  <dc:creator>teacher</dc:creator>
  <cp:lastModifiedBy>User</cp:lastModifiedBy>
  <cp:revision>12</cp:revision>
  <dcterms:created xsi:type="dcterms:W3CDTF">2017-02-07T08:38:41Z</dcterms:created>
  <dcterms:modified xsi:type="dcterms:W3CDTF">2018-05-17T11:02:43Z</dcterms:modified>
</cp:coreProperties>
</file>