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61" r:id="rId5"/>
    <p:sldId id="263" r:id="rId6"/>
    <p:sldId id="262" r:id="rId7"/>
    <p:sldId id="264" r:id="rId8"/>
    <p:sldId id="259" r:id="rId9"/>
    <p:sldId id="260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59280"/>
            <a:ext cx="6400800" cy="12954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pic>
        <p:nvPicPr>
          <p:cNvPr id="8" name="Picture 7" descr="flourish2.png"/>
          <p:cNvPicPr>
            <a:picLocks noChangeAspect="1"/>
          </p:cNvPicPr>
          <p:nvPr/>
        </p:nvPicPr>
        <p:blipFill>
          <a:blip r:embed="rId2" cstate="email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801112"/>
            <a:ext cx="9144000" cy="932688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429000"/>
            <a:ext cx="6400800" cy="762000"/>
          </a:xfrm>
        </p:spPr>
        <p:txBody>
          <a:bodyPr>
            <a:normAutofit/>
          </a:bodyPr>
          <a:lstStyle>
            <a:lvl1pPr marL="0" indent="0" algn="ctr">
              <a:buNone/>
              <a:defRPr sz="200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white"/>
        <p:txBody>
          <a:bodyPr/>
          <a:lstStyle/>
          <a:p>
            <a:fld id="{24F11B88-D4A8-4CEF-A8F3-F5270398B305}" type="datetimeFigureOut">
              <a:rPr lang="ru-RU" smtClean="0"/>
              <a:t>28.12.2019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white"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5B0106-7F37-481F-ACFF-E9B5DC8B494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F11B88-D4A8-4CEF-A8F3-F5270398B305}" type="datetimeFigureOut">
              <a:rPr lang="ru-RU" smtClean="0"/>
              <a:t>28.12.2019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5B0106-7F37-481F-ACFF-E9B5DC8B494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209041"/>
            <a:ext cx="1295400" cy="4318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400" y="1219199"/>
            <a:ext cx="5181600" cy="426720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F11B88-D4A8-4CEF-A8F3-F5270398B305}" type="datetimeFigureOut">
              <a:rPr lang="ru-RU" smtClean="0"/>
              <a:t>28.12.2019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5B0106-7F37-481F-ACFF-E9B5DC8B494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2438400"/>
            <a:ext cx="6400800" cy="3048001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F11B88-D4A8-4CEF-A8F3-F5270398B305}" type="datetimeFigureOut">
              <a:rPr lang="ru-RU" smtClean="0"/>
              <a:t>28.12.2019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5B0106-7F37-481F-ACFF-E9B5DC8B4941}" type="slidenum">
              <a:rPr lang="ru-RU" smtClean="0"/>
              <a:t>‹#›</a:t>
            </a:fld>
            <a:endParaRPr lang="ru-RU"/>
          </a:p>
        </p:txBody>
      </p:sp>
      <p:pic>
        <p:nvPicPr>
          <p:cNvPr id="9" name="Picture 8" descr="flourish2.png"/>
          <p:cNvPicPr>
            <a:picLocks noChangeAspect="1"/>
          </p:cNvPicPr>
          <p:nvPr/>
        </p:nvPicPr>
        <p:blipFill>
          <a:blip r:embed="rId2" cstate="email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F11B88-D4A8-4CEF-A8F3-F5270398B305}" type="datetimeFigureOut">
              <a:rPr lang="ru-RU" smtClean="0"/>
              <a:t>28.12.2019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5B0106-7F37-481F-ACFF-E9B5DC8B4941}" type="slidenum">
              <a:rPr lang="ru-RU" smtClean="0"/>
              <a:t>‹#›</a:t>
            </a:fld>
            <a:endParaRPr lang="ru-RU"/>
          </a:p>
        </p:txBody>
      </p:sp>
      <p:pic>
        <p:nvPicPr>
          <p:cNvPr id="7" name="Picture 6" descr="flourish2.png"/>
          <p:cNvPicPr>
            <a:picLocks noChangeAspect="1"/>
          </p:cNvPicPr>
          <p:nvPr/>
        </p:nvPicPr>
        <p:blipFill>
          <a:blip r:embed="rId2" cstate="email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3410267"/>
            <a:ext cx="6248400" cy="1456373"/>
          </a:xfrm>
        </p:spPr>
        <p:txBody>
          <a:bodyPr anchor="t">
            <a:normAutofit/>
          </a:bodyPr>
          <a:lstStyle>
            <a:lvl1pPr algn="ctr">
              <a:defRPr sz="3600" b="0" i="0" cap="all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800" y="1503680"/>
            <a:ext cx="6248400" cy="1566862"/>
          </a:xfrm>
        </p:spPr>
        <p:txBody>
          <a:bodyPr anchor="b"/>
          <a:lstStyle>
            <a:lvl1pPr marL="0" indent="0" algn="ctr">
              <a:buNone/>
              <a:defRPr sz="2000" b="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pic>
        <p:nvPicPr>
          <p:cNvPr id="8" name="Picture 7" descr="flourish2.png"/>
          <p:cNvPicPr>
            <a:picLocks noChangeAspect="1"/>
          </p:cNvPicPr>
          <p:nvPr/>
        </p:nvPicPr>
        <p:blipFill>
          <a:blip r:embed="rId2" cstate="email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371600" y="2438400"/>
            <a:ext cx="3124200" cy="3124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F11B88-D4A8-4CEF-A8F3-F5270398B305}" type="datetimeFigureOut">
              <a:rPr lang="ru-RU" smtClean="0"/>
              <a:t>28.12.2019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5B0106-7F37-481F-ACFF-E9B5DC8B4941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4"/>
          </p:nvPr>
        </p:nvSpPr>
        <p:spPr>
          <a:xfrm>
            <a:off x="4648200" y="2438400"/>
            <a:ext cx="3124200" cy="3124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pic>
        <p:nvPicPr>
          <p:cNvPr id="9" name="Picture 8" descr="flourish2.png"/>
          <p:cNvPicPr>
            <a:picLocks noChangeAspect="1"/>
          </p:cNvPicPr>
          <p:nvPr/>
        </p:nvPicPr>
        <p:blipFill>
          <a:blip r:embed="rId2" cstate="email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flourish2.png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lum bright="-14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371600" y="2819400"/>
            <a:ext cx="3124200" cy="2743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8200" y="2819400"/>
            <a:ext cx="3124200" cy="2743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62201"/>
            <a:ext cx="3125788" cy="451338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2359152"/>
            <a:ext cx="3127375" cy="448056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F11B88-D4A8-4CEF-A8F3-F5270398B305}" type="datetimeFigureOut">
              <a:rPr lang="ru-RU" smtClean="0"/>
              <a:t>28.12.2019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5B0106-7F37-481F-ACFF-E9B5DC8B494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F11B88-D4A8-4CEF-A8F3-F5270398B305}" type="datetimeFigureOut">
              <a:rPr lang="ru-RU" smtClean="0"/>
              <a:t>28.12.2019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5B0106-7F37-481F-ACFF-E9B5DC8B4941}" type="slidenum">
              <a:rPr lang="ru-RU" smtClean="0"/>
              <a:t>‹#›</a:t>
            </a:fld>
            <a:endParaRPr lang="ru-RU"/>
          </a:p>
        </p:txBody>
      </p:sp>
      <p:pic>
        <p:nvPicPr>
          <p:cNvPr id="7" name="Picture 6" descr="flourish2.png"/>
          <p:cNvPicPr>
            <a:picLocks noChangeAspect="1"/>
          </p:cNvPicPr>
          <p:nvPr/>
        </p:nvPicPr>
        <p:blipFill>
          <a:blip r:embed="rId2" cstate="email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F11B88-D4A8-4CEF-A8F3-F5270398B305}" type="datetimeFigureOut">
              <a:rPr lang="ru-RU" smtClean="0"/>
              <a:t>28.12.2019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5B0106-7F37-481F-ACFF-E9B5DC8B494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1" y="1676400"/>
            <a:ext cx="2819399" cy="599440"/>
          </a:xfrm>
        </p:spPr>
        <p:txBody>
          <a:bodyPr anchor="b"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1" y="2275840"/>
            <a:ext cx="2819399" cy="290576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F11B88-D4A8-4CEF-A8F3-F5270398B305}" type="datetimeFigureOut">
              <a:rPr lang="ru-RU" smtClean="0"/>
              <a:t>28.12.2019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5B0106-7F37-481F-ACFF-E9B5DC8B4941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371600" y="1676400"/>
            <a:ext cx="3276600" cy="3505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que 9"/>
          <p:cNvSpPr/>
          <p:nvPr/>
        </p:nvSpPr>
        <p:spPr>
          <a:xfrm>
            <a:off x="1463040" y="1847088"/>
            <a:ext cx="3090672" cy="3090672"/>
          </a:xfrm>
          <a:prstGeom prst="plaque">
            <a:avLst>
              <a:gd name="adj" fmla="val 8438"/>
            </a:avLst>
          </a:prstGeom>
          <a:noFill/>
          <a:ln w="9525">
            <a:solidFill>
              <a:schemeClr val="tx2">
                <a:alpha val="17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0" y="1676400"/>
            <a:ext cx="2819400" cy="599440"/>
          </a:xfrm>
        </p:spPr>
        <p:txBody>
          <a:bodyPr anchor="b"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4000" y="1905000"/>
            <a:ext cx="2971800" cy="2971800"/>
          </a:xfrm>
          <a:prstGeom prst="plaque">
            <a:avLst>
              <a:gd name="adj" fmla="val 8341"/>
            </a:avLst>
          </a:prstGeom>
          <a:solidFill>
            <a:schemeClr val="bg1">
              <a:lumMod val="95000"/>
              <a:alpha val="35000"/>
            </a:schemeClr>
          </a:solidFill>
          <a:ln w="98425" cmpd="thinThick">
            <a:noFill/>
            <a:bevel/>
          </a:ln>
        </p:spPr>
        <p:txBody>
          <a:bodyPr>
            <a:normAutofit/>
          </a:bodyPr>
          <a:lstStyle>
            <a:lvl1pPr marL="0" indent="0" algn="ctr">
              <a:buNone/>
              <a:defRPr sz="1800" baseline="0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0" y="2276856"/>
            <a:ext cx="2819400" cy="287528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F11B88-D4A8-4CEF-A8F3-F5270398B305}" type="datetimeFigureOut">
              <a:rPr lang="ru-RU" smtClean="0"/>
              <a:t>28.12.2019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5B0106-7F37-481F-ACFF-E9B5DC8B4941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window3.png"/>
          <p:cNvPicPr>
            <a:picLocks noChangeAspect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1295400"/>
            <a:ext cx="6400800" cy="685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057400"/>
            <a:ext cx="6400800" cy="34290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 bwMode="white">
          <a:xfrm>
            <a:off x="304800" y="6356350"/>
            <a:ext cx="2133600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l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24F11B88-D4A8-4CEF-A8F3-F5270398B305}" type="datetimeFigureOut">
              <a:rPr lang="ru-RU" smtClean="0"/>
              <a:t>28.12.2019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 bwMode="white">
          <a:xfrm>
            <a:off x="2971800" y="6356350"/>
            <a:ext cx="3200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white">
          <a:xfrm>
            <a:off x="6675120" y="636422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D95B0106-7F37-481F-ACFF-E9B5DC8B4941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600" kern="1200" cap="all" spc="300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0" indent="-274320" algn="l" defTabSz="914400" rtl="0" eaLnBrk="1" latinLnBrk="0" hangingPunct="1">
        <a:lnSpc>
          <a:spcPct val="150000"/>
        </a:lnSpc>
        <a:spcBef>
          <a:spcPct val="20000"/>
        </a:spcBef>
        <a:buClrTx/>
        <a:buFont typeface="Wingdings" pitchFamily="2" charset="2"/>
        <a:buChar char="v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77240" y="1219200"/>
            <a:ext cx="7543800" cy="1561728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Брак и семья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716016" y="4725144"/>
            <a:ext cx="3435896" cy="989613"/>
          </a:xfrm>
        </p:spPr>
        <p:txBody>
          <a:bodyPr>
            <a:normAutofit fontScale="70000" lnSpcReduction="20000"/>
          </a:bodyPr>
          <a:lstStyle/>
          <a:p>
            <a:r>
              <a:rPr lang="ru-RU" dirty="0" smtClean="0"/>
              <a:t>Подготовили ученицы 9А класса </a:t>
            </a:r>
            <a:r>
              <a:rPr lang="ru-RU" dirty="0" err="1"/>
              <a:t>Лепёхина</a:t>
            </a:r>
            <a:r>
              <a:rPr lang="ru-RU" dirty="0"/>
              <a:t> Виктория </a:t>
            </a:r>
          </a:p>
          <a:p>
            <a:r>
              <a:rPr lang="ru-RU" dirty="0" err="1" smtClean="0"/>
              <a:t>Василисова</a:t>
            </a:r>
            <a:r>
              <a:rPr lang="ru-RU" dirty="0" smtClean="0"/>
              <a:t> Наталья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52773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91680" y="2940698"/>
            <a:ext cx="5616624" cy="26642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281336" y="1246076"/>
            <a:ext cx="6400800" cy="2205608"/>
          </a:xfrm>
        </p:spPr>
        <p:txBody>
          <a:bodyPr>
            <a:noAutofit/>
          </a:bodyPr>
          <a:lstStyle/>
          <a:p>
            <a:r>
              <a:rPr lang="ru-RU" sz="2000" b="1" cap="none" spc="0" dirty="0" smtClean="0">
                <a:latin typeface="Times New Roman" pitchFamily="18" charset="0"/>
                <a:cs typeface="Times New Roman" pitchFamily="18" charset="0"/>
              </a:rPr>
              <a:t>Семья - это первичная ячейка социальной общности людей, основанная на браке или кровном родстве, один из самых древних социальных институтов, возникший значительно раньше классов, наций, государств. Сущность семьи определяется ее функциями, структурой, а также ролевым поведением ее членов</a:t>
            </a:r>
            <a:r>
              <a:rPr lang="ru-RU" sz="2000" b="1" cap="none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2000" cap="none" dirty="0" smtClean="0">
                <a:latin typeface="Times New Roman" pitchFamily="18" charset="0"/>
                <a:cs typeface="Times New Roman" pitchFamily="18" charset="0"/>
              </a:rPr>
              <a:t> 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2411760" y="3048067"/>
            <a:ext cx="5544616" cy="2181133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13189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:\Users\дом\Desktop\brak_01.0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31840" y="3068960"/>
            <a:ext cx="5000465" cy="2520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2348880"/>
            <a:ext cx="6400800" cy="909464"/>
          </a:xfrm>
        </p:spPr>
        <p:txBody>
          <a:bodyPr>
            <a:normAutofit fontScale="90000"/>
          </a:bodyPr>
          <a:lstStyle/>
          <a:p>
            <a:r>
              <a:rPr lang="ru-RU" cap="none" spc="0" dirty="0" smtClean="0">
                <a:latin typeface="Times New Roman" pitchFamily="18" charset="0"/>
                <a:cs typeface="Times New Roman" pitchFamily="18" charset="0"/>
              </a:rPr>
              <a:t>Брак.</a:t>
            </a:r>
            <a:br>
              <a:rPr lang="ru-RU" cap="none" spc="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cap="none" spc="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cap="none" spc="0" dirty="0">
                <a:latin typeface="Times New Roman" pitchFamily="18" charset="0"/>
                <a:cs typeface="Times New Roman" pitchFamily="18" charset="0"/>
              </a:rPr>
            </a:br>
            <a:r>
              <a:rPr lang="ru-RU" cap="none" spc="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cap="none" spc="0" dirty="0" smtClean="0">
                <a:latin typeface="Times New Roman" pitchFamily="18" charset="0"/>
                <a:cs typeface="Times New Roman" pitchFamily="18" charset="0"/>
              </a:rPr>
            </a:br>
            <a:endParaRPr lang="ru-RU" cap="none" spc="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71600" y="1268760"/>
            <a:ext cx="6400800" cy="4217641"/>
          </a:xfrm>
        </p:spPr>
        <p:txBody>
          <a:bodyPr>
            <a:normAutofit/>
          </a:bodyPr>
          <a:lstStyle/>
          <a:p>
            <a:pPr indent="0">
              <a:buNone/>
            </a:pPr>
            <a:endParaRPr lang="ru-RU" dirty="0" smtClean="0"/>
          </a:p>
          <a:p>
            <a:pPr indent="0">
              <a:lnSpc>
                <a:spcPct val="100000"/>
              </a:lnSpc>
              <a:buNone/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indent="0">
              <a:lnSpc>
                <a:spcPct val="100000"/>
              </a:lnSpc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Брак -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союз между людьми, достигшими брачного возраста, порождающий их права и обязанности по отношению друг к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другу,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а также, при наличии у пары детей, — и к детям.</a:t>
            </a:r>
          </a:p>
        </p:txBody>
      </p:sp>
    </p:spTree>
    <p:extLst>
      <p:ext uri="{BB962C8B-B14F-4D97-AF65-F5344CB8AC3E}">
        <p14:creationId xmlns:p14="http://schemas.microsoft.com/office/powerpoint/2010/main" val="13941529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cap="none" spc="0" dirty="0" smtClean="0">
                <a:latin typeface="Times New Roman" pitchFamily="18" charset="0"/>
                <a:cs typeface="Times New Roman" pitchFamily="18" charset="0"/>
              </a:rPr>
              <a:t>Брак по-немецки</a:t>
            </a:r>
            <a:endParaRPr lang="ru-RU" cap="none" spc="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indent="0">
              <a:lnSpc>
                <a:spcPct val="100000"/>
              </a:lnSpc>
              <a:buNone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Свежие еловые ветки в Германии символизируют удачу и богатство; ими устилают путь молодоженов к их совместному жилью. Гости же, одаренные в начале свадьбы носовыми платками, должны завернуть в платок кусочек вкусненького со стола и поделиться с тем, кто не попал на свадьбу.</a:t>
            </a:r>
            <a:r>
              <a:rPr lang="ru-RU" sz="1600" b="1" dirty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  <a:p>
            <a:pPr indent="0">
              <a:buNone/>
            </a:pPr>
            <a:endParaRPr lang="ru-RU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63627" y="3802393"/>
            <a:ext cx="2919958" cy="17550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44173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cap="none" spc="0" dirty="0" smtClean="0"/>
              <a:t>Брак по-китайски</a:t>
            </a:r>
            <a:endParaRPr lang="ru-RU" cap="none" spc="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indent="0">
              <a:lnSpc>
                <a:spcPct val="100000"/>
              </a:lnSpc>
              <a:buNone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В Китае алый символизирует радость, любовь, красоту и потому платье невесты, коробки с подарками, конверты с деньгами свечи и другие мелочи, составляющие обряд, именно этого цвета. </a:t>
            </a:r>
          </a:p>
        </p:txBody>
      </p:sp>
      <p:pic>
        <p:nvPicPr>
          <p:cNvPr id="6146" name="Picture 2" descr="C:\Users\дом\Desktop\traditions1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23728" y="3429000"/>
            <a:ext cx="4286250" cy="22833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79635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cap="none" spc="0" dirty="0" smtClean="0">
                <a:latin typeface="Times New Roman" pitchFamily="18" charset="0"/>
                <a:cs typeface="Times New Roman" pitchFamily="18" charset="0"/>
              </a:rPr>
              <a:t>Брак по-индийски</a:t>
            </a:r>
            <a:endParaRPr lang="ru-RU" cap="none" spc="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indent="0">
              <a:lnSpc>
                <a:spcPct val="100000"/>
              </a:lnSpc>
              <a:buNone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Отец невесты в день свадьбы моет ноги будущему зятю, принимает его в своем доме как самого дорогого друга. Невеста подает жениху изысканный напиток для самых важных гостей из кислого молока, меда и масла. Обручальные кольца индусы надевают не на безымянный, а на большой палец.</a:t>
            </a:r>
          </a:p>
          <a:p>
            <a:pPr indent="0">
              <a:buNone/>
            </a:pPr>
            <a:endParaRPr lang="ru-RU" dirty="0"/>
          </a:p>
        </p:txBody>
      </p:sp>
      <p:pic>
        <p:nvPicPr>
          <p:cNvPr id="7170" name="Picture 2" descr="C:\Users\дом\Desktop\c7095f09b23339be1d97857f1dde6a6d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83768" y="3717032"/>
            <a:ext cx="3888432" cy="19442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68992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cap="none" spc="0" dirty="0" smtClean="0">
                <a:latin typeface="Times New Roman" pitchFamily="18" charset="0"/>
                <a:cs typeface="Times New Roman" pitchFamily="18" charset="0"/>
              </a:rPr>
              <a:t>Брак по-испански</a:t>
            </a:r>
            <a:endParaRPr lang="ru-RU" cap="none" spc="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indent="0">
              <a:lnSpc>
                <a:spcPct val="100000"/>
              </a:lnSpc>
              <a:buNone/>
            </a:pPr>
            <a:r>
              <a:rPr lang="ru-RU" sz="1600" dirty="0">
                <a:latin typeface="Times New Roman" pitchFamily="18" charset="0"/>
                <a:cs typeface="Times New Roman" pitchFamily="18" charset="0"/>
              </a:rPr>
              <a:t>Жених дарит возлюбленной тринадцать монет, чтобы доказать ей свою материальную состоятельность. Эти монеты невеста держит всю церемонию в специальном кошельке. </a:t>
            </a:r>
          </a:p>
          <a:p>
            <a:pPr indent="0">
              <a:buNone/>
            </a:pPr>
            <a:endParaRPr lang="ru-RU" dirty="0"/>
          </a:p>
        </p:txBody>
      </p:sp>
      <p:pic>
        <p:nvPicPr>
          <p:cNvPr id="8194" name="Picture 2" descr="C:\Users\дом\Desktop\orangewed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42287" y="3284984"/>
            <a:ext cx="3816424" cy="22322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15759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дом\Desktop\0_83834_8427b53e_L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83768" y="3429000"/>
            <a:ext cx="4248472" cy="21839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62607" y="1556792"/>
            <a:ext cx="6400800" cy="936104"/>
          </a:xfrm>
        </p:spPr>
        <p:txBody>
          <a:bodyPr>
            <a:normAutofit fontScale="90000"/>
          </a:bodyPr>
          <a:lstStyle/>
          <a:p>
            <a:r>
              <a:rPr lang="ru-RU" sz="3100" b="1" cap="none" spc="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b="1" cap="none" spc="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b="1" cap="none" spc="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b="1" cap="none" spc="0" dirty="0">
                <a:latin typeface="Times New Roman" pitchFamily="18" charset="0"/>
                <a:cs typeface="Times New Roman" pitchFamily="18" charset="0"/>
              </a:rPr>
            </a:br>
            <a:r>
              <a:rPr lang="ru-RU" sz="3100" b="1" cap="none" spc="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b="1" cap="none" spc="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b="1" cap="none" spc="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b="1" cap="none" spc="0" dirty="0">
                <a:latin typeface="Times New Roman" pitchFamily="18" charset="0"/>
                <a:cs typeface="Times New Roman" pitchFamily="18" charset="0"/>
              </a:rPr>
            </a:br>
            <a:r>
              <a:rPr lang="ru-RU" sz="3100" b="1" cap="none" spc="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b="1" cap="none" spc="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b="1" cap="none" spc="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b="1" cap="none" spc="0" dirty="0">
                <a:latin typeface="Times New Roman" pitchFamily="18" charset="0"/>
                <a:cs typeface="Times New Roman" pitchFamily="18" charset="0"/>
              </a:rPr>
            </a:br>
            <a:r>
              <a:rPr lang="ru-RU" sz="3100" b="1" cap="none" spc="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b="1" cap="none" spc="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b="1" cap="none" spc="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b="1" cap="none" spc="0" dirty="0">
                <a:latin typeface="Times New Roman" pitchFamily="18" charset="0"/>
                <a:cs typeface="Times New Roman" pitchFamily="18" charset="0"/>
              </a:rPr>
            </a:br>
            <a:r>
              <a:rPr lang="ru-RU" sz="3100" b="1" cap="none" spc="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</a:t>
            </a:r>
            <a:r>
              <a:rPr lang="ru-RU" sz="3100" cap="none" spc="0" dirty="0" smtClean="0">
                <a:latin typeface="Times New Roman" pitchFamily="18" charset="0"/>
                <a:cs typeface="Times New Roman" pitchFamily="18" charset="0"/>
              </a:rPr>
              <a:t>Современная семья: распределение ролей.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31640" y="2438400"/>
            <a:ext cx="6440760" cy="3048001"/>
          </a:xfrm>
        </p:spPr>
        <p:txBody>
          <a:bodyPr/>
          <a:lstStyle/>
          <a:p>
            <a:pPr indent="0">
              <a:lnSpc>
                <a:spcPct val="100000"/>
              </a:lnSpc>
              <a:buNone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Параметр распределения ролей включает две составляющие: 1) кто является главным в семье и 2) кто в основном занимается воспитанием детей (в частности, проводит с ними больше времени) и оказывает значительное влияние на характер социализации граждан, на модели отношений родителей с детьми и на используемые родителями воспитательные стратегии.</a:t>
            </a:r>
          </a:p>
          <a:p>
            <a:pPr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95946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cap="none" spc="0" dirty="0" smtClean="0">
                <a:latin typeface="Times New Roman" pitchFamily="18" charset="0"/>
                <a:cs typeface="Times New Roman" pitchFamily="18" charset="0"/>
              </a:rPr>
              <a:t>Семейные традиции и обычаи.</a:t>
            </a:r>
            <a:endParaRPr lang="ru-RU" sz="3200" cap="none" spc="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9" name="Picture 3" descr="C:\Users\дом\Desktop\Prazdnik_3_L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8024" y="2852936"/>
            <a:ext cx="3384376" cy="2134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71600" y="2438400"/>
            <a:ext cx="3704456" cy="3048001"/>
          </a:xfrm>
        </p:spPr>
        <p:txBody>
          <a:bodyPr/>
          <a:lstStyle/>
          <a:p>
            <a:pPr marL="285750" indent="-28575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«Особое» приветственное слово</a:t>
            </a:r>
          </a:p>
          <a:p>
            <a:pPr marL="285750" indent="-28575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Семейный ужин</a:t>
            </a:r>
          </a:p>
          <a:p>
            <a:pPr marL="285750" indent="-285750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День рождения</a:t>
            </a:r>
          </a:p>
          <a:p>
            <a:pPr marL="285750" indent="-285750">
              <a:lnSpc>
                <a:spcPct val="100000"/>
              </a:lnSpc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Выезд на природу,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семейный поход в театр и т.д.			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08243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утюр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Смокинг">
      <a:maj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Кутюр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0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50000" t="100000" r="100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30000"/>
                <a:satMod val="200000"/>
              </a:schemeClr>
              <a:schemeClr val="phClr">
                <a:tint val="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Couture</Template>
  <TotalTime>104</TotalTime>
  <Words>303</Words>
  <Application>Microsoft Office PowerPoint</Application>
  <PresentationFormat>Экран (4:3)</PresentationFormat>
  <Paragraphs>23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Кутюр</vt:lpstr>
      <vt:lpstr>   Брак и семья</vt:lpstr>
      <vt:lpstr>Семья - это первичная ячейка социальной общности людей, основанная на браке или кровном родстве, один из самых древних социальных институтов, возникший значительно раньше классов, наций, государств. Сущность семьи определяется ее функциями, структурой, а также ролевым поведением ее членов. </vt:lpstr>
      <vt:lpstr>Брак.   </vt:lpstr>
      <vt:lpstr>Брак по-немецки</vt:lpstr>
      <vt:lpstr>Брак по-китайски</vt:lpstr>
      <vt:lpstr>Брак по-индийски</vt:lpstr>
      <vt:lpstr>Брак по-испански</vt:lpstr>
      <vt:lpstr>                                                        Современная семья: распределение ролей. </vt:lpstr>
      <vt:lpstr>Семейные традиции и обычаи.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Брак и семья</dc:title>
  <dc:creator>дом</dc:creator>
  <cp:lastModifiedBy>uchitel13</cp:lastModifiedBy>
  <cp:revision>8</cp:revision>
  <dcterms:created xsi:type="dcterms:W3CDTF">2017-05-11T16:56:29Z</dcterms:created>
  <dcterms:modified xsi:type="dcterms:W3CDTF">2019-12-28T09:32:04Z</dcterms:modified>
</cp:coreProperties>
</file>