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61" r:id="rId4"/>
    <p:sldId id="257" r:id="rId5"/>
    <p:sldId id="262" r:id="rId6"/>
    <p:sldId id="263" r:id="rId7"/>
    <p:sldId id="264" r:id="rId8"/>
    <p:sldId id="266" r:id="rId9"/>
    <p:sldId id="267" r:id="rId10"/>
    <p:sldId id="265" r:id="rId11"/>
    <p:sldId id="268" r:id="rId12"/>
    <p:sldId id="269" r:id="rId13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70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E36506B2-92F0-4709-B8D4-7F592A80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DAFCD3F-EFCA-46EF-B17A-A7D790973BB7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15363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2A470A1-8F6B-4DC6-A57E-776CF8190CFF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6387" name="Rectangle 1"/>
          <p:cNvSpPr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C3E02-8EBC-4896-9EAE-1A128A9E89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79FA2-9013-4590-A415-1E071BF3E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315C7-F920-4C26-9E05-DD61DE57A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EDB08-AACC-4305-A7A0-3AE1796320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39BCA-DD6D-4ECE-BFB7-4DA1DDA67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F2059B-04E7-410E-97C0-FF09D68DDF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D120F-037E-4006-99AA-78A9BBEC5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7EC4A1-05CC-4E81-B7C1-DEF2642E3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AE224-C4C1-4A2D-AC12-D279C866B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06F41-AFCB-4672-A0BE-6BC5D426F1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D34E2-F345-44C0-A9EC-F6276FAF4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E4D5951-B930-429D-988A-C21019DA8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23888" y="827509"/>
            <a:ext cx="8136904" cy="8651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5400" b="1" dirty="0">
                <a:ln w="1905"/>
                <a:solidFill>
                  <a:srgbClr val="92D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40313" y="755501"/>
            <a:ext cx="5040312" cy="278281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Обучение </a:t>
            </a:r>
            <a:r>
              <a:rPr lang="ru-RU" sz="32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грамоте</a:t>
            </a:r>
          </a:p>
          <a:p>
            <a:pPr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Звуки [с], [</a:t>
            </a:r>
            <a:r>
              <a:rPr lang="ru-RU" sz="32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’], 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буквы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С, </a:t>
            </a: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- закрепление</a:t>
            </a:r>
          </a:p>
          <a:p>
            <a:pPr>
              <a:defRPr/>
            </a:pPr>
            <a:endParaRPr lang="ru-RU" sz="32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учительначальных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классов МОУ </a:t>
            </a:r>
            <a:r>
              <a:rPr lang="ru-RU" sz="2000" b="1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Шатковская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СШ»</a:t>
            </a:r>
          </a:p>
          <a:p>
            <a:pPr algn="r">
              <a:defRPr/>
            </a:pP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Журкина Е. И.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penclipart.org/image/800px/svg_to_png/7866/Gerald_G_Flying_wasp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08025" y="3071813"/>
            <a:ext cx="126047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1.48148E-6 C 0.09497 -0.22893 0.2375 -0.37245 0.39601 -0.37245 C 0.55452 -0.37245 0.69705 -0.22893 0.79236 -1.48148E-6 C 0.69705 0.22894 0.55452 0.37315 0.39601 0.37315 C 0.2375 0.37315 0.09497 0.22894 -2.5E-6 -1.48148E-6 Z " pathEditMode="relative" rAng="0" ptsTypes="fffff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1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7.40741E-7 C 0.09514 -0.22917 0.23768 -0.37268 0.39618 -0.37268 C 0.55452 -0.37268 0.69705 -0.22917 0.79236 -7.40741E-7 C 0.69705 0.22755 0.55452 0.37269 0.39618 0.37269 C 0.23768 0.37269 0.09514 0.22755 -2.5E-6 -7.40741E-7 Z " pathEditMode="relative" rAng="0" ptsTypes="fffff">
                                      <p:cBhvr>
                                        <p:cTn id="9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2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2.96296E-6 C -3.61111E-6 0.16273 0.08664 0.29653 0.19219 0.29653 C 0.31667 0.29653 0.36181 0.14815 0.38056 0.05903 L 0.40018 -0.05902 C 0.41962 -0.14815 0.46736 -0.29629 0.60799 -0.29629 C 0.69792 -0.29629 0.80035 -0.16273 0.80035 -2.96296E-6 C 0.80035 0.16273 0.69792 0.29653 0.60799 0.29653 C 0.46736 0.29653 0.41962 0.14815 0.40018 0.05903 L 0.38056 -0.05902 C 0.36181 -0.14815 0.31667 -0.29629 0.19219 -0.29629 C 0.08664 -0.29629 -3.61111E-6 -0.16273 -3.61111E-6 -2.96296E-6 Z " pathEditMode="relative" rAng="0" ptsTypes="ffFffffFfff">
                                      <p:cBhvr>
                                        <p:cTn id="12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0"/>
                            </p:stCondLst>
                            <p:childTnLst>
                              <p:par>
                                <p:cTn id="14" presetID="7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0.42222 L 0.78455 -0.42222 L 0.78455 0.33333 L -2.5E-6 0.33333 L -2.5E-6 -0.42222 Z " pathEditMode="relative" rAng="0" ptsTypes="FFFFF">
                                      <p:cBhvr>
                                        <p:cTn id="15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2" y="3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4000"/>
                            </p:stCondLst>
                            <p:childTnLst>
                              <p:par>
                                <p:cTn id="2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347 -0.4537 C 0.49341 -0.4537 0.60747 -0.26412 0.60747 -0.03079 C 0.60747 0.20255 0.49341 0.39236 0.35347 0.39236 C 0.21337 0.39236 0.09948 0.20255 0.09948 -0.03079 C 0.09948 -0.26412 0.21337 -0.4537 0.35347 -0.4537 Z " pathEditMode="relative" rAng="0" ptsTypes="fffff">
                                      <p:cBhvr>
                                        <p:cTn id="27" dur="3000" spd="-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347 -0.4537 C 0.50972 -0.4537 0.63698 -0.26412 0.63698 -0.03079 C 0.63698 0.20255 0.50972 0.39236 0.35347 0.39236 C 0.19705 0.39236 0.07014 0.20255 0.07014 -0.03079 C 0.07014 -0.26412 0.19705 -0.4537 0.35347 -0.4537 Z " pathEditMode="relative" rAng="0" ptsTypes="fffff">
                                      <p:cBhvr>
                                        <p:cTn id="3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1000"/>
                            </p:stCondLst>
                            <p:childTnLst>
                              <p:par>
                                <p:cTn id="3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0"/>
                            </p:stCondLst>
                            <p:childTnLst>
                              <p:par>
                                <p:cTn id="3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3000"/>
                            </p:stCondLst>
                            <p:childTnLst>
                              <p:par>
                                <p:cTn id="3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User\Мои документы\Мои рисунки\img252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393700" y="1731963"/>
            <a:ext cx="7167563" cy="29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3700" y="1731963"/>
            <a:ext cx="4646613" cy="866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245350" y="2678113"/>
            <a:ext cx="550863" cy="10223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45030" y="5118540"/>
            <a:ext cx="9077781" cy="1232409"/>
          </a:xfrm>
          <a:prstGeom prst="rect">
            <a:avLst/>
          </a:prstGeom>
          <a:noFill/>
        </p:spPr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ru-RU" sz="79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-Нина! Осы! Осы!</a:t>
            </a:r>
          </a:p>
        </p:txBody>
      </p:sp>
      <p:pic>
        <p:nvPicPr>
          <p:cNvPr id="7" name="Picture 2" descr="http://openclipart.org/image/800px/svg_to_png/7866/Gerald_G_Flying_wasp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3238" y="539750"/>
            <a:ext cx="2500312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1.3375 0.0046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900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ChangeArrowheads="1"/>
          </p:cNvSpPr>
          <p:nvPr/>
        </p:nvSpPr>
        <p:spPr bwMode="auto">
          <a:xfrm>
            <a:off x="1654175" y="1889125"/>
            <a:ext cx="7767638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spAutoFit/>
          </a:bodyPr>
          <a:lstStyle/>
          <a:p>
            <a:pPr algn="ctr" defTabSz="1006475" hangingPunct="1">
              <a:lnSpc>
                <a:spcPct val="100000"/>
              </a:lnSpc>
              <a:buClrTx/>
              <a:buSzTx/>
            </a:pPr>
            <a:r>
              <a:rPr lang="ru-RU" sz="5300" b="1">
                <a:cs typeface="Times New Roman" pitchFamily="16" charset="0"/>
              </a:rPr>
              <a:t>34512             45123      </a:t>
            </a:r>
            <a:endParaRPr lang="ru-RU" sz="730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2835275" y="2678113"/>
            <a:ext cx="61436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н</a:t>
            </a:r>
            <a:endParaRPr lang="ru-RU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228975" y="2678113"/>
            <a:ext cx="58261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а</a:t>
            </a:r>
            <a:endParaRPr lang="ru-RU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654175" y="2678113"/>
            <a:ext cx="5810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с</a:t>
            </a:r>
            <a:endParaRPr lang="ru-RU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047875" y="2678113"/>
            <a:ext cx="6191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о</a:t>
            </a:r>
            <a:endParaRPr lang="ru-RU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2441575" y="2678113"/>
            <a:ext cx="5810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с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6772275" y="2678113"/>
            <a:ext cx="58261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с</a:t>
            </a:r>
            <a:endParaRPr lang="ru-RU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7165975" y="2678113"/>
            <a:ext cx="6191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о</a:t>
            </a:r>
            <a:endParaRPr lang="ru-RU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561263" y="2678113"/>
            <a:ext cx="581025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с</a:t>
            </a: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5984875" y="2678113"/>
            <a:ext cx="61436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н</a:t>
            </a:r>
            <a:endParaRPr lang="ru-RU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6378575" y="2678113"/>
            <a:ext cx="582613" cy="858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5300" b="1">
                <a:solidFill>
                  <a:srgbClr val="000000"/>
                </a:solidFill>
                <a:cs typeface="Times New Roman" pitchFamily="16" charset="0"/>
              </a:rPr>
              <a:t>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16597 0.2113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14844 0.21135 " pathEditMode="relative" rAng="0" ptsTypes="AA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4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06302 0.21135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33333E-6 L 0.06928 0.2113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0.07934 0.21135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00" y="10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33333E-6 L -0.11406 0.22199 " pathEditMode="relative" rAng="0" ptsTypes="AA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33333E-6 L -0.10782 0.22199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-0.09774 0.22199 " pathEditMode="relative" rAng="0" ptsTypes="AA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11215 0.22199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49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0.12188 0.22199 " pathEditMode="relative" rAng="0" ptsTypes="AA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00" y="11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nplus.com/files/resources/original/5aef3f7b92a0f163368ffad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46125" y="1258888"/>
            <a:ext cx="9334500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16013"/>
            <a:ext cx="9504363" cy="2852737"/>
          </a:xfrm>
        </p:spPr>
        <p:txBody>
          <a:bodyPr>
            <a:normAutofit fontScale="90000"/>
          </a:bodyPr>
          <a:lstStyle/>
          <a:p>
            <a:pPr eaLnBrk="1">
              <a:defRPr/>
            </a:pPr>
            <a:r>
              <a:rPr lang="ru-RU" sz="11800" dirty="0"/>
              <a:t>и  а  </a:t>
            </a:r>
            <a:r>
              <a:rPr lang="ru-RU" sz="11800" dirty="0" err="1"/>
              <a:t>ы</a:t>
            </a:r>
            <a:r>
              <a:rPr lang="ru-RU" sz="11800" dirty="0"/>
              <a:t>  </a:t>
            </a:r>
            <a:r>
              <a:rPr lang="ru-RU" sz="11800" dirty="0" smtClean="0"/>
              <a:t>С  о</a:t>
            </a:r>
            <a:r>
              <a:rPr lang="ru-RU" sz="11800" dirty="0"/>
              <a:t>  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00675" y="2916238"/>
            <a:ext cx="944563" cy="7080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31800" y="1474788"/>
            <a:ext cx="944563" cy="7096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384550" y="1619250"/>
            <a:ext cx="944563" cy="709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184775" y="1403350"/>
            <a:ext cx="944563" cy="709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769100" y="1474788"/>
            <a:ext cx="944563" cy="7096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280400" y="1619250"/>
            <a:ext cx="944563" cy="70961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944688" y="1474788"/>
            <a:ext cx="944562" cy="7096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4"/>
          <p:cNvSpPr>
            <a:spLocks noChangeArrowheads="1"/>
          </p:cNvSpPr>
          <p:nvPr/>
        </p:nvSpPr>
        <p:spPr bwMode="auto">
          <a:xfrm>
            <a:off x="1008063" y="2230438"/>
            <a:ext cx="8640762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/>
              <a:t>и  а  ы  С  о  у</a:t>
            </a:r>
            <a:r>
              <a:rPr lang="ru-RU"/>
              <a:t/>
            </a:r>
            <a:br>
              <a:rPr lang="ru-RU"/>
            </a:br>
            <a:endParaRPr lang="ru-RU"/>
          </a:p>
        </p:txBody>
      </p:sp>
      <p:pic>
        <p:nvPicPr>
          <p:cNvPr id="12" name="Picture 2" descr="https://avatanplus.com/files/resources/original/5aef3f7b92a0f163368ffad1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6125" y="4222750"/>
            <a:ext cx="3357563" cy="166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1253" y="2756124"/>
            <a:ext cx="9072563" cy="1259946"/>
          </a:xfrm>
        </p:spPr>
        <p:txBody>
          <a:bodyPr>
            <a:normAutofit/>
          </a:bodyPr>
          <a:lstStyle/>
          <a:p>
            <a:pPr eaLnBrk="1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Тема: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«Звуки [с], [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'], буква С»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168275"/>
            <a:ext cx="7575550" cy="515938"/>
          </a:xfrm>
        </p:spPr>
        <p:txBody>
          <a:bodyPr>
            <a:normAutofit fontScale="90000"/>
          </a:bodyPr>
          <a:lstStyle/>
          <a:p>
            <a:pPr eaLnBrk="1">
              <a:defRPr/>
            </a:pPr>
            <a:r>
              <a:rPr lang="ru-RU" b="1" dirty="0" smtClean="0"/>
              <a:t>Цели </a:t>
            </a:r>
            <a:r>
              <a:rPr lang="ru-RU" b="1" dirty="0"/>
              <a:t>нашего урока: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922338"/>
            <a:ext cx="8483600" cy="4032250"/>
          </a:xfrm>
        </p:spPr>
        <p:txBody>
          <a:bodyPr/>
          <a:lstStyle/>
          <a:p>
            <a:pPr marL="671513" indent="-671513" eaLnBrk="1">
              <a:buFontTx/>
              <a:buAutoNum type="arabicPeriod"/>
            </a:pPr>
            <a:r>
              <a:rPr lang="ru-RU" b="1" smtClean="0">
                <a:solidFill>
                  <a:schemeClr val="tx2"/>
                </a:solidFill>
              </a:rPr>
              <a:t>Закрепить знания  …</a:t>
            </a:r>
          </a:p>
          <a:p>
            <a:pPr marL="671513" indent="-671513" eaLnBrk="1">
              <a:buFontTx/>
              <a:buAutoNum type="arabicPeriod"/>
            </a:pPr>
            <a:endParaRPr lang="ru-RU" b="1" smtClean="0">
              <a:solidFill>
                <a:schemeClr val="tx2"/>
              </a:solidFill>
            </a:endParaRPr>
          </a:p>
          <a:p>
            <a:pPr marL="671513" indent="-671513" eaLnBrk="1"/>
            <a:r>
              <a:rPr lang="ru-RU" b="1" smtClean="0">
                <a:solidFill>
                  <a:schemeClr val="tx2"/>
                </a:solidFill>
              </a:rPr>
              <a:t>2. Учиться отличать …</a:t>
            </a:r>
          </a:p>
          <a:p>
            <a:pPr marL="671513" indent="-671513" eaLnBrk="1"/>
            <a:endParaRPr lang="ru-RU" smtClean="0">
              <a:solidFill>
                <a:schemeClr val="tx2"/>
              </a:solidFill>
            </a:endParaRPr>
          </a:p>
          <a:p>
            <a:pPr marL="671513" indent="-671513" eaLnBrk="1"/>
            <a:r>
              <a:rPr lang="ru-RU" b="1" smtClean="0">
                <a:solidFill>
                  <a:schemeClr val="tx2"/>
                </a:solidFill>
              </a:rPr>
              <a:t>3. Учиться читать …</a:t>
            </a:r>
          </a:p>
          <a:p>
            <a:pPr marL="671513" indent="-671513" eaLnBrk="1"/>
            <a:r>
              <a:rPr lang="ru-RU" b="1" smtClean="0">
                <a:solidFill>
                  <a:schemeClr val="tx2"/>
                </a:solidFill>
              </a:rPr>
              <a:t>.  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2835275" y="1574800"/>
            <a:ext cx="7821613" cy="110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3500" b="1"/>
              <a:t>о звуках </a:t>
            </a:r>
            <a:r>
              <a:rPr lang="en-US" sz="3500" b="1">
                <a:solidFill>
                  <a:schemeClr val="hlink"/>
                </a:solidFill>
              </a:rPr>
              <a:t>[</a:t>
            </a:r>
            <a:r>
              <a:rPr lang="ru-RU" sz="3500" b="1">
                <a:solidFill>
                  <a:schemeClr val="hlink"/>
                </a:solidFill>
              </a:rPr>
              <a:t>с</a:t>
            </a:r>
            <a:r>
              <a:rPr lang="en-US" sz="3500" b="1">
                <a:solidFill>
                  <a:schemeClr val="hlink"/>
                </a:solidFill>
              </a:rPr>
              <a:t>]</a:t>
            </a:r>
            <a:r>
              <a:rPr lang="en-US" sz="3500" b="1">
                <a:solidFill>
                  <a:srgbClr val="0070C0"/>
                </a:solidFill>
              </a:rPr>
              <a:t> </a:t>
            </a:r>
            <a:r>
              <a:rPr lang="ru-RU" sz="3500" b="1"/>
              <a:t>и</a:t>
            </a:r>
            <a:r>
              <a:rPr lang="ru-RU" sz="3500" b="1">
                <a:solidFill>
                  <a:srgbClr val="0070C0"/>
                </a:solidFill>
              </a:rPr>
              <a:t> </a:t>
            </a:r>
            <a:r>
              <a:rPr lang="en-US" sz="3500" b="1">
                <a:solidFill>
                  <a:srgbClr val="00B050"/>
                </a:solidFill>
              </a:rPr>
              <a:t>[</a:t>
            </a:r>
            <a:r>
              <a:rPr lang="ru-RU" sz="3500" b="1">
                <a:solidFill>
                  <a:srgbClr val="00B050"/>
                </a:solidFill>
              </a:rPr>
              <a:t>с</a:t>
            </a:r>
            <a:r>
              <a:rPr lang="en-US" sz="3500" b="1">
                <a:solidFill>
                  <a:srgbClr val="00B050"/>
                </a:solidFill>
              </a:rPr>
              <a:t>`]</a:t>
            </a:r>
            <a:endParaRPr lang="ru-RU" sz="3500" b="1">
              <a:solidFill>
                <a:srgbClr val="00B050"/>
              </a:solidFill>
            </a:endParaRPr>
          </a:p>
          <a:p>
            <a:r>
              <a:rPr lang="ru-RU" sz="3500" b="1"/>
              <a:t>и букве, обозначающей эти звуки.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3071813" y="3386138"/>
            <a:ext cx="6472237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500" b="1"/>
              <a:t>звуки и букву от других.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1881188" y="4724400"/>
            <a:ext cx="9499600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3500" b="1"/>
              <a:t>слоги,  слова и предложения с  буквой с.</a:t>
            </a:r>
            <a:r>
              <a:rPr lang="ru-RU" sz="35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8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34" dur="5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" dur="500"/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" dur="500"/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5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6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7" dur="8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800" decel="1000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800" decel="100000" fill="hold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randombar(horizontal)">
                                      <p:cBhvr>
                                        <p:cTn id="61" dur="500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4" dur="500"/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9" dur="8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0" dur="8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80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800" decel="1000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800" decel="100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00" decel="100000" fill="hold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83" dur="500"/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8" dur="8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9" dur="8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80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 flipV="1">
            <a:off x="3543300" y="4094163"/>
            <a:ext cx="690563" cy="15875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Прямая соединительная линия 1"/>
          <p:cNvCxnSpPr/>
          <p:nvPr/>
        </p:nvCxnSpPr>
        <p:spPr>
          <a:xfrm rot="16200000" flipH="1">
            <a:off x="8399462" y="4181476"/>
            <a:ext cx="1038225" cy="86360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>
            <a:endCxn id="10" idx="1"/>
          </p:cNvCxnSpPr>
          <p:nvPr/>
        </p:nvCxnSpPr>
        <p:spPr>
          <a:xfrm rot="16200000" flipH="1">
            <a:off x="6633369" y="6341269"/>
            <a:ext cx="1422400" cy="70961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9" idx="1"/>
          </p:cNvCxnSpPr>
          <p:nvPr/>
        </p:nvCxnSpPr>
        <p:spPr>
          <a:xfrm rot="5400000">
            <a:off x="4989513" y="6453187"/>
            <a:ext cx="1365250" cy="587375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233973" y="1968679"/>
            <a:ext cx="4252793" cy="4252347"/>
          </a:xfrm>
          <a:prstGeom prst="ellipse">
            <a:avLst/>
          </a:prstGeom>
          <a:gradFill flip="none" rotWithShape="1"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path path="shape">
              <a:fillToRect l="50000" t="50000" r="50000" b="50000"/>
            </a:path>
            <a:tileRect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 rot="3228739">
            <a:off x="9094756" y="5274273"/>
            <a:ext cx="1007957" cy="456774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9" name="Хорда 8"/>
          <p:cNvSpPr/>
          <p:nvPr/>
        </p:nvSpPr>
        <p:spPr>
          <a:xfrm rot="6744725">
            <a:off x="4111625" y="6383338"/>
            <a:ext cx="1131888" cy="1516062"/>
          </a:xfrm>
          <a:prstGeom prst="chord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Хорда 9"/>
          <p:cNvSpPr/>
          <p:nvPr/>
        </p:nvSpPr>
        <p:spPr>
          <a:xfrm rot="4127217" flipV="1">
            <a:off x="7930356" y="6376194"/>
            <a:ext cx="950913" cy="1514475"/>
          </a:xfrm>
          <a:prstGeom prst="chord">
            <a:avLst/>
          </a:prstGeom>
          <a:noFill/>
          <a:ln>
            <a:solidFill>
              <a:srgbClr val="33C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021263" y="1101725"/>
            <a:ext cx="2678112" cy="132397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3997325" y="2441575"/>
            <a:ext cx="3779838" cy="1588"/>
          </a:xfrm>
          <a:prstGeom prst="line">
            <a:avLst/>
          </a:prstGeom>
          <a:ln w="1047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540625" y="2441575"/>
            <a:ext cx="1182688" cy="1588"/>
          </a:xfrm>
          <a:prstGeom prst="line">
            <a:avLst/>
          </a:prstGeom>
          <a:ln w="1047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4332288" y="1338263"/>
            <a:ext cx="3713162" cy="5526087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7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endParaRPr lang="ru-RU" sz="37900" dirty="0">
              <a:latin typeface="+mn-lt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999581" y="3694907"/>
            <a:ext cx="631825" cy="487362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 rot="3146899">
            <a:off x="2420980" y="3226278"/>
            <a:ext cx="1007957" cy="444951"/>
          </a:xfrm>
          <a:prstGeom prst="ellipse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gradFill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-234950" y="314325"/>
            <a:ext cx="6472238" cy="546100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Согласная буква С обозначает 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239713" y="944563"/>
            <a:ext cx="3008312" cy="2033587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твёрдый звук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3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3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с</a:t>
            </a:r>
            <a:r>
              <a:rPr lang="ru-RU" sz="7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100" dirty="0">
              <a:latin typeface="+mn-lt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41288" y="5354638"/>
            <a:ext cx="3729037" cy="546100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Эти звуки глухие,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309563" y="6221413"/>
            <a:ext cx="1928812" cy="544512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парные. 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239713" y="3700463"/>
            <a:ext cx="3006725" cy="1590675"/>
          </a:xfrm>
          <a:prstGeom prst="rect">
            <a:avLst/>
          </a:prstGeom>
        </p:spPr>
        <p:txBody>
          <a:bodyPr wrap="none" lIns="100794" tIns="50397" rIns="100794" bIns="5039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и мягкий звук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3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</a:t>
            </a:r>
            <a:r>
              <a:rPr lang="ru-RU" sz="7300" b="1" baseline="30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</a:t>
            </a:r>
            <a:r>
              <a:rPr lang="ru-RU" sz="7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]</a:t>
            </a:r>
            <a:endParaRPr lang="ru-RU" sz="31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9900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43" grpId="0"/>
      <p:bldP spid="45" grpId="0"/>
      <p:bldP spid="46" grpId="0"/>
      <p:bldP spid="47" grpId="0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Скругленный прямоугольник 27"/>
          <p:cNvSpPr/>
          <p:nvPr/>
        </p:nvSpPr>
        <p:spPr>
          <a:xfrm>
            <a:off x="8112125" y="1338263"/>
            <a:ext cx="1495425" cy="12604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92838" y="3492500"/>
            <a:ext cx="2735262" cy="11811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43300" y="1260475"/>
            <a:ext cx="1339850" cy="13382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890713" y="3465513"/>
            <a:ext cx="1495425" cy="11811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08025" y="1260475"/>
            <a:ext cx="946150" cy="12588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3" name="TextBox 2"/>
          <p:cNvSpPr txBox="1">
            <a:spLocks noChangeArrowheads="1"/>
          </p:cNvSpPr>
          <p:nvPr/>
        </p:nvSpPr>
        <p:spPr bwMode="auto">
          <a:xfrm>
            <a:off x="787400" y="1181100"/>
            <a:ext cx="8223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о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1023938" y="2755900"/>
            <a:ext cx="944562" cy="630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25" name="TextBox 6"/>
          <p:cNvSpPr txBox="1">
            <a:spLocks noChangeArrowheads="1"/>
          </p:cNvSpPr>
          <p:nvPr/>
        </p:nvSpPr>
        <p:spPr bwMode="auto">
          <a:xfrm>
            <a:off x="2047875" y="3386138"/>
            <a:ext cx="1341438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са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3386138" y="2678113"/>
            <a:ext cx="866775" cy="787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27" name="TextBox 10"/>
          <p:cNvSpPr txBox="1">
            <a:spLocks noChangeArrowheads="1"/>
          </p:cNvSpPr>
          <p:nvPr/>
        </p:nvSpPr>
        <p:spPr bwMode="auto">
          <a:xfrm>
            <a:off x="3543300" y="1181100"/>
            <a:ext cx="1439863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ни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5276850" y="1260475"/>
            <a:ext cx="1338263" cy="133826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9" name="TextBox 18"/>
          <p:cNvSpPr txBox="1">
            <a:spLocks noChangeArrowheads="1"/>
          </p:cNvSpPr>
          <p:nvPr/>
        </p:nvSpPr>
        <p:spPr bwMode="auto">
          <a:xfrm>
            <a:off x="5276850" y="1260475"/>
            <a:ext cx="13779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на</a:t>
            </a:r>
          </a:p>
        </p:txBody>
      </p:sp>
      <p:sp>
        <p:nvSpPr>
          <p:cNvPr id="9230" name="TextBox 19"/>
          <p:cNvSpPr txBox="1">
            <a:spLocks noChangeArrowheads="1"/>
          </p:cNvSpPr>
          <p:nvPr/>
        </p:nvSpPr>
        <p:spPr bwMode="auto">
          <a:xfrm>
            <a:off x="6457950" y="3386138"/>
            <a:ext cx="275907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сос</a:t>
            </a:r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5945981" y="2717007"/>
            <a:ext cx="708025" cy="6302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32" name="TextBox 24"/>
          <p:cNvSpPr txBox="1">
            <a:spLocks noChangeArrowheads="1"/>
          </p:cNvSpPr>
          <p:nvPr/>
        </p:nvSpPr>
        <p:spPr bwMode="auto">
          <a:xfrm>
            <a:off x="8269288" y="1260475"/>
            <a:ext cx="1377950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spAutoFit/>
          </a:bodyPr>
          <a:lstStyle/>
          <a:p>
            <a:r>
              <a:rPr lang="ru-RU" sz="7900" b="1">
                <a:solidFill>
                  <a:srgbClr val="7030A0"/>
                </a:solidFill>
              </a:rPr>
              <a:t>на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 flipH="1" flipV="1">
            <a:off x="8112125" y="2678113"/>
            <a:ext cx="708025" cy="70802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276850" y="4252913"/>
            <a:ext cx="787400" cy="787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97475" y="1731963"/>
            <a:ext cx="630238" cy="866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4174003" y="1417423"/>
            <a:ext cx="1946663" cy="1232409"/>
          </a:xfrm>
          <a:prstGeom prst="rect">
            <a:avLst/>
          </a:prstGeom>
          <a:noFill/>
        </p:spPr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ru-RU" sz="79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74003" y="3858585"/>
            <a:ext cx="2237255" cy="1232409"/>
          </a:xfrm>
          <a:prstGeom prst="rect">
            <a:avLst/>
          </a:prstGeom>
          <a:noFill/>
        </p:spPr>
        <p:txBody>
          <a:bodyPr wrap="none" lIns="100794" tIns="50397" rIns="100794" bIns="50397">
            <a:spAutoFit/>
          </a:bodyPr>
          <a:lstStyle/>
          <a:p>
            <a:pPr>
              <a:defRPr/>
            </a:pPr>
            <a:r>
              <a:rPr lang="ru-RU" sz="79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</p:bldLst>
  </p:timing>
</p:sld>
</file>

<file path=ppt/theme/theme1.xml><?xml version="1.0" encoding="utf-8"?>
<a:theme xmlns:a="http://schemas.openxmlformats.org/drawingml/2006/main" name="Оформлення за замовчуванням">
  <a:themeElements>
    <a:clrScheme name="Оформлення за замовчуванням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ня за замовчуванням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Оформлення за замовчуванням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ня за замовчуванням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ня за замовчуванням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133</Words>
  <Application>Microsoft Office PowerPoint</Application>
  <PresentationFormat>Произвольный</PresentationFormat>
  <Paragraphs>52</Paragraphs>
  <Slides>12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Times New Roman</vt:lpstr>
      <vt:lpstr>Arial Unicode MS</vt:lpstr>
      <vt:lpstr>Оформлення за замовчуванням</vt:lpstr>
      <vt:lpstr>Слайд 1</vt:lpstr>
      <vt:lpstr>Слайд 2</vt:lpstr>
      <vt:lpstr>и  а  ы  С  о  у </vt:lpstr>
      <vt:lpstr>Слайд 4</vt:lpstr>
      <vt:lpstr>Тема:  «Звуки [с], [с'], буква С»</vt:lpstr>
      <vt:lpstr>Цели нашего урока: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Екатерина</dc:creator>
  <cp:lastModifiedBy>Microsoft Office</cp:lastModifiedBy>
  <cp:revision>6</cp:revision>
  <cp:lastPrinted>1601-01-01T00:00:00Z</cp:lastPrinted>
  <dcterms:created xsi:type="dcterms:W3CDTF">2010-10-21T07:04:15Z</dcterms:created>
  <dcterms:modified xsi:type="dcterms:W3CDTF">2019-12-28T17:40:16Z</dcterms:modified>
</cp:coreProperties>
</file>