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72" r:id="rId15"/>
    <p:sldId id="273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23.10.2019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cap="all" dirty="0" smtClean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Модель </a:t>
            </a:r>
            <a:r>
              <a:rPr lang="ru-RU" b="1" cap="all" dirty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инклюзивного образования </a:t>
            </a:r>
            <a:endParaRPr lang="ru-RU" b="1" cap="all" dirty="0" smtClean="0">
              <a:solidFill>
                <a:srgbClr val="7030A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b="1" cap="all" dirty="0">
              <a:solidFill>
                <a:srgbClr val="7030A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cap="all" smtClean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в </a:t>
            </a:r>
            <a:r>
              <a:rPr lang="ru-RU" b="1" cap="all" dirty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МБДОУ №27</a:t>
            </a:r>
            <a:r>
              <a:rPr lang="ru-RU" b="1" cap="all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b="1" cap="all">
                <a:solidFill>
                  <a:srgbClr val="4E3B3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b="1" cap="all" smtClean="0">
              <a:solidFill>
                <a:srgbClr val="4E3B30"/>
              </a:solidFill>
              <a:effectLst>
                <a:reflection blurRad="12700" stA="48000" endA="300" endPos="55000" dir="5400000" sy="-90000" algn="bl" rotWithShape="0"/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b="1" cap="all" smtClean="0">
                <a:solidFill>
                  <a:srgbClr val="7030A0"/>
                </a:solidFill>
                <a:effectLst>
                  <a:reflection blurRad="12700" stA="48000" endA="300" endPos="55000" dir="5400000" sy="-9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г.КАНСКА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3889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РППС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безопасной;</a:t>
            </a:r>
          </a:p>
          <a:p>
            <a:pPr lvl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комфортной и уютной;</a:t>
            </a:r>
          </a:p>
          <a:p>
            <a:pPr lvl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организуется в каждой группе на основе представлений о возрастных закономерностях развития детей;</a:t>
            </a:r>
          </a:p>
          <a:p>
            <a:pPr lvl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развивающейся  и вариативной;</a:t>
            </a:r>
          </a:p>
          <a:p>
            <a:pPr lvl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информативной;</a:t>
            </a:r>
          </a:p>
          <a:p>
            <a:pPr lvl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постоянно обновляемой.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E:\Новая папка\IMG_20170904_141347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14422"/>
            <a:ext cx="4291012" cy="3218259"/>
          </a:xfrm>
          <a:prstGeom prst="rect">
            <a:avLst/>
          </a:prstGeom>
          <a:noFill/>
        </p:spPr>
      </p:pic>
      <p:pic>
        <p:nvPicPr>
          <p:cNvPr id="1027" name="Picture 3" descr="E:\Новая папка\IMG_20170904_14154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428868"/>
            <a:ext cx="4289425" cy="3217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E:\Новая папка\IMG_20170904_14273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4291012" cy="3218259"/>
          </a:xfrm>
          <a:prstGeom prst="rect">
            <a:avLst/>
          </a:prstGeom>
          <a:noFill/>
        </p:spPr>
      </p:pic>
      <p:pic>
        <p:nvPicPr>
          <p:cNvPr id="2051" name="Picture 3" descr="E:\Новая папка\IMG_20170904_143556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786058"/>
            <a:ext cx="4289425" cy="32170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 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</a:t>
            </a:r>
            <a:r>
              <a:rPr lang="ru-RU" b="1" dirty="0" smtClean="0">
                <a:solidFill>
                  <a:schemeClr val="tx1"/>
                </a:solidFill>
              </a:rPr>
              <a:t>формы</a:t>
            </a:r>
            <a:endParaRPr lang="ru-RU" b="1" dirty="0">
              <a:solidFill>
                <a:schemeClr val="tx1"/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928794" y="2214554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786446" y="2071678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750331" y="2964653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4822033" y="2607463"/>
            <a:ext cx="114300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285720" y="2643182"/>
            <a:ext cx="192882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Мастер – классы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714480" y="4286256"/>
            <a:ext cx="2714644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Совместные </a:t>
            </a:r>
            <a:r>
              <a:rPr lang="ru-RU" dirty="0" err="1" smtClean="0">
                <a:solidFill>
                  <a:schemeClr val="tx1"/>
                </a:solidFill>
              </a:rPr>
              <a:t>мероприяти</a:t>
            </a:r>
            <a:r>
              <a:rPr lang="ru-RU" dirty="0" smtClean="0">
                <a:solidFill>
                  <a:schemeClr val="tx1"/>
                </a:solidFill>
              </a:rPr>
              <a:t> (праздники, соревнование, день самоуправления)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572000" y="4214818"/>
            <a:ext cx="2286016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Посещение родителями индивидуальных и групповых занятий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29454" y="2786058"/>
            <a:ext cx="1928826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Родительские </a:t>
            </a:r>
            <a:r>
              <a:rPr lang="ru-RU" dirty="0" err="1" smtClean="0">
                <a:solidFill>
                  <a:schemeClr val="tx1"/>
                </a:solidFill>
              </a:rPr>
              <a:t>обрания</a:t>
            </a:r>
            <a:r>
              <a:rPr lang="ru-RU" dirty="0" smtClean="0">
                <a:solidFill>
                  <a:schemeClr val="tx1"/>
                </a:solidFill>
              </a:rPr>
              <a:t>(консультирование)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самоуправления в группах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методический открытый день 2019г\фото с социумом\фотоальбом\день самоуправления\WP_20170502_07_55_03_Pr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4191000" cy="2714644"/>
          </a:xfrm>
          <a:prstGeom prst="rect">
            <a:avLst/>
          </a:prstGeom>
          <a:noFill/>
        </p:spPr>
      </p:pic>
      <p:pic>
        <p:nvPicPr>
          <p:cNvPr id="1027" name="Picture 3" descr="C:\Users\user\Desktop\методический открытый день 2019г\фото с социумом\фотоальбом\день самоуправления\WP_20171026_09_06_21_Pr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742494"/>
            <a:ext cx="3919534" cy="28296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 – класс с родителями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методический открытый день 2019г\фото с социумом\фотоальбом\мастер класс моторики родители\WP_20180212_15_37_29_Pro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4191000" cy="2714644"/>
          </a:xfrm>
          <a:prstGeom prst="rect">
            <a:avLst/>
          </a:prstGeom>
          <a:noFill/>
        </p:spPr>
      </p:pic>
      <p:pic>
        <p:nvPicPr>
          <p:cNvPr id="3075" name="Picture 3" descr="C:\Users\user\Desktop\методический открытый день 2019г\фото с социумом\фотоальбом\мастер класс моторики родители\WP_20180212_16_05_58_Pro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742494"/>
            <a:ext cx="4343400" cy="24398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работе с семьей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работе с педагогами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- создание целостной, эффективно действующей системы, обеспечивающей оптимальные условия для воспитания и развития детей, в том числе с ограниченными возможностями здоровья 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детей-ивалидов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направленной на их полноценное развитие и самореализацию.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Модель инклюзивного образования в МБДОУ №27 составлена на основе:</a:t>
            </a:r>
          </a:p>
          <a:p>
            <a:pPr>
              <a:buNone/>
            </a:pPr>
            <a:r>
              <a:rPr lang="ru-RU" sz="7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Федеральные: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Федеральный закон от 3 мая 2012 года № 46-ФЗ "О ратификации Конвенции о правах инвалидов"</a:t>
            </a:r>
          </a:p>
          <a:p>
            <a:pPr>
              <a:buNone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«Об образовании в Российской Федерации» - Федеральный закон Российской Федерации от 29 декабря 2012 г. N 273-ФЗ</a:t>
            </a:r>
          </a:p>
          <a:p>
            <a:pPr>
              <a:buNone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«О социальной защите инвалидов в Российской Федерации» - Закон Российской федерации от 24 ноября 1995 г. N 181-ФЗ с дополнениями и изменениями</a:t>
            </a:r>
          </a:p>
          <a:p>
            <a:pPr>
              <a:buNone/>
            </a:pPr>
            <a:r>
              <a:rPr lang="ru-RU" sz="72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Постановления Правительства РФ:</a:t>
            </a:r>
            <a:endParaRPr lang="ru-RU" sz="7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«О порядке и условиях признания лица инвалидом» - Постановление правительства РФ от 20 февраля 2006 г. N 95 (в ред. Постановления Правительства РФ от 07.04.2008 N 247)</a:t>
            </a:r>
          </a:p>
          <a:p>
            <a:pPr>
              <a:buNone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«Концепция долгосрочного социально-экономического развития РФ на период до 2020 года» - Распоряжение Правительства РФ от 17 ноября 2008 года № 1662-р</a:t>
            </a:r>
          </a:p>
          <a:p>
            <a:pPr>
              <a:buNone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«Об утверждении Типового положения о специальном (коррекционном) образовательном учреждении для обучающихся, воспитанников с ограниченными возможностями здоровья» - Постановление Правительства РФ от 12 марта 1997 г. N 288 (в ред. от 10 марта 2009 г.)</a:t>
            </a:r>
          </a:p>
          <a:p>
            <a:pPr>
              <a:buNone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«Концепция модернизации российского образования на период до 2010 года» – Распоряжение Правительства РФ от 29 декабря 2001 г. № 1756-р</a:t>
            </a:r>
          </a:p>
          <a:p>
            <a:pPr>
              <a:buNone/>
            </a:pPr>
            <a:r>
              <a:rPr lang="ru-RU" sz="7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«Об утверждении Типового положения о дошкольном образовательном учреждении» - Постановление Правительства Российской Федерации от 12 сентября 2008 г. N 666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Приказы Министерства образования и науки РФ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«Индивидуальная программа реабилитации ребенка-инвалида, выдаваемая федеральными государственными учреждениями медико-социальной экспертизы». Приложения N2 и N3 к приказу Министерства здравоохранения и социального развития РФ от 4.08.2008 г. N 379н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«Об утверждении классификаций и критериев, используемых при осуществлении медико-социальной экспертизы граждан федеральными государственными учреждениями медико-социальной экспертизы» - Приказ министерства здравоохранения и социального развития РФ от 22 августа 2005 г. N 535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«Об утверждении положения о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психолого-медико-педагогической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комиссии» - Приказ Министерства образования и науки РФ от 24 марта 2009 года № 95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«Об утверждении формы документов государственного образца об основном общем, среднем (полном) общем образовании и документов об окончании специальной (коррекционной) общеобразовательной школы VIII вида, специального (коррекционного) класса общеобразовательного учреждения» - Приказ Министерства образования и науки Российской Федерации от 17 ноября 2005 г. N 281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«Об утверждении и введении в действие федерального государственного образовательного стандарта начального общего образования» - Приказ Министерства образования и науки РФ от 6 октября 2009 года № 373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«Об утверждении порядка организации и осуществления образовательной деятельности по основным общеобразовательным программам - образовательным программам начального общего, основного общего и среднего общего образования». Приказ Министерства образования и науки РФ от 30 августа 2013 г. № 1015.</a:t>
            </a: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«Об утверждении Положения о 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психолого-медико-педагогической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комиссии». Приказ Министерства образования и науки Российской Федерации (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Минобрнауки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России) от 20 сентября 2013 г. N 1082 г. Москва</a:t>
            </a:r>
          </a:p>
          <a:p>
            <a:pPr>
              <a:buNone/>
            </a:pPr>
            <a:r>
              <a:rPr lang="ru-RU" sz="14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Региональные:</a:t>
            </a:r>
            <a:endParaRPr lang="ru-RU" sz="1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"Об утверждении Концепции развития инклюзивного образования в Красноярском крае на 2017–2025 годы" Указ Губернатора края от 13.10.2017г. №258 -</a:t>
            </a:r>
            <a:r>
              <a:rPr lang="ru-RU" sz="1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</a:t>
            </a:r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Принципы инклюзивного образования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Принцип индивидуального подхода 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Принцип поддержки самостоятельной активности 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3.Принцип активного включения в образовательный процесс всех его участников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Принцип междисциплинарного подхода 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5. Принцип вариативности в организации процессов обучения и воспитания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6. Принцип партнерского взаимоотношения с семьёй 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7. Принцип динамического развития образовательной модели детского сада 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Характеристика детей ОВЗ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Нарушение интеллектуального развития (Задержка психического развития, умственная отсталость)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Тяжелые нарушения речи 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Нарушения опорно-двигательного аппарата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ПОЛНАЯ Инклюзия 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     МОДЕЛЬ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928794" y="2214554"/>
            <a:ext cx="92869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786446" y="2071678"/>
            <a:ext cx="857256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5400000">
            <a:off x="2750331" y="2964653"/>
            <a:ext cx="114300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4822033" y="2607463"/>
            <a:ext cx="1143008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>
            <a:off x="285720" y="2643182"/>
            <a:ext cx="1928826" cy="1714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1.Диагностика детей с ОВЗ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2000232" y="4286256"/>
            <a:ext cx="207170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2.Составление АОП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786314" y="4214818"/>
            <a:ext cx="2071702" cy="178595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3.Планирование образовательного процесса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929454" y="2786058"/>
            <a:ext cx="1928826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4.Организация совместной деятельности детей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00042"/>
            <a:ext cx="8686800" cy="5580083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4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 организации совместной деятельности:</a:t>
            </a:r>
            <a:endParaRPr lang="ru-RU" sz="43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1.создавать общности детей и взрослых 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(вместе мы группа)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2.формировать умения устанавливать и поддерживать отношения с разными людьми, а так же друг друга;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3.развивать коммуникативные навыки и культуру общения, создание позитивного эмоционального настроя;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4.развивать умения и навыки игровой, познавательной, исследовательской деятельности; 5.формировать навыки само регуляции и самообслуживания.)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6868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работы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00034" y="2285992"/>
            <a:ext cx="2357454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Индивидуальные занятия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000628" y="4572008"/>
            <a:ext cx="2714644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Логопедическая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гостиная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500166" y="4500570"/>
            <a:ext cx="2643206" cy="164307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Фронтальные занятия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500826" y="1928802"/>
            <a:ext cx="2428892" cy="257176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Кружковая деятельность («</a:t>
            </a:r>
            <a:r>
              <a:rPr lang="ru-RU" dirty="0" err="1" smtClean="0">
                <a:solidFill>
                  <a:schemeClr val="tx1"/>
                </a:solidFill>
              </a:rPr>
              <a:t>развивашка</a:t>
            </a:r>
            <a:r>
              <a:rPr lang="ru-RU" dirty="0" smtClean="0">
                <a:solidFill>
                  <a:schemeClr val="tx1"/>
                </a:solidFill>
              </a:rPr>
              <a:t>», «весёлый художник», «Умелые ручки»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10800000" flipV="1">
            <a:off x="2643174" y="2143116"/>
            <a:ext cx="71438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357818" y="2143116"/>
            <a:ext cx="928694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5400000">
            <a:off x="2678893" y="2964653"/>
            <a:ext cx="2000264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6200000" flipH="1">
            <a:off x="4214810" y="3000372"/>
            <a:ext cx="2143140" cy="714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110</TotalTime>
  <Words>687</Words>
  <Application>Microsoft Office PowerPoint</Application>
  <PresentationFormat>Экран (4:3)</PresentationFormat>
  <Paragraphs>72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Принципы инклюзивного образования</vt:lpstr>
      <vt:lpstr>Характеристика детей ОВЗ </vt:lpstr>
      <vt:lpstr>ПОЛНАЯ Инклюзия </vt:lpstr>
      <vt:lpstr>Презентация PowerPoint</vt:lpstr>
      <vt:lpstr>Презентация PowerPoint</vt:lpstr>
      <vt:lpstr>РППС</vt:lpstr>
      <vt:lpstr>Презентация PowerPoint</vt:lpstr>
      <vt:lpstr>Презентация PowerPoint</vt:lpstr>
      <vt:lpstr>Взаимодействие с родителями </vt:lpstr>
      <vt:lpstr>День самоуправления в группах</vt:lpstr>
      <vt:lpstr>Мастер – класс с родителями</vt:lpstr>
      <vt:lpstr>Ожидаемые результаты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Windows User</cp:lastModifiedBy>
  <cp:revision>44</cp:revision>
  <dcterms:created xsi:type="dcterms:W3CDTF">2019-10-22T05:29:32Z</dcterms:created>
  <dcterms:modified xsi:type="dcterms:W3CDTF">2019-10-23T03:20:07Z</dcterms:modified>
</cp:coreProperties>
</file>