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66" r:id="rId4"/>
    <p:sldId id="264" r:id="rId5"/>
    <p:sldId id="265" r:id="rId6"/>
    <p:sldId id="263" r:id="rId7"/>
    <p:sldId id="262" r:id="rId8"/>
    <p:sldId id="261" r:id="rId9"/>
    <p:sldId id="25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A1DF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ver dir="r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ver dir="r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cover dir="r"/>
  </p:transition>
  <p:timing>
    <p:tnLst>
      <p:par>
        <p:cTn id="1" dur="indefinite" restart="never" nodeType="tmRoot"/>
      </p:par>
    </p:tnLst>
  </p:timing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nfourok.ru/prezentaciya-po-russkomu-yaziku-na-temu-pravopisanie-korney-lag-lozh-klass-3485022.html" TargetMode="External"/><Relationship Id="rId2" Type="http://schemas.openxmlformats.org/officeDocument/2006/relationships/hyperlink" Target="https://russkiiyazyk.ru/orfografiya/primeryi-kornem-lag-lozh-gar-gor.html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5214950"/>
            <a:ext cx="8101026" cy="1371600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Класс: 5</a:t>
            </a:r>
          </a:p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Программа:  Т. А.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Ладыженская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Вид диктанта: словарный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2204" y="357166"/>
            <a:ext cx="890179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Написание непроверяемых </a:t>
            </a:r>
          </a:p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гласных в корне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2530" name="Picture 2" descr="Картинки по запросу словарные слова"/>
          <p:cNvPicPr>
            <a:picLocks noChangeAspect="1" noChangeArrowheads="1"/>
          </p:cNvPicPr>
          <p:nvPr/>
        </p:nvPicPr>
        <p:blipFill>
          <a:blip r:embed="rId2" cstate="print"/>
          <a:srcRect l="4651" t="3488" r="4651" b="4070"/>
          <a:stretch>
            <a:fillRect/>
          </a:stretch>
        </p:blipFill>
        <p:spPr bwMode="auto">
          <a:xfrm rot="453485">
            <a:off x="5865403" y="2942232"/>
            <a:ext cx="2608884" cy="3545407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785786" y="2571744"/>
            <a:ext cx="7356376" cy="321471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300" b="1" dirty="0" smtClean="0">
                <a:latin typeface="Times New Roman" pitchFamily="18" charset="0"/>
                <a:cs typeface="Times New Roman" pitchFamily="18" charset="0"/>
              </a:rPr>
              <a:t>Карандаш, пенал, линейка 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357166"/>
            <a:ext cx="64000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Образец выполнения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4429124" y="3571876"/>
            <a:ext cx="142876" cy="285752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6786578" y="2500306"/>
            <a:ext cx="214314" cy="35719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4143372" y="2500306"/>
            <a:ext cx="214314" cy="35719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71472" y="1643050"/>
            <a:ext cx="7472386" cy="4572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Запишите слова в строчку через запятую, поставьте ударение в словах. </a:t>
            </a:r>
          </a:p>
          <a:p>
            <a:pPr algn="ctr">
              <a:buNone/>
            </a:pP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8" name="Заголовок 8">
            <a:hlinkClick r:id="rId2" action="ppaction://hlinksldjump"/>
          </p:cNvPr>
          <p:cNvSpPr txBox="1">
            <a:spLocks/>
          </p:cNvSpPr>
          <p:nvPr/>
        </p:nvSpPr>
        <p:spPr>
          <a:xfrm>
            <a:off x="5357818" y="5857892"/>
            <a:ext cx="2357454" cy="57150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vert="horz" anchor="b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cap="small" noProof="0" dirty="0" smtClean="0">
                <a:solidFill>
                  <a:schemeClr val="bg1"/>
                </a:solidFill>
                <a:latin typeface="Times New Roman" pitchFamily="18" charset="0"/>
                <a:ea typeface="+mj-ea"/>
                <a:cs typeface="Times New Roman" pitchFamily="18" charset="0"/>
                <a:hlinkClick r:id="rId2" action="ppaction://hlinksldjump"/>
              </a:rPr>
              <a:t>П</a:t>
            </a:r>
            <a:r>
              <a:rPr kumimoji="0" lang="ru-RU" sz="32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  <a:hlinkClick r:id="rId2" action="ppaction://hlinksldjump"/>
              </a:rPr>
              <a:t>роверка</a:t>
            </a:r>
            <a:endParaRPr kumimoji="0" lang="ru-RU" sz="3200" b="1" i="0" u="none" strike="noStrike" kern="1200" cap="small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71802" y="357166"/>
            <a:ext cx="25474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Задание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543824" cy="4572000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6" name="Заголовок 8"/>
          <p:cNvSpPr txBox="1">
            <a:spLocks/>
          </p:cNvSpPr>
          <p:nvPr/>
        </p:nvSpPr>
        <p:spPr>
          <a:xfrm>
            <a:off x="5429256" y="5500702"/>
            <a:ext cx="2357454" cy="1000124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  <a:hlinkClick r:id="rId2" action="ppaction://hlinksldjump"/>
              </a:rPr>
              <a:t>Оценим работу </a:t>
            </a:r>
            <a:r>
              <a:rPr kumimoji="0" lang="ru-RU" sz="32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  <a:hlinkClick r:id="rId2" action="ppaction://hlinksldjump"/>
              </a:rPr>
              <a:t>соседа</a:t>
            </a:r>
            <a:endParaRPr kumimoji="0" lang="ru-RU" sz="3200" b="1" i="0" u="none" strike="noStrike" kern="1200" cap="small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57488" y="357166"/>
            <a:ext cx="29882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Проверка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1785926"/>
            <a:ext cx="821537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smtClean="0"/>
              <a:t>    </a:t>
            </a:r>
            <a:r>
              <a:rPr lang="ru-RU" sz="4400" smtClean="0"/>
              <a:t>Баскетбол</a:t>
            </a:r>
            <a:r>
              <a:rPr lang="ru-RU" sz="4400" dirty="0" smtClean="0"/>
              <a:t>, везде, арена, бинокль, вагон, втроем, балкон, апельсин, беседовать, велосипед, вокзал, влево, беречь, всегда, благородный.</a:t>
            </a:r>
            <a:endParaRPr lang="ru-RU" sz="4400" dirty="0"/>
          </a:p>
        </p:txBody>
      </p:sp>
      <p:sp>
        <p:nvSpPr>
          <p:cNvPr id="12" name="Стрелка вниз 11"/>
          <p:cNvSpPr/>
          <p:nvPr/>
        </p:nvSpPr>
        <p:spPr>
          <a:xfrm>
            <a:off x="3214678" y="1571612"/>
            <a:ext cx="214314" cy="428628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5072066" y="1571612"/>
            <a:ext cx="214314" cy="428628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низ 13"/>
          <p:cNvSpPr/>
          <p:nvPr/>
        </p:nvSpPr>
        <p:spPr>
          <a:xfrm>
            <a:off x="6215074" y="1571612"/>
            <a:ext cx="214314" cy="428628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1643042" y="2500306"/>
            <a:ext cx="214314" cy="214314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>
            <a:off x="3857620" y="2500306"/>
            <a:ext cx="214314" cy="214314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>
            <a:off x="5857884" y="2500306"/>
            <a:ext cx="214314" cy="214314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низ 17"/>
          <p:cNvSpPr/>
          <p:nvPr/>
        </p:nvSpPr>
        <p:spPr>
          <a:xfrm>
            <a:off x="1857356" y="3143248"/>
            <a:ext cx="214314" cy="214314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>
            <a:off x="4429124" y="3143248"/>
            <a:ext cx="214314" cy="214314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6143636" y="3143248"/>
            <a:ext cx="214314" cy="214314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низ 20"/>
          <p:cNvSpPr/>
          <p:nvPr/>
        </p:nvSpPr>
        <p:spPr>
          <a:xfrm>
            <a:off x="2714612" y="3786190"/>
            <a:ext cx="214314" cy="214314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>
            <a:off x="4643438" y="3857628"/>
            <a:ext cx="214314" cy="214314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низ 22"/>
          <p:cNvSpPr/>
          <p:nvPr/>
        </p:nvSpPr>
        <p:spPr>
          <a:xfrm>
            <a:off x="6072198" y="3857628"/>
            <a:ext cx="214314" cy="214314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низ 23"/>
          <p:cNvSpPr/>
          <p:nvPr/>
        </p:nvSpPr>
        <p:spPr>
          <a:xfrm>
            <a:off x="1500166" y="4500570"/>
            <a:ext cx="214314" cy="214314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низ 24"/>
          <p:cNvSpPr/>
          <p:nvPr/>
        </p:nvSpPr>
        <p:spPr>
          <a:xfrm>
            <a:off x="4000496" y="4500570"/>
            <a:ext cx="214314" cy="214314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низ 25"/>
          <p:cNvSpPr/>
          <p:nvPr/>
        </p:nvSpPr>
        <p:spPr>
          <a:xfrm>
            <a:off x="6215074" y="4500570"/>
            <a:ext cx="214314" cy="214314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472386" cy="4572000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Font typeface="Arial" charset="0"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0 ошибок – «5»</a:t>
            </a:r>
          </a:p>
          <a:p>
            <a:pPr marL="0" indent="0" algn="ctr">
              <a:buFont typeface="Arial" charset="0"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 ошибка – «4»</a:t>
            </a:r>
          </a:p>
          <a:p>
            <a:pPr marL="0" indent="0" algn="ctr">
              <a:buFont typeface="Arial" charset="0"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 ошибки – «3»</a:t>
            </a:r>
          </a:p>
          <a:p>
            <a:pPr marL="0" indent="0" algn="ctr">
              <a:buFont typeface="Arial" charset="0"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 ошибки и более – «2»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43108" y="357166"/>
            <a:ext cx="46608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Оценим соседа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28662" y="1600200"/>
            <a:ext cx="7429552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     Баскетбол, везде, арена, бинокль, вагон, втроем, балкон, апельсин, беседовать, велосипед, вокзал, влево, беречь, всегда, благородный.</a:t>
            </a:r>
            <a:endParaRPr lang="ru-RU" sz="4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00166" y="285728"/>
            <a:ext cx="59551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Языковой материал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00562" y="2928934"/>
            <a:ext cx="3657600" cy="214314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Ерофеева</a:t>
            </a:r>
          </a:p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Анастасия</a:t>
            </a:r>
          </a:p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Алексеевна</a:t>
            </a:r>
          </a:p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 курс, РЛа-16-1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фото.jpg"/>
          <p:cNvPicPr>
            <a:picLocks noChangeAspect="1"/>
          </p:cNvPicPr>
          <p:nvPr/>
        </p:nvPicPr>
        <p:blipFill>
          <a:blip r:embed="rId2" cstate="print"/>
          <a:srcRect l="16406" r="10156" b="-1"/>
          <a:stretch>
            <a:fillRect/>
          </a:stretch>
        </p:blipFill>
        <p:spPr>
          <a:xfrm>
            <a:off x="714348" y="1703848"/>
            <a:ext cx="3929090" cy="401268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500166" y="428604"/>
            <a:ext cx="59448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Сведения об авторе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7472386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2"/>
              </a:rPr>
              <a:t>Языковой материал: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https://russkiiyazyk.ru/orfografiya/primeryi</a:t>
            </a:r>
            <a:endParaRPr lang="ru-RU" sz="2800" dirty="0" smtClean="0"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  <a:hlinkClick r:id="rId2"/>
              </a:rPr>
              <a:t>kornem-lag-lozh-gar-gor.html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  <a:hlinkClick r:id="rId3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3"/>
              </a:rPr>
              <a:t>Картинка: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https://infourok.ru/prezentaciya-po-russkomu</a:t>
            </a:r>
            <a:endParaRPr lang="ru-RU" sz="2800" dirty="0" smtClean="0">
              <a:latin typeface="Times New Roman" pitchFamily="18" charset="0"/>
              <a:cs typeface="Times New Roman" pitchFamily="18" charset="0"/>
              <a:hlinkClick r:id="rId3"/>
            </a:endParaRPr>
          </a:p>
          <a:p>
            <a:pPr>
              <a:buNone/>
            </a:pPr>
            <a:r>
              <a:rPr lang="en-US" sz="2800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yaziku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hlinkClick r:id="rId3"/>
              </a:rPr>
              <a:t>-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na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hlinkClick r:id="rId3"/>
              </a:rPr>
              <a:t>-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temu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hlinkClick r:id="rId3"/>
              </a:rPr>
              <a:t>-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pravopisanie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hlinkClick r:id="rId3"/>
              </a:rPr>
              <a:t>-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korney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hlinkClick r:id="rId3"/>
              </a:rPr>
              <a:t>-lag-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lozh</a:t>
            </a:r>
            <a:endParaRPr lang="ru-RU" sz="2800" dirty="0" smtClean="0">
              <a:latin typeface="Times New Roman" pitchFamily="18" charset="0"/>
              <a:cs typeface="Times New Roman" pitchFamily="18" charset="0"/>
              <a:hlinkClick r:id="rId3"/>
            </a:endParaRP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  <a:hlinkClick r:id="rId3"/>
              </a:rPr>
              <a:t>klass-3485022.html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14612" y="357166"/>
            <a:ext cx="341016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Источники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/>
              <a:t>.     </a:t>
            </a:r>
            <a:r>
              <a:rPr lang="ru-RU" sz="2800" dirty="0" smtClean="0"/>
              <a:t>Дома вы повторили словарные слова на </a:t>
            </a:r>
            <a:r>
              <a:rPr lang="ru-RU" sz="2800" dirty="0" err="1" smtClean="0"/>
              <a:t>а,б</a:t>
            </a:r>
            <a:r>
              <a:rPr lang="ru-RU" sz="2800" dirty="0" smtClean="0"/>
              <a:t>, в на странице 285-ой в учебнике.</a:t>
            </a:r>
            <a:r>
              <a:rPr lang="ru-RU" sz="2800" b="1" dirty="0" smtClean="0"/>
              <a:t> </a:t>
            </a:r>
            <a:r>
              <a:rPr lang="ru-RU" sz="2800" dirty="0" smtClean="0"/>
              <a:t>Сейчас мы напишем словарно - орфографический диктант, чтобы закрепить написание этих слов. Я буду диктовать, а вы - записывать слова в строчку, через запятую, выделяя ударение и подчеркивая непроверяемую букву. Кто не понял? Будьте внимательны. </a:t>
            </a:r>
          </a:p>
          <a:p>
            <a:pPr>
              <a:buNone/>
            </a:pPr>
            <a:r>
              <a:rPr lang="ru-RU" sz="2800" dirty="0" smtClean="0"/>
              <a:t>        Выполним самопроверку. 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57422" y="357166"/>
            <a:ext cx="39973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Инструкция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101</TotalTime>
  <Words>227</Words>
  <Application>Microsoft Office PowerPoint</Application>
  <PresentationFormat>Экран (4:3)</PresentationFormat>
  <Paragraphs>38</Paragraphs>
  <Slides>9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Литейная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Правописание букв о - а в корне  –лаг-, -лож-</dc:title>
  <dc:creator>Ivan</dc:creator>
  <cp:lastModifiedBy>NFI</cp:lastModifiedBy>
  <cp:revision>14</cp:revision>
  <dcterms:created xsi:type="dcterms:W3CDTF">2019-10-24T15:02:32Z</dcterms:created>
  <dcterms:modified xsi:type="dcterms:W3CDTF">2019-11-08T01:51:00Z</dcterms:modified>
</cp:coreProperties>
</file>