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media/image23.jpg" ContentType="image/png"/>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62" r:id="rId2"/>
    <p:sldId id="258" r:id="rId3"/>
    <p:sldId id="259" r:id="rId4"/>
    <p:sldId id="263" r:id="rId5"/>
    <p:sldId id="264" r:id="rId6"/>
    <p:sldId id="260" r:id="rId7"/>
    <p:sldId id="267" r:id="rId8"/>
    <p:sldId id="270" r:id="rId9"/>
    <p:sldId id="272" r:id="rId10"/>
    <p:sldId id="276" r:id="rId11"/>
    <p:sldId id="279" r:id="rId12"/>
    <p:sldId id="269" r:id="rId13"/>
    <p:sldId id="265" r:id="rId14"/>
    <p:sldId id="271" r:id="rId15"/>
    <p:sldId id="278" r:id="rId16"/>
    <p:sldId id="280" r:id="rId17"/>
    <p:sldId id="281" r:id="rId18"/>
    <p:sldId id="277" r:id="rId19"/>
    <p:sldId id="282" r:id="rId20"/>
    <p:sldId id="268" r:id="rId21"/>
    <p:sldId id="273" r:id="rId22"/>
    <p:sldId id="274" r:id="rId23"/>
    <p:sldId id="257" r:id="rId24"/>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C1428"/>
    <a:srgbClr val="AD3973"/>
    <a:srgbClr val="993366"/>
    <a:srgbClr val="2A0000"/>
    <a:srgbClr val="5C1E3D"/>
    <a:srgbClr val="812B56"/>
    <a:srgbClr val="4E1A34"/>
    <a:srgbClr val="500000"/>
    <a:srgbClr val="7A285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9945" autoAdjust="0"/>
  </p:normalViewPr>
  <p:slideViewPr>
    <p:cSldViewPr snapToGrid="0">
      <p:cViewPr varScale="1">
        <p:scale>
          <a:sx n="66" d="100"/>
          <a:sy n="66" d="100"/>
        </p:scale>
        <p:origin x="87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5CB2729-5131-4567-8D90-7510A1BAFF1C}"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ru-RU"/>
        </a:p>
      </dgm:t>
    </dgm:pt>
    <dgm:pt modelId="{DB5FEB34-7F7F-402C-86FE-65EEA8A6EE92}">
      <dgm:prSet phldrT="[Текст]"/>
      <dgm:spPr>
        <a:solidFill>
          <a:srgbClr val="7A2851"/>
        </a:solidFill>
      </dgm:spPr>
      <dgm:t>
        <a:bodyPr/>
        <a:lstStyle/>
        <a:p>
          <a:pPr algn="just"/>
          <a:r>
            <a:rPr lang="ru-RU" b="1" i="1" dirty="0" smtClean="0">
              <a:latin typeface="Times New Roman" panose="02020603050405020304" pitchFamily="18" charset="0"/>
              <a:cs typeface="Times New Roman" panose="02020603050405020304" pitchFamily="18" charset="0"/>
            </a:rPr>
            <a:t>       - биография может быть рассказана на занятии специально ей посвященном (в течение 15-20 минут);  </a:t>
          </a:r>
          <a:endParaRPr lang="ru-RU" b="1" i="1" dirty="0">
            <a:latin typeface="Times New Roman" panose="02020603050405020304" pitchFamily="18" charset="0"/>
            <a:cs typeface="Times New Roman" panose="02020603050405020304" pitchFamily="18" charset="0"/>
          </a:endParaRPr>
        </a:p>
      </dgm:t>
    </dgm:pt>
    <dgm:pt modelId="{9083173D-C941-4125-ACE9-BCBA528CD0B1}" type="parTrans" cxnId="{F89D087E-DFF4-4CB9-AD03-DB16DB6009A1}">
      <dgm:prSet/>
      <dgm:spPr/>
      <dgm:t>
        <a:bodyPr/>
        <a:lstStyle/>
        <a:p>
          <a:endParaRPr lang="ru-RU"/>
        </a:p>
      </dgm:t>
    </dgm:pt>
    <dgm:pt modelId="{D01AEF57-829F-48E1-B46E-742875180CE1}" type="sibTrans" cxnId="{F89D087E-DFF4-4CB9-AD03-DB16DB6009A1}">
      <dgm:prSet/>
      <dgm:spPr/>
      <dgm:t>
        <a:bodyPr/>
        <a:lstStyle/>
        <a:p>
          <a:endParaRPr lang="ru-RU"/>
        </a:p>
      </dgm:t>
    </dgm:pt>
    <dgm:pt modelId="{FD11BEFB-CF7A-4E85-8CB3-52A19E2026B3}">
      <dgm:prSet phldrT="[Текст]"/>
      <dgm:spPr>
        <a:solidFill>
          <a:srgbClr val="7A2851"/>
        </a:solidFill>
      </dgm:spPr>
      <dgm:t>
        <a:bodyPr/>
        <a:lstStyle/>
        <a:p>
          <a:r>
            <a:rPr lang="ru-RU" dirty="0" smtClean="0"/>
            <a:t>       </a:t>
          </a:r>
          <a:r>
            <a:rPr lang="ru-RU" b="1" i="1" dirty="0" smtClean="0">
              <a:latin typeface="Times New Roman" panose="02020603050405020304" pitchFamily="18" charset="0"/>
              <a:cs typeface="Times New Roman" panose="02020603050405020304" pitchFamily="18" charset="0"/>
            </a:rPr>
            <a:t>- перед чтением произведения (в течение 5-7 минут).</a:t>
          </a:r>
          <a:endParaRPr lang="ru-RU" b="1" i="1" dirty="0">
            <a:latin typeface="Times New Roman" panose="02020603050405020304" pitchFamily="18" charset="0"/>
            <a:cs typeface="Times New Roman" panose="02020603050405020304" pitchFamily="18" charset="0"/>
          </a:endParaRPr>
        </a:p>
      </dgm:t>
    </dgm:pt>
    <dgm:pt modelId="{ED35DAB1-F94C-4592-AFBF-4A73DB1BBC8B}" type="parTrans" cxnId="{130E0C77-686A-495F-A880-D0D7640D09EC}">
      <dgm:prSet/>
      <dgm:spPr/>
      <dgm:t>
        <a:bodyPr/>
        <a:lstStyle/>
        <a:p>
          <a:endParaRPr lang="ru-RU"/>
        </a:p>
      </dgm:t>
    </dgm:pt>
    <dgm:pt modelId="{886E8987-26C1-45A1-95E3-E128900BC4D1}" type="sibTrans" cxnId="{130E0C77-686A-495F-A880-D0D7640D09EC}">
      <dgm:prSet/>
      <dgm:spPr/>
      <dgm:t>
        <a:bodyPr/>
        <a:lstStyle/>
        <a:p>
          <a:endParaRPr lang="ru-RU"/>
        </a:p>
      </dgm:t>
    </dgm:pt>
    <dgm:pt modelId="{CF53F016-9F31-4189-8304-7561F06DE9D3}" type="pres">
      <dgm:prSet presAssocID="{15CB2729-5131-4567-8D90-7510A1BAFF1C}" presName="linear" presStyleCnt="0">
        <dgm:presLayoutVars>
          <dgm:dir/>
          <dgm:animLvl val="lvl"/>
          <dgm:resizeHandles val="exact"/>
        </dgm:presLayoutVars>
      </dgm:prSet>
      <dgm:spPr/>
      <dgm:t>
        <a:bodyPr/>
        <a:lstStyle/>
        <a:p>
          <a:endParaRPr lang="ru-RU"/>
        </a:p>
      </dgm:t>
    </dgm:pt>
    <dgm:pt modelId="{ABA00C10-5848-4EDF-B12E-D4205137D30B}" type="pres">
      <dgm:prSet presAssocID="{DB5FEB34-7F7F-402C-86FE-65EEA8A6EE92}" presName="parentLin" presStyleCnt="0"/>
      <dgm:spPr/>
    </dgm:pt>
    <dgm:pt modelId="{F6231F96-281F-4520-B11A-DD2B554CFA77}" type="pres">
      <dgm:prSet presAssocID="{DB5FEB34-7F7F-402C-86FE-65EEA8A6EE92}" presName="parentLeftMargin" presStyleLbl="node1" presStyleIdx="0" presStyleCnt="2"/>
      <dgm:spPr/>
      <dgm:t>
        <a:bodyPr/>
        <a:lstStyle/>
        <a:p>
          <a:endParaRPr lang="ru-RU"/>
        </a:p>
      </dgm:t>
    </dgm:pt>
    <dgm:pt modelId="{3F238510-C8B0-4BDB-80B0-DD99392EF9DB}" type="pres">
      <dgm:prSet presAssocID="{DB5FEB34-7F7F-402C-86FE-65EEA8A6EE92}" presName="parentText" presStyleLbl="node1" presStyleIdx="0" presStyleCnt="2" custScaleX="142857" custScaleY="113936">
        <dgm:presLayoutVars>
          <dgm:chMax val="0"/>
          <dgm:bulletEnabled val="1"/>
        </dgm:presLayoutVars>
      </dgm:prSet>
      <dgm:spPr/>
      <dgm:t>
        <a:bodyPr/>
        <a:lstStyle/>
        <a:p>
          <a:endParaRPr lang="ru-RU"/>
        </a:p>
      </dgm:t>
    </dgm:pt>
    <dgm:pt modelId="{501B68E9-1317-45FC-9A93-6E51858EA71B}" type="pres">
      <dgm:prSet presAssocID="{DB5FEB34-7F7F-402C-86FE-65EEA8A6EE92}" presName="negativeSpace" presStyleCnt="0"/>
      <dgm:spPr/>
    </dgm:pt>
    <dgm:pt modelId="{CE3FBDD5-8BD9-46A4-AE40-BC06330823A2}" type="pres">
      <dgm:prSet presAssocID="{DB5FEB34-7F7F-402C-86FE-65EEA8A6EE92}" presName="childText" presStyleLbl="conFgAcc1" presStyleIdx="0" presStyleCnt="2">
        <dgm:presLayoutVars>
          <dgm:bulletEnabled val="1"/>
        </dgm:presLayoutVars>
      </dgm:prSet>
      <dgm:spPr/>
    </dgm:pt>
    <dgm:pt modelId="{C4A875CF-3292-4E7A-B01A-9DD9DBA593EB}" type="pres">
      <dgm:prSet presAssocID="{D01AEF57-829F-48E1-B46E-742875180CE1}" presName="spaceBetweenRectangles" presStyleCnt="0"/>
      <dgm:spPr/>
    </dgm:pt>
    <dgm:pt modelId="{22794901-8DEA-4943-96CC-B1300DABB44C}" type="pres">
      <dgm:prSet presAssocID="{FD11BEFB-CF7A-4E85-8CB3-52A19E2026B3}" presName="parentLin" presStyleCnt="0"/>
      <dgm:spPr/>
    </dgm:pt>
    <dgm:pt modelId="{8EA2BD7A-6C90-4A51-BB66-EC98375D677F}" type="pres">
      <dgm:prSet presAssocID="{FD11BEFB-CF7A-4E85-8CB3-52A19E2026B3}" presName="parentLeftMargin" presStyleLbl="node1" presStyleIdx="0" presStyleCnt="2"/>
      <dgm:spPr/>
      <dgm:t>
        <a:bodyPr/>
        <a:lstStyle/>
        <a:p>
          <a:endParaRPr lang="ru-RU"/>
        </a:p>
      </dgm:t>
    </dgm:pt>
    <dgm:pt modelId="{21C2C9A1-19A8-4DB0-9AEE-A53BBF3200AC}" type="pres">
      <dgm:prSet presAssocID="{FD11BEFB-CF7A-4E85-8CB3-52A19E2026B3}" presName="parentText" presStyleLbl="node1" presStyleIdx="1" presStyleCnt="2" custScaleX="142857" custScaleY="123167" custLinFactNeighborX="8357" custLinFactNeighborY="-2629">
        <dgm:presLayoutVars>
          <dgm:chMax val="0"/>
          <dgm:bulletEnabled val="1"/>
        </dgm:presLayoutVars>
      </dgm:prSet>
      <dgm:spPr/>
      <dgm:t>
        <a:bodyPr/>
        <a:lstStyle/>
        <a:p>
          <a:endParaRPr lang="ru-RU"/>
        </a:p>
      </dgm:t>
    </dgm:pt>
    <dgm:pt modelId="{1FD92CA6-F51E-4A6D-819E-50F35D68C7F9}" type="pres">
      <dgm:prSet presAssocID="{FD11BEFB-CF7A-4E85-8CB3-52A19E2026B3}" presName="negativeSpace" presStyleCnt="0"/>
      <dgm:spPr/>
    </dgm:pt>
    <dgm:pt modelId="{E993C9A3-C412-4888-AED4-F6A81ABF2105}" type="pres">
      <dgm:prSet presAssocID="{FD11BEFB-CF7A-4E85-8CB3-52A19E2026B3}" presName="childText" presStyleLbl="conFgAcc1" presStyleIdx="1" presStyleCnt="2">
        <dgm:presLayoutVars>
          <dgm:bulletEnabled val="1"/>
        </dgm:presLayoutVars>
      </dgm:prSet>
      <dgm:spPr/>
    </dgm:pt>
  </dgm:ptLst>
  <dgm:cxnLst>
    <dgm:cxn modelId="{F89D087E-DFF4-4CB9-AD03-DB16DB6009A1}" srcId="{15CB2729-5131-4567-8D90-7510A1BAFF1C}" destId="{DB5FEB34-7F7F-402C-86FE-65EEA8A6EE92}" srcOrd="0" destOrd="0" parTransId="{9083173D-C941-4125-ACE9-BCBA528CD0B1}" sibTransId="{D01AEF57-829F-48E1-B46E-742875180CE1}"/>
    <dgm:cxn modelId="{896DB323-8D05-4E3F-B6F0-5083F088EB84}" type="presOf" srcId="{DB5FEB34-7F7F-402C-86FE-65EEA8A6EE92}" destId="{F6231F96-281F-4520-B11A-DD2B554CFA77}" srcOrd="0" destOrd="0" presId="urn:microsoft.com/office/officeart/2005/8/layout/list1"/>
    <dgm:cxn modelId="{07EF3CE3-9A99-404F-B3AF-CB54C21F19D5}" type="presOf" srcId="{15CB2729-5131-4567-8D90-7510A1BAFF1C}" destId="{CF53F016-9F31-4189-8304-7561F06DE9D3}" srcOrd="0" destOrd="0" presId="urn:microsoft.com/office/officeart/2005/8/layout/list1"/>
    <dgm:cxn modelId="{8996F03C-1A13-41AF-A4B9-2554E3675D7A}" type="presOf" srcId="{FD11BEFB-CF7A-4E85-8CB3-52A19E2026B3}" destId="{21C2C9A1-19A8-4DB0-9AEE-A53BBF3200AC}" srcOrd="1" destOrd="0" presId="urn:microsoft.com/office/officeart/2005/8/layout/list1"/>
    <dgm:cxn modelId="{2EB36462-9920-4EDF-8D9A-475586D69D65}" type="presOf" srcId="{FD11BEFB-CF7A-4E85-8CB3-52A19E2026B3}" destId="{8EA2BD7A-6C90-4A51-BB66-EC98375D677F}" srcOrd="0" destOrd="0" presId="urn:microsoft.com/office/officeart/2005/8/layout/list1"/>
    <dgm:cxn modelId="{0A019F54-66A4-4BA7-BE77-423289E22FBA}" type="presOf" srcId="{DB5FEB34-7F7F-402C-86FE-65EEA8A6EE92}" destId="{3F238510-C8B0-4BDB-80B0-DD99392EF9DB}" srcOrd="1" destOrd="0" presId="urn:microsoft.com/office/officeart/2005/8/layout/list1"/>
    <dgm:cxn modelId="{130E0C77-686A-495F-A880-D0D7640D09EC}" srcId="{15CB2729-5131-4567-8D90-7510A1BAFF1C}" destId="{FD11BEFB-CF7A-4E85-8CB3-52A19E2026B3}" srcOrd="1" destOrd="0" parTransId="{ED35DAB1-F94C-4592-AFBF-4A73DB1BBC8B}" sibTransId="{886E8987-26C1-45A1-95E3-E128900BC4D1}"/>
    <dgm:cxn modelId="{25E73E02-24A1-48AD-9883-C1F85DFA6798}" type="presParOf" srcId="{CF53F016-9F31-4189-8304-7561F06DE9D3}" destId="{ABA00C10-5848-4EDF-B12E-D4205137D30B}" srcOrd="0" destOrd="0" presId="urn:microsoft.com/office/officeart/2005/8/layout/list1"/>
    <dgm:cxn modelId="{D8B2CC3F-CF0F-4A7C-83B6-EE06C410C8E4}" type="presParOf" srcId="{ABA00C10-5848-4EDF-B12E-D4205137D30B}" destId="{F6231F96-281F-4520-B11A-DD2B554CFA77}" srcOrd="0" destOrd="0" presId="urn:microsoft.com/office/officeart/2005/8/layout/list1"/>
    <dgm:cxn modelId="{186457AC-417B-462F-B154-E50BEEA9B1EB}" type="presParOf" srcId="{ABA00C10-5848-4EDF-B12E-D4205137D30B}" destId="{3F238510-C8B0-4BDB-80B0-DD99392EF9DB}" srcOrd="1" destOrd="0" presId="urn:microsoft.com/office/officeart/2005/8/layout/list1"/>
    <dgm:cxn modelId="{D740A63C-83C3-411D-BA2B-26382E50B63A}" type="presParOf" srcId="{CF53F016-9F31-4189-8304-7561F06DE9D3}" destId="{501B68E9-1317-45FC-9A93-6E51858EA71B}" srcOrd="1" destOrd="0" presId="urn:microsoft.com/office/officeart/2005/8/layout/list1"/>
    <dgm:cxn modelId="{E4FEEA45-E5B5-40AA-A304-FF62CBC8D62B}" type="presParOf" srcId="{CF53F016-9F31-4189-8304-7561F06DE9D3}" destId="{CE3FBDD5-8BD9-46A4-AE40-BC06330823A2}" srcOrd="2" destOrd="0" presId="urn:microsoft.com/office/officeart/2005/8/layout/list1"/>
    <dgm:cxn modelId="{126BE924-8759-4B39-B7BB-EBA5208E5501}" type="presParOf" srcId="{CF53F016-9F31-4189-8304-7561F06DE9D3}" destId="{C4A875CF-3292-4E7A-B01A-9DD9DBA593EB}" srcOrd="3" destOrd="0" presId="urn:microsoft.com/office/officeart/2005/8/layout/list1"/>
    <dgm:cxn modelId="{2973947B-4F24-4E08-A685-774AD74A9625}" type="presParOf" srcId="{CF53F016-9F31-4189-8304-7561F06DE9D3}" destId="{22794901-8DEA-4943-96CC-B1300DABB44C}" srcOrd="4" destOrd="0" presId="urn:microsoft.com/office/officeart/2005/8/layout/list1"/>
    <dgm:cxn modelId="{B49B577C-F83B-48D5-ACA8-8CDEE3BA978B}" type="presParOf" srcId="{22794901-8DEA-4943-96CC-B1300DABB44C}" destId="{8EA2BD7A-6C90-4A51-BB66-EC98375D677F}" srcOrd="0" destOrd="0" presId="urn:microsoft.com/office/officeart/2005/8/layout/list1"/>
    <dgm:cxn modelId="{439DD32D-1C7F-4C47-9C32-9EEDAE2E2B3F}" type="presParOf" srcId="{22794901-8DEA-4943-96CC-B1300DABB44C}" destId="{21C2C9A1-19A8-4DB0-9AEE-A53BBF3200AC}" srcOrd="1" destOrd="0" presId="urn:microsoft.com/office/officeart/2005/8/layout/list1"/>
    <dgm:cxn modelId="{623FD9F9-3CCA-49E5-9C91-912709006F89}" type="presParOf" srcId="{CF53F016-9F31-4189-8304-7561F06DE9D3}" destId="{1FD92CA6-F51E-4A6D-819E-50F35D68C7F9}" srcOrd="5" destOrd="0" presId="urn:microsoft.com/office/officeart/2005/8/layout/list1"/>
    <dgm:cxn modelId="{B604414A-B8E2-494C-BC81-A5510F4CE23A}" type="presParOf" srcId="{CF53F016-9F31-4189-8304-7561F06DE9D3}" destId="{E993C9A3-C412-4888-AED4-F6A81ABF2105}"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8AD8A09-C03A-468C-989B-3AAB674D92C4}"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ru-RU"/>
        </a:p>
      </dgm:t>
    </dgm:pt>
    <dgm:pt modelId="{F48D695A-1C91-4B71-BF25-5E6FE69A4303}">
      <dgm:prSet phldrT="[Текст]" custT="1"/>
      <dgm:spPr>
        <a:solidFill>
          <a:srgbClr val="3C1428"/>
        </a:solidFill>
      </dgm:spPr>
      <dgm:t>
        <a:bodyPr/>
        <a:lstStyle/>
        <a:p>
          <a:r>
            <a:rPr lang="ru-RU" sz="2800" b="1" i="1" dirty="0" smtClean="0">
              <a:latin typeface="Times New Roman" panose="02020603050405020304" pitchFamily="18" charset="0"/>
              <a:cs typeface="Times New Roman" panose="02020603050405020304" pitchFamily="18" charset="0"/>
            </a:rPr>
            <a:t>       -  рассказ воспитателя о писателе;</a:t>
          </a:r>
          <a:endParaRPr lang="ru-RU" sz="2800" b="1" i="1" dirty="0">
            <a:latin typeface="Times New Roman" panose="02020603050405020304" pitchFamily="18" charset="0"/>
            <a:cs typeface="Times New Roman" panose="02020603050405020304" pitchFamily="18" charset="0"/>
          </a:endParaRPr>
        </a:p>
      </dgm:t>
    </dgm:pt>
    <dgm:pt modelId="{C15BB274-DD30-45DD-A5A6-F2D67540BBFE}" type="parTrans" cxnId="{FDF7C7DE-D46F-44C9-AD16-637E1D58B25D}">
      <dgm:prSet/>
      <dgm:spPr/>
      <dgm:t>
        <a:bodyPr/>
        <a:lstStyle/>
        <a:p>
          <a:endParaRPr lang="ru-RU" sz="2800"/>
        </a:p>
      </dgm:t>
    </dgm:pt>
    <dgm:pt modelId="{70802C3F-D412-4DCB-B0DF-2AC73001B24E}" type="sibTrans" cxnId="{FDF7C7DE-D46F-44C9-AD16-637E1D58B25D}">
      <dgm:prSet/>
      <dgm:spPr/>
      <dgm:t>
        <a:bodyPr/>
        <a:lstStyle/>
        <a:p>
          <a:endParaRPr lang="ru-RU" sz="2800"/>
        </a:p>
      </dgm:t>
    </dgm:pt>
    <dgm:pt modelId="{7DACC0D7-92D6-4405-B057-9BA0DEC8159F}">
      <dgm:prSet phldrT="[Текст]" custT="1"/>
      <dgm:spPr>
        <a:solidFill>
          <a:srgbClr val="4E1A34"/>
        </a:solidFill>
      </dgm:spPr>
      <dgm:t>
        <a:bodyPr/>
        <a:lstStyle/>
        <a:p>
          <a:pPr algn="just"/>
          <a:r>
            <a:rPr lang="ru-RU" sz="2800" b="1" dirty="0" smtClean="0"/>
            <a:t>       </a:t>
          </a:r>
          <a:r>
            <a:rPr lang="ru-RU" sz="2800" b="1" i="1" dirty="0" smtClean="0">
              <a:latin typeface="Times New Roman" panose="02020603050405020304" pitchFamily="18" charset="0"/>
              <a:cs typeface="Times New Roman" panose="02020603050405020304" pitchFamily="18" charset="0"/>
            </a:rPr>
            <a:t>- внесение и рассматривание портрета писателя (поэта), в дальнейшем помещать его в книжный уголок;</a:t>
          </a:r>
          <a:endParaRPr lang="ru-RU" sz="2800" b="1" i="1" dirty="0">
            <a:latin typeface="Times New Roman" panose="02020603050405020304" pitchFamily="18" charset="0"/>
            <a:cs typeface="Times New Roman" panose="02020603050405020304" pitchFamily="18" charset="0"/>
          </a:endParaRPr>
        </a:p>
      </dgm:t>
    </dgm:pt>
    <dgm:pt modelId="{74DF3117-8533-464B-A99E-24CB04AB8476}" type="parTrans" cxnId="{05FE260E-6ED9-40C5-8CD3-363BDCE43A20}">
      <dgm:prSet/>
      <dgm:spPr/>
      <dgm:t>
        <a:bodyPr/>
        <a:lstStyle/>
        <a:p>
          <a:endParaRPr lang="ru-RU" sz="2800"/>
        </a:p>
      </dgm:t>
    </dgm:pt>
    <dgm:pt modelId="{C4A698A8-1C52-42E0-9DC0-EB46344902E4}" type="sibTrans" cxnId="{05FE260E-6ED9-40C5-8CD3-363BDCE43A20}">
      <dgm:prSet/>
      <dgm:spPr/>
      <dgm:t>
        <a:bodyPr/>
        <a:lstStyle/>
        <a:p>
          <a:endParaRPr lang="ru-RU" sz="2800"/>
        </a:p>
      </dgm:t>
    </dgm:pt>
    <dgm:pt modelId="{4A846B07-B7F1-4D60-9206-365285BD4899}">
      <dgm:prSet phldrT="[Текст]" custT="1"/>
      <dgm:spPr>
        <a:solidFill>
          <a:srgbClr val="812B56"/>
        </a:solidFill>
      </dgm:spPr>
      <dgm:t>
        <a:bodyPr/>
        <a:lstStyle/>
        <a:p>
          <a:pPr algn="just"/>
          <a:r>
            <a:rPr lang="ru-RU" sz="2800" dirty="0" smtClean="0"/>
            <a:t>             </a:t>
          </a:r>
          <a:r>
            <a:rPr lang="ru-RU" sz="2800" dirty="0" smtClean="0">
              <a:latin typeface="Times New Roman" panose="02020603050405020304" pitchFamily="18" charset="0"/>
              <a:cs typeface="Times New Roman" panose="02020603050405020304" pitchFamily="18" charset="0"/>
            </a:rPr>
            <a:t> - </a:t>
          </a:r>
          <a:r>
            <a:rPr lang="ru-RU" sz="2800" b="1" i="1" dirty="0" smtClean="0">
              <a:latin typeface="Times New Roman" panose="02020603050405020304" pitchFamily="18" charset="0"/>
              <a:cs typeface="Times New Roman" panose="02020603050405020304" pitchFamily="18" charset="0"/>
            </a:rPr>
            <a:t>использование</a:t>
          </a:r>
          <a:r>
            <a:rPr lang="ru-RU" sz="2800" dirty="0" smtClean="0">
              <a:latin typeface="Times New Roman" panose="02020603050405020304" pitchFamily="18" charset="0"/>
              <a:cs typeface="Times New Roman" panose="02020603050405020304" pitchFamily="18" charset="0"/>
            </a:rPr>
            <a:t> </a:t>
          </a:r>
          <a:r>
            <a:rPr lang="ru-RU" sz="2800" b="1" i="1" dirty="0" smtClean="0">
              <a:latin typeface="Times New Roman" panose="02020603050405020304" pitchFamily="18" charset="0"/>
              <a:cs typeface="Times New Roman" panose="02020603050405020304" pitchFamily="18" charset="0"/>
            </a:rPr>
            <a:t>видео - и фонотеки (</a:t>
          </a:r>
          <a:r>
            <a:rPr lang="ru-RU" sz="2800" i="1" dirty="0" smtClean="0">
              <a:latin typeface="Times New Roman" panose="02020603050405020304" pitchFamily="18" charset="0"/>
              <a:cs typeface="Times New Roman" panose="02020603050405020304" pitchFamily="18" charset="0"/>
            </a:rPr>
            <a:t>голоса писателей, читающих свои произведения, выступающих перед детьми, ведущих детские передачи по телевидению и радио);</a:t>
          </a:r>
          <a:endParaRPr lang="ru-RU" sz="2800" i="1" dirty="0">
            <a:latin typeface="Times New Roman" panose="02020603050405020304" pitchFamily="18" charset="0"/>
            <a:cs typeface="Times New Roman" panose="02020603050405020304" pitchFamily="18" charset="0"/>
          </a:endParaRPr>
        </a:p>
      </dgm:t>
    </dgm:pt>
    <dgm:pt modelId="{8326660F-F465-4936-B2C9-0F1F9A823719}" type="parTrans" cxnId="{4D4A606F-9591-4ED0-BC51-1B5843889557}">
      <dgm:prSet/>
      <dgm:spPr/>
      <dgm:t>
        <a:bodyPr/>
        <a:lstStyle/>
        <a:p>
          <a:endParaRPr lang="ru-RU" sz="2800"/>
        </a:p>
      </dgm:t>
    </dgm:pt>
    <dgm:pt modelId="{D85E356D-1F7F-49B5-910E-51692A8C3BCD}" type="sibTrans" cxnId="{4D4A606F-9591-4ED0-BC51-1B5843889557}">
      <dgm:prSet/>
      <dgm:spPr/>
      <dgm:t>
        <a:bodyPr/>
        <a:lstStyle/>
        <a:p>
          <a:endParaRPr lang="ru-RU" sz="2800"/>
        </a:p>
      </dgm:t>
    </dgm:pt>
    <dgm:pt modelId="{66C32508-2563-4930-BADE-1A4BB72CC4FC}">
      <dgm:prSet phldrT="[Текст]" custT="1"/>
      <dgm:spPr>
        <a:solidFill>
          <a:srgbClr val="AD3973"/>
        </a:solidFill>
      </dgm:spPr>
      <dgm:t>
        <a:bodyPr/>
        <a:lstStyle/>
        <a:p>
          <a:pPr algn="just"/>
          <a:r>
            <a:rPr lang="ru-RU" sz="2800" b="1" i="1" dirty="0" smtClean="0">
              <a:latin typeface="Times New Roman" panose="02020603050405020304" pitchFamily="18" charset="0"/>
              <a:cs typeface="Times New Roman" panose="02020603050405020304" pitchFamily="18" charset="0"/>
            </a:rPr>
            <a:t>       - рисование воспитателем словесного портрета</a:t>
          </a:r>
          <a:r>
            <a:rPr lang="ru-RU" sz="2800" i="1" dirty="0" smtClean="0">
              <a:latin typeface="Times New Roman" panose="02020603050405020304" pitchFamily="18" charset="0"/>
              <a:cs typeface="Times New Roman" panose="02020603050405020304" pitchFamily="18" charset="0"/>
            </a:rPr>
            <a:t> (как выглядел, во что любил одеваться, какая обстановка окружала его), говорите о его пристрастиях, любимых занятиях, окружении. </a:t>
          </a:r>
          <a:endParaRPr lang="ru-RU" sz="2800" i="1" dirty="0">
            <a:latin typeface="Times New Roman" panose="02020603050405020304" pitchFamily="18" charset="0"/>
            <a:cs typeface="Times New Roman" panose="02020603050405020304" pitchFamily="18" charset="0"/>
          </a:endParaRPr>
        </a:p>
      </dgm:t>
    </dgm:pt>
    <dgm:pt modelId="{53E815FD-22A1-439A-85B0-AEF7CBA47844}" type="parTrans" cxnId="{D52E4503-7B1B-4EE6-85DF-540770D3FFB8}">
      <dgm:prSet/>
      <dgm:spPr/>
      <dgm:t>
        <a:bodyPr/>
        <a:lstStyle/>
        <a:p>
          <a:endParaRPr lang="ru-RU" sz="2800"/>
        </a:p>
      </dgm:t>
    </dgm:pt>
    <dgm:pt modelId="{3F696A56-55E9-4838-B9B2-85E0432C254A}" type="sibTrans" cxnId="{D52E4503-7B1B-4EE6-85DF-540770D3FFB8}">
      <dgm:prSet/>
      <dgm:spPr/>
      <dgm:t>
        <a:bodyPr/>
        <a:lstStyle/>
        <a:p>
          <a:endParaRPr lang="ru-RU" sz="2800"/>
        </a:p>
      </dgm:t>
    </dgm:pt>
    <dgm:pt modelId="{CB59555C-50D3-40EB-A725-428642637EFA}" type="pres">
      <dgm:prSet presAssocID="{E8AD8A09-C03A-468C-989B-3AAB674D92C4}" presName="linear" presStyleCnt="0">
        <dgm:presLayoutVars>
          <dgm:dir/>
          <dgm:animLvl val="lvl"/>
          <dgm:resizeHandles val="exact"/>
        </dgm:presLayoutVars>
      </dgm:prSet>
      <dgm:spPr/>
      <dgm:t>
        <a:bodyPr/>
        <a:lstStyle/>
        <a:p>
          <a:endParaRPr lang="ru-RU"/>
        </a:p>
      </dgm:t>
    </dgm:pt>
    <dgm:pt modelId="{549AD43C-046B-4605-8630-C5F89F0BB67E}" type="pres">
      <dgm:prSet presAssocID="{F48D695A-1C91-4B71-BF25-5E6FE69A4303}" presName="parentLin" presStyleCnt="0"/>
      <dgm:spPr/>
    </dgm:pt>
    <dgm:pt modelId="{1A8D4815-3459-4891-870B-A513E7DCF60C}" type="pres">
      <dgm:prSet presAssocID="{F48D695A-1C91-4B71-BF25-5E6FE69A4303}" presName="parentLeftMargin" presStyleLbl="node1" presStyleIdx="0" presStyleCnt="4"/>
      <dgm:spPr/>
      <dgm:t>
        <a:bodyPr/>
        <a:lstStyle/>
        <a:p>
          <a:endParaRPr lang="ru-RU"/>
        </a:p>
      </dgm:t>
    </dgm:pt>
    <dgm:pt modelId="{2C403203-0186-4E2A-9CBF-E9FE4910C477}" type="pres">
      <dgm:prSet presAssocID="{F48D695A-1C91-4B71-BF25-5E6FE69A4303}" presName="parentText" presStyleLbl="node1" presStyleIdx="0" presStyleCnt="4" custScaleX="142857" custScaleY="172348" custLinFactNeighborX="10944" custLinFactNeighborY="-1141">
        <dgm:presLayoutVars>
          <dgm:chMax val="0"/>
          <dgm:bulletEnabled val="1"/>
        </dgm:presLayoutVars>
      </dgm:prSet>
      <dgm:spPr/>
      <dgm:t>
        <a:bodyPr/>
        <a:lstStyle/>
        <a:p>
          <a:endParaRPr lang="ru-RU"/>
        </a:p>
      </dgm:t>
    </dgm:pt>
    <dgm:pt modelId="{F7488FCD-81C1-4FF1-B50A-79A1C1F356AA}" type="pres">
      <dgm:prSet presAssocID="{F48D695A-1C91-4B71-BF25-5E6FE69A4303}" presName="negativeSpace" presStyleCnt="0"/>
      <dgm:spPr/>
    </dgm:pt>
    <dgm:pt modelId="{9D61A1B4-759D-4F50-B35F-8E0D7AE0FC8D}" type="pres">
      <dgm:prSet presAssocID="{F48D695A-1C91-4B71-BF25-5E6FE69A4303}" presName="childText" presStyleLbl="conFgAcc1" presStyleIdx="0" presStyleCnt="4">
        <dgm:presLayoutVars>
          <dgm:bulletEnabled val="1"/>
        </dgm:presLayoutVars>
      </dgm:prSet>
      <dgm:spPr/>
    </dgm:pt>
    <dgm:pt modelId="{A148C911-28D6-4855-BB65-D034A06511DE}" type="pres">
      <dgm:prSet presAssocID="{70802C3F-D412-4DCB-B0DF-2AC73001B24E}" presName="spaceBetweenRectangles" presStyleCnt="0"/>
      <dgm:spPr/>
    </dgm:pt>
    <dgm:pt modelId="{94DA3537-3143-4FA5-836C-1C573BF5A7FA}" type="pres">
      <dgm:prSet presAssocID="{7DACC0D7-92D6-4405-B057-9BA0DEC8159F}" presName="parentLin" presStyleCnt="0"/>
      <dgm:spPr/>
    </dgm:pt>
    <dgm:pt modelId="{EB957110-1219-4A1E-96D4-E6112F00A567}" type="pres">
      <dgm:prSet presAssocID="{7DACC0D7-92D6-4405-B057-9BA0DEC8159F}" presName="parentLeftMargin" presStyleLbl="node1" presStyleIdx="0" presStyleCnt="4"/>
      <dgm:spPr/>
      <dgm:t>
        <a:bodyPr/>
        <a:lstStyle/>
        <a:p>
          <a:endParaRPr lang="ru-RU"/>
        </a:p>
      </dgm:t>
    </dgm:pt>
    <dgm:pt modelId="{95C15298-1680-4C2C-9862-EA5553DB8BA7}" type="pres">
      <dgm:prSet presAssocID="{7DACC0D7-92D6-4405-B057-9BA0DEC8159F}" presName="parentText" presStyleLbl="node1" presStyleIdx="1" presStyleCnt="4" custScaleX="142857" custScaleY="258013" custLinFactNeighborX="13011" custLinFactNeighborY="-11305">
        <dgm:presLayoutVars>
          <dgm:chMax val="0"/>
          <dgm:bulletEnabled val="1"/>
        </dgm:presLayoutVars>
      </dgm:prSet>
      <dgm:spPr/>
      <dgm:t>
        <a:bodyPr/>
        <a:lstStyle/>
        <a:p>
          <a:endParaRPr lang="ru-RU"/>
        </a:p>
      </dgm:t>
    </dgm:pt>
    <dgm:pt modelId="{A206DC1B-0A22-4CC4-BD78-BA16AB73D9C1}" type="pres">
      <dgm:prSet presAssocID="{7DACC0D7-92D6-4405-B057-9BA0DEC8159F}" presName="negativeSpace" presStyleCnt="0"/>
      <dgm:spPr/>
    </dgm:pt>
    <dgm:pt modelId="{2EEB6887-EA52-41A4-933F-850C38955DA9}" type="pres">
      <dgm:prSet presAssocID="{7DACC0D7-92D6-4405-B057-9BA0DEC8159F}" presName="childText" presStyleLbl="conFgAcc1" presStyleIdx="1" presStyleCnt="4">
        <dgm:presLayoutVars>
          <dgm:bulletEnabled val="1"/>
        </dgm:presLayoutVars>
      </dgm:prSet>
      <dgm:spPr/>
    </dgm:pt>
    <dgm:pt modelId="{20950DEC-1FB1-4405-A5A2-BE27EC9D319D}" type="pres">
      <dgm:prSet presAssocID="{C4A698A8-1C52-42E0-9DC0-EB46344902E4}" presName="spaceBetweenRectangles" presStyleCnt="0"/>
      <dgm:spPr/>
    </dgm:pt>
    <dgm:pt modelId="{228ECA45-AA98-49A7-94C3-8C8909BDE78E}" type="pres">
      <dgm:prSet presAssocID="{4A846B07-B7F1-4D60-9206-365285BD4899}" presName="parentLin" presStyleCnt="0"/>
      <dgm:spPr/>
    </dgm:pt>
    <dgm:pt modelId="{4CD6B08C-3C24-4350-8760-B2881F6C9989}" type="pres">
      <dgm:prSet presAssocID="{4A846B07-B7F1-4D60-9206-365285BD4899}" presName="parentLeftMargin" presStyleLbl="node1" presStyleIdx="1" presStyleCnt="4"/>
      <dgm:spPr/>
      <dgm:t>
        <a:bodyPr/>
        <a:lstStyle/>
        <a:p>
          <a:endParaRPr lang="ru-RU"/>
        </a:p>
      </dgm:t>
    </dgm:pt>
    <dgm:pt modelId="{A07A6520-4A0D-4612-AE7E-742FBCBD097C}" type="pres">
      <dgm:prSet presAssocID="{4A846B07-B7F1-4D60-9206-365285BD4899}" presName="parentText" presStyleLbl="node1" presStyleIdx="2" presStyleCnt="4" custScaleX="142857" custScaleY="360422" custLinFactNeighborX="8208">
        <dgm:presLayoutVars>
          <dgm:chMax val="0"/>
          <dgm:bulletEnabled val="1"/>
        </dgm:presLayoutVars>
      </dgm:prSet>
      <dgm:spPr/>
      <dgm:t>
        <a:bodyPr/>
        <a:lstStyle/>
        <a:p>
          <a:endParaRPr lang="ru-RU"/>
        </a:p>
      </dgm:t>
    </dgm:pt>
    <dgm:pt modelId="{6645D1DD-419B-4979-B71D-1179A7EDCC2D}" type="pres">
      <dgm:prSet presAssocID="{4A846B07-B7F1-4D60-9206-365285BD4899}" presName="negativeSpace" presStyleCnt="0"/>
      <dgm:spPr/>
    </dgm:pt>
    <dgm:pt modelId="{77F9CF69-7B0F-487E-A71D-3FBEA35348A1}" type="pres">
      <dgm:prSet presAssocID="{4A846B07-B7F1-4D60-9206-365285BD4899}" presName="childText" presStyleLbl="conFgAcc1" presStyleIdx="2" presStyleCnt="4">
        <dgm:presLayoutVars>
          <dgm:bulletEnabled val="1"/>
        </dgm:presLayoutVars>
      </dgm:prSet>
      <dgm:spPr/>
    </dgm:pt>
    <dgm:pt modelId="{B9DF8CE4-70FC-4B22-9521-70FCFA4598AF}" type="pres">
      <dgm:prSet presAssocID="{D85E356D-1F7F-49B5-910E-51692A8C3BCD}" presName="spaceBetweenRectangles" presStyleCnt="0"/>
      <dgm:spPr/>
    </dgm:pt>
    <dgm:pt modelId="{2ECA376B-7467-46EF-8310-E832788E2508}" type="pres">
      <dgm:prSet presAssocID="{66C32508-2563-4930-BADE-1A4BB72CC4FC}" presName="parentLin" presStyleCnt="0"/>
      <dgm:spPr/>
    </dgm:pt>
    <dgm:pt modelId="{A69C43BF-26FE-4E84-BDB7-49A18F167C9C}" type="pres">
      <dgm:prSet presAssocID="{66C32508-2563-4930-BADE-1A4BB72CC4FC}" presName="parentLeftMargin" presStyleLbl="node1" presStyleIdx="2" presStyleCnt="4"/>
      <dgm:spPr/>
      <dgm:t>
        <a:bodyPr/>
        <a:lstStyle/>
        <a:p>
          <a:endParaRPr lang="ru-RU"/>
        </a:p>
      </dgm:t>
    </dgm:pt>
    <dgm:pt modelId="{C682BEB9-9F8A-45F9-A19E-7FAE955FC6A8}" type="pres">
      <dgm:prSet presAssocID="{66C32508-2563-4930-BADE-1A4BB72CC4FC}" presName="parentText" presStyleLbl="node1" presStyleIdx="3" presStyleCnt="4" custScaleX="142857" custScaleY="492988">
        <dgm:presLayoutVars>
          <dgm:chMax val="0"/>
          <dgm:bulletEnabled val="1"/>
        </dgm:presLayoutVars>
      </dgm:prSet>
      <dgm:spPr/>
      <dgm:t>
        <a:bodyPr/>
        <a:lstStyle/>
        <a:p>
          <a:endParaRPr lang="ru-RU"/>
        </a:p>
      </dgm:t>
    </dgm:pt>
    <dgm:pt modelId="{8489DAE5-95AA-4715-A5FB-DDC2DE343D85}" type="pres">
      <dgm:prSet presAssocID="{66C32508-2563-4930-BADE-1A4BB72CC4FC}" presName="negativeSpace" presStyleCnt="0"/>
      <dgm:spPr/>
    </dgm:pt>
    <dgm:pt modelId="{ED9BE0F2-1025-4B94-B86C-E5636868FB82}" type="pres">
      <dgm:prSet presAssocID="{66C32508-2563-4930-BADE-1A4BB72CC4FC}" presName="childText" presStyleLbl="conFgAcc1" presStyleIdx="3" presStyleCnt="4">
        <dgm:presLayoutVars>
          <dgm:bulletEnabled val="1"/>
        </dgm:presLayoutVars>
      </dgm:prSet>
      <dgm:spPr/>
    </dgm:pt>
  </dgm:ptLst>
  <dgm:cxnLst>
    <dgm:cxn modelId="{31BA3002-57A7-4378-AF69-81C1BB325DC0}" type="presOf" srcId="{4A846B07-B7F1-4D60-9206-365285BD4899}" destId="{4CD6B08C-3C24-4350-8760-B2881F6C9989}" srcOrd="0" destOrd="0" presId="urn:microsoft.com/office/officeart/2005/8/layout/list1"/>
    <dgm:cxn modelId="{821E07FE-3814-4112-8006-8246B30E4232}" type="presOf" srcId="{E8AD8A09-C03A-468C-989B-3AAB674D92C4}" destId="{CB59555C-50D3-40EB-A725-428642637EFA}" srcOrd="0" destOrd="0" presId="urn:microsoft.com/office/officeart/2005/8/layout/list1"/>
    <dgm:cxn modelId="{05FE260E-6ED9-40C5-8CD3-363BDCE43A20}" srcId="{E8AD8A09-C03A-468C-989B-3AAB674D92C4}" destId="{7DACC0D7-92D6-4405-B057-9BA0DEC8159F}" srcOrd="1" destOrd="0" parTransId="{74DF3117-8533-464B-A99E-24CB04AB8476}" sibTransId="{C4A698A8-1C52-42E0-9DC0-EB46344902E4}"/>
    <dgm:cxn modelId="{63D966E1-CD25-4352-861B-A7B20173B60C}" type="presOf" srcId="{66C32508-2563-4930-BADE-1A4BB72CC4FC}" destId="{C682BEB9-9F8A-45F9-A19E-7FAE955FC6A8}" srcOrd="1" destOrd="0" presId="urn:microsoft.com/office/officeart/2005/8/layout/list1"/>
    <dgm:cxn modelId="{EE0FF778-A801-4C18-8B21-FF7F3A8D41F9}" type="presOf" srcId="{66C32508-2563-4930-BADE-1A4BB72CC4FC}" destId="{A69C43BF-26FE-4E84-BDB7-49A18F167C9C}" srcOrd="0" destOrd="0" presId="urn:microsoft.com/office/officeart/2005/8/layout/list1"/>
    <dgm:cxn modelId="{7C73C3D5-EB75-44B9-9A19-E013221C8435}" type="presOf" srcId="{F48D695A-1C91-4B71-BF25-5E6FE69A4303}" destId="{1A8D4815-3459-4891-870B-A513E7DCF60C}" srcOrd="0" destOrd="0" presId="urn:microsoft.com/office/officeart/2005/8/layout/list1"/>
    <dgm:cxn modelId="{D52E4503-7B1B-4EE6-85DF-540770D3FFB8}" srcId="{E8AD8A09-C03A-468C-989B-3AAB674D92C4}" destId="{66C32508-2563-4930-BADE-1A4BB72CC4FC}" srcOrd="3" destOrd="0" parTransId="{53E815FD-22A1-439A-85B0-AEF7CBA47844}" sibTransId="{3F696A56-55E9-4838-B9B2-85E0432C254A}"/>
    <dgm:cxn modelId="{D0ABF7A5-2079-4CA7-A2EC-D87F10146653}" type="presOf" srcId="{7DACC0D7-92D6-4405-B057-9BA0DEC8159F}" destId="{EB957110-1219-4A1E-96D4-E6112F00A567}" srcOrd="0" destOrd="0" presId="urn:microsoft.com/office/officeart/2005/8/layout/list1"/>
    <dgm:cxn modelId="{960DFFE0-C4EC-4999-AB62-921FD2A2DCF1}" type="presOf" srcId="{F48D695A-1C91-4B71-BF25-5E6FE69A4303}" destId="{2C403203-0186-4E2A-9CBF-E9FE4910C477}" srcOrd="1" destOrd="0" presId="urn:microsoft.com/office/officeart/2005/8/layout/list1"/>
    <dgm:cxn modelId="{4D4A606F-9591-4ED0-BC51-1B5843889557}" srcId="{E8AD8A09-C03A-468C-989B-3AAB674D92C4}" destId="{4A846B07-B7F1-4D60-9206-365285BD4899}" srcOrd="2" destOrd="0" parTransId="{8326660F-F465-4936-B2C9-0F1F9A823719}" sibTransId="{D85E356D-1F7F-49B5-910E-51692A8C3BCD}"/>
    <dgm:cxn modelId="{B746726C-E4A3-4A5C-88D9-27EEF7296D7A}" type="presOf" srcId="{7DACC0D7-92D6-4405-B057-9BA0DEC8159F}" destId="{95C15298-1680-4C2C-9862-EA5553DB8BA7}" srcOrd="1" destOrd="0" presId="urn:microsoft.com/office/officeart/2005/8/layout/list1"/>
    <dgm:cxn modelId="{FDF7C7DE-D46F-44C9-AD16-637E1D58B25D}" srcId="{E8AD8A09-C03A-468C-989B-3AAB674D92C4}" destId="{F48D695A-1C91-4B71-BF25-5E6FE69A4303}" srcOrd="0" destOrd="0" parTransId="{C15BB274-DD30-45DD-A5A6-F2D67540BBFE}" sibTransId="{70802C3F-D412-4DCB-B0DF-2AC73001B24E}"/>
    <dgm:cxn modelId="{544F1B69-7884-4F16-BC3E-4194C6446547}" type="presOf" srcId="{4A846B07-B7F1-4D60-9206-365285BD4899}" destId="{A07A6520-4A0D-4612-AE7E-742FBCBD097C}" srcOrd="1" destOrd="0" presId="urn:microsoft.com/office/officeart/2005/8/layout/list1"/>
    <dgm:cxn modelId="{C71FD333-3EB6-427A-B89D-FFF06F096B5A}" type="presParOf" srcId="{CB59555C-50D3-40EB-A725-428642637EFA}" destId="{549AD43C-046B-4605-8630-C5F89F0BB67E}" srcOrd="0" destOrd="0" presId="urn:microsoft.com/office/officeart/2005/8/layout/list1"/>
    <dgm:cxn modelId="{0405D004-E3CF-4024-862A-7870924D0394}" type="presParOf" srcId="{549AD43C-046B-4605-8630-C5F89F0BB67E}" destId="{1A8D4815-3459-4891-870B-A513E7DCF60C}" srcOrd="0" destOrd="0" presId="urn:microsoft.com/office/officeart/2005/8/layout/list1"/>
    <dgm:cxn modelId="{5C885D64-905B-457A-8A27-C805A52F70B4}" type="presParOf" srcId="{549AD43C-046B-4605-8630-C5F89F0BB67E}" destId="{2C403203-0186-4E2A-9CBF-E9FE4910C477}" srcOrd="1" destOrd="0" presId="urn:microsoft.com/office/officeart/2005/8/layout/list1"/>
    <dgm:cxn modelId="{4DAFAF59-4AF8-423C-BADA-0255B95DB703}" type="presParOf" srcId="{CB59555C-50D3-40EB-A725-428642637EFA}" destId="{F7488FCD-81C1-4FF1-B50A-79A1C1F356AA}" srcOrd="1" destOrd="0" presId="urn:microsoft.com/office/officeart/2005/8/layout/list1"/>
    <dgm:cxn modelId="{5F34D517-3879-4BB6-B518-F8AA00CEF485}" type="presParOf" srcId="{CB59555C-50D3-40EB-A725-428642637EFA}" destId="{9D61A1B4-759D-4F50-B35F-8E0D7AE0FC8D}" srcOrd="2" destOrd="0" presId="urn:microsoft.com/office/officeart/2005/8/layout/list1"/>
    <dgm:cxn modelId="{5AED145D-0CB6-41CF-8727-52B46DE82330}" type="presParOf" srcId="{CB59555C-50D3-40EB-A725-428642637EFA}" destId="{A148C911-28D6-4855-BB65-D034A06511DE}" srcOrd="3" destOrd="0" presId="urn:microsoft.com/office/officeart/2005/8/layout/list1"/>
    <dgm:cxn modelId="{199DCC6D-2461-4C13-A6D9-9DE8020DF056}" type="presParOf" srcId="{CB59555C-50D3-40EB-A725-428642637EFA}" destId="{94DA3537-3143-4FA5-836C-1C573BF5A7FA}" srcOrd="4" destOrd="0" presId="urn:microsoft.com/office/officeart/2005/8/layout/list1"/>
    <dgm:cxn modelId="{643CB580-2087-43E0-A6C7-C48F9D8D6D82}" type="presParOf" srcId="{94DA3537-3143-4FA5-836C-1C573BF5A7FA}" destId="{EB957110-1219-4A1E-96D4-E6112F00A567}" srcOrd="0" destOrd="0" presId="urn:microsoft.com/office/officeart/2005/8/layout/list1"/>
    <dgm:cxn modelId="{563230D3-7C6C-443B-8A89-8879005C79BB}" type="presParOf" srcId="{94DA3537-3143-4FA5-836C-1C573BF5A7FA}" destId="{95C15298-1680-4C2C-9862-EA5553DB8BA7}" srcOrd="1" destOrd="0" presId="urn:microsoft.com/office/officeart/2005/8/layout/list1"/>
    <dgm:cxn modelId="{D9263C5A-E261-4188-AAB7-3385AE710EB6}" type="presParOf" srcId="{CB59555C-50D3-40EB-A725-428642637EFA}" destId="{A206DC1B-0A22-4CC4-BD78-BA16AB73D9C1}" srcOrd="5" destOrd="0" presId="urn:microsoft.com/office/officeart/2005/8/layout/list1"/>
    <dgm:cxn modelId="{A0B2A097-D583-419B-9E56-2EDD27EA790C}" type="presParOf" srcId="{CB59555C-50D3-40EB-A725-428642637EFA}" destId="{2EEB6887-EA52-41A4-933F-850C38955DA9}" srcOrd="6" destOrd="0" presId="urn:microsoft.com/office/officeart/2005/8/layout/list1"/>
    <dgm:cxn modelId="{1D5D9986-7D2A-4DE2-BDD9-2260D0EB7B63}" type="presParOf" srcId="{CB59555C-50D3-40EB-A725-428642637EFA}" destId="{20950DEC-1FB1-4405-A5A2-BE27EC9D319D}" srcOrd="7" destOrd="0" presId="urn:microsoft.com/office/officeart/2005/8/layout/list1"/>
    <dgm:cxn modelId="{C3C07D88-7C8E-4B5C-8750-6E585DBDFF40}" type="presParOf" srcId="{CB59555C-50D3-40EB-A725-428642637EFA}" destId="{228ECA45-AA98-49A7-94C3-8C8909BDE78E}" srcOrd="8" destOrd="0" presId="urn:microsoft.com/office/officeart/2005/8/layout/list1"/>
    <dgm:cxn modelId="{CF32AB6A-709D-4582-92D1-24FC23C2BF1A}" type="presParOf" srcId="{228ECA45-AA98-49A7-94C3-8C8909BDE78E}" destId="{4CD6B08C-3C24-4350-8760-B2881F6C9989}" srcOrd="0" destOrd="0" presId="urn:microsoft.com/office/officeart/2005/8/layout/list1"/>
    <dgm:cxn modelId="{EF42061B-B3B3-434B-820B-973F241FB28E}" type="presParOf" srcId="{228ECA45-AA98-49A7-94C3-8C8909BDE78E}" destId="{A07A6520-4A0D-4612-AE7E-742FBCBD097C}" srcOrd="1" destOrd="0" presId="urn:microsoft.com/office/officeart/2005/8/layout/list1"/>
    <dgm:cxn modelId="{C50D5BB3-F002-446D-8F48-948867F16E32}" type="presParOf" srcId="{CB59555C-50D3-40EB-A725-428642637EFA}" destId="{6645D1DD-419B-4979-B71D-1179A7EDCC2D}" srcOrd="9" destOrd="0" presId="urn:microsoft.com/office/officeart/2005/8/layout/list1"/>
    <dgm:cxn modelId="{DA6E068C-7F11-4F21-9378-1199A60C848B}" type="presParOf" srcId="{CB59555C-50D3-40EB-A725-428642637EFA}" destId="{77F9CF69-7B0F-487E-A71D-3FBEA35348A1}" srcOrd="10" destOrd="0" presId="urn:microsoft.com/office/officeart/2005/8/layout/list1"/>
    <dgm:cxn modelId="{BF6EF103-BCDC-455B-A7B7-6B1BB34E0646}" type="presParOf" srcId="{CB59555C-50D3-40EB-A725-428642637EFA}" destId="{B9DF8CE4-70FC-4B22-9521-70FCFA4598AF}" srcOrd="11" destOrd="0" presId="urn:microsoft.com/office/officeart/2005/8/layout/list1"/>
    <dgm:cxn modelId="{1480EC77-3420-49C3-8DFD-26A03AC4E9AB}" type="presParOf" srcId="{CB59555C-50D3-40EB-A725-428642637EFA}" destId="{2ECA376B-7467-46EF-8310-E832788E2508}" srcOrd="12" destOrd="0" presId="urn:microsoft.com/office/officeart/2005/8/layout/list1"/>
    <dgm:cxn modelId="{495C6709-6E11-4AE7-A9A0-94F0C1E078D6}" type="presParOf" srcId="{2ECA376B-7467-46EF-8310-E832788E2508}" destId="{A69C43BF-26FE-4E84-BDB7-49A18F167C9C}" srcOrd="0" destOrd="0" presId="urn:microsoft.com/office/officeart/2005/8/layout/list1"/>
    <dgm:cxn modelId="{A45D3F56-1308-496A-9D0B-72EC6A5155A4}" type="presParOf" srcId="{2ECA376B-7467-46EF-8310-E832788E2508}" destId="{C682BEB9-9F8A-45F9-A19E-7FAE955FC6A8}" srcOrd="1" destOrd="0" presId="urn:microsoft.com/office/officeart/2005/8/layout/list1"/>
    <dgm:cxn modelId="{C1BE8654-A69A-434D-B480-DD2A08FA95B3}" type="presParOf" srcId="{CB59555C-50D3-40EB-A725-428642637EFA}" destId="{8489DAE5-95AA-4715-A5FB-DDC2DE343D85}" srcOrd="13" destOrd="0" presId="urn:microsoft.com/office/officeart/2005/8/layout/list1"/>
    <dgm:cxn modelId="{1FD3FE89-7741-4925-952D-478F38E94555}" type="presParOf" srcId="{CB59555C-50D3-40EB-A725-428642637EFA}" destId="{ED9BE0F2-1025-4B94-B86C-E5636868FB82}"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3FBDD5-8BD9-46A4-AE40-BC06330823A2}">
      <dsp:nvSpPr>
        <dsp:cNvPr id="0" name=""/>
        <dsp:cNvSpPr/>
      </dsp:nvSpPr>
      <dsp:spPr>
        <a:xfrm>
          <a:off x="0" y="685454"/>
          <a:ext cx="10987548" cy="756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F238510-C8B0-4BDB-80B0-DD99392EF9DB}">
      <dsp:nvSpPr>
        <dsp:cNvPr id="0" name=""/>
        <dsp:cNvSpPr/>
      </dsp:nvSpPr>
      <dsp:spPr>
        <a:xfrm>
          <a:off x="523088" y="119236"/>
          <a:ext cx="10461766" cy="1009017"/>
        </a:xfrm>
        <a:prstGeom prst="roundRect">
          <a:avLst/>
        </a:prstGeom>
        <a:solidFill>
          <a:srgbClr val="7A285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0712" tIns="0" rIns="290712" bIns="0" numCol="1" spcCol="1270" anchor="ctr" anchorCtr="0">
          <a:noAutofit/>
        </a:bodyPr>
        <a:lstStyle/>
        <a:p>
          <a:pPr lvl="0" algn="just" defTabSz="1333500">
            <a:lnSpc>
              <a:spcPct val="90000"/>
            </a:lnSpc>
            <a:spcBef>
              <a:spcPct val="0"/>
            </a:spcBef>
            <a:spcAft>
              <a:spcPct val="35000"/>
            </a:spcAft>
          </a:pPr>
          <a:r>
            <a:rPr lang="ru-RU" sz="3000" b="1" i="1" kern="1200" dirty="0" smtClean="0">
              <a:latin typeface="Times New Roman" panose="02020603050405020304" pitchFamily="18" charset="0"/>
              <a:cs typeface="Times New Roman" panose="02020603050405020304" pitchFamily="18" charset="0"/>
            </a:rPr>
            <a:t>       - биография может быть рассказана на занятии специально ей посвященном (в течение 15-20 минут);  </a:t>
          </a:r>
          <a:endParaRPr lang="ru-RU" sz="3000" b="1" i="1" kern="1200" dirty="0">
            <a:latin typeface="Times New Roman" panose="02020603050405020304" pitchFamily="18" charset="0"/>
            <a:cs typeface="Times New Roman" panose="02020603050405020304" pitchFamily="18" charset="0"/>
          </a:endParaRPr>
        </a:p>
      </dsp:txBody>
      <dsp:txXfrm>
        <a:off x="572344" y="168492"/>
        <a:ext cx="10363254" cy="910505"/>
      </dsp:txXfrm>
    </dsp:sp>
    <dsp:sp modelId="{E993C9A3-C412-4888-AED4-F6A81ABF2105}">
      <dsp:nvSpPr>
        <dsp:cNvPr id="0" name=""/>
        <dsp:cNvSpPr/>
      </dsp:nvSpPr>
      <dsp:spPr>
        <a:xfrm>
          <a:off x="0" y="2251421"/>
          <a:ext cx="10987548" cy="756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1C2C9A1-19A8-4DB0-9AEE-A53BBF3200AC}">
      <dsp:nvSpPr>
        <dsp:cNvPr id="0" name=""/>
        <dsp:cNvSpPr/>
      </dsp:nvSpPr>
      <dsp:spPr>
        <a:xfrm>
          <a:off x="525781" y="1580171"/>
          <a:ext cx="10461766" cy="1090766"/>
        </a:xfrm>
        <a:prstGeom prst="roundRect">
          <a:avLst/>
        </a:prstGeom>
        <a:solidFill>
          <a:srgbClr val="7A285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0712" tIns="0" rIns="290712" bIns="0" numCol="1" spcCol="1270" anchor="ctr" anchorCtr="0">
          <a:noAutofit/>
        </a:bodyPr>
        <a:lstStyle/>
        <a:p>
          <a:pPr lvl="0" algn="l" defTabSz="1333500">
            <a:lnSpc>
              <a:spcPct val="90000"/>
            </a:lnSpc>
            <a:spcBef>
              <a:spcPct val="0"/>
            </a:spcBef>
            <a:spcAft>
              <a:spcPct val="35000"/>
            </a:spcAft>
          </a:pPr>
          <a:r>
            <a:rPr lang="ru-RU" sz="3000" kern="1200" dirty="0" smtClean="0"/>
            <a:t>       </a:t>
          </a:r>
          <a:r>
            <a:rPr lang="ru-RU" sz="3000" b="1" i="1" kern="1200" dirty="0" smtClean="0">
              <a:latin typeface="Times New Roman" panose="02020603050405020304" pitchFamily="18" charset="0"/>
              <a:cs typeface="Times New Roman" panose="02020603050405020304" pitchFamily="18" charset="0"/>
            </a:rPr>
            <a:t>- перед чтением произведения (в течение 5-7 минут).</a:t>
          </a:r>
          <a:endParaRPr lang="ru-RU" sz="3000" b="1" i="1" kern="1200" dirty="0">
            <a:latin typeface="Times New Roman" panose="02020603050405020304" pitchFamily="18" charset="0"/>
            <a:cs typeface="Times New Roman" panose="02020603050405020304" pitchFamily="18" charset="0"/>
          </a:endParaRPr>
        </a:p>
      </dsp:txBody>
      <dsp:txXfrm>
        <a:off x="579028" y="1633418"/>
        <a:ext cx="10355272" cy="98427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61A1B4-759D-4F50-B35F-8E0D7AE0FC8D}">
      <dsp:nvSpPr>
        <dsp:cNvPr id="0" name=""/>
        <dsp:cNvSpPr/>
      </dsp:nvSpPr>
      <dsp:spPr>
        <a:xfrm>
          <a:off x="0" y="545648"/>
          <a:ext cx="10987549" cy="2772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C403203-0186-4E2A-9CBF-E9FE4910C477}">
      <dsp:nvSpPr>
        <dsp:cNvPr id="0" name=""/>
        <dsp:cNvSpPr/>
      </dsp:nvSpPr>
      <dsp:spPr>
        <a:xfrm>
          <a:off x="525781" y="144655"/>
          <a:ext cx="10461767" cy="559648"/>
        </a:xfrm>
        <a:prstGeom prst="roundRect">
          <a:avLst/>
        </a:prstGeom>
        <a:solidFill>
          <a:srgbClr val="3C142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0712" tIns="0" rIns="290712" bIns="0" numCol="1" spcCol="1270" anchor="ctr" anchorCtr="0">
          <a:noAutofit/>
        </a:bodyPr>
        <a:lstStyle/>
        <a:p>
          <a:pPr lvl="0" algn="l" defTabSz="1244600">
            <a:lnSpc>
              <a:spcPct val="90000"/>
            </a:lnSpc>
            <a:spcBef>
              <a:spcPct val="0"/>
            </a:spcBef>
            <a:spcAft>
              <a:spcPct val="35000"/>
            </a:spcAft>
          </a:pPr>
          <a:r>
            <a:rPr lang="ru-RU" sz="2800" b="1" i="1" kern="1200" dirty="0" smtClean="0">
              <a:latin typeface="Times New Roman" panose="02020603050405020304" pitchFamily="18" charset="0"/>
              <a:cs typeface="Times New Roman" panose="02020603050405020304" pitchFamily="18" charset="0"/>
            </a:rPr>
            <a:t>       -  рассказ воспитателя о писателе;</a:t>
          </a:r>
          <a:endParaRPr lang="ru-RU" sz="2800" b="1" i="1" kern="1200" dirty="0">
            <a:latin typeface="Times New Roman" panose="02020603050405020304" pitchFamily="18" charset="0"/>
            <a:cs typeface="Times New Roman" panose="02020603050405020304" pitchFamily="18" charset="0"/>
          </a:endParaRPr>
        </a:p>
      </dsp:txBody>
      <dsp:txXfrm>
        <a:off x="553101" y="171975"/>
        <a:ext cx="10407127" cy="505008"/>
      </dsp:txXfrm>
    </dsp:sp>
    <dsp:sp modelId="{2EEB6887-EA52-41A4-933F-850C38955DA9}">
      <dsp:nvSpPr>
        <dsp:cNvPr id="0" name=""/>
        <dsp:cNvSpPr/>
      </dsp:nvSpPr>
      <dsp:spPr>
        <a:xfrm>
          <a:off x="0" y="1557708"/>
          <a:ext cx="10987549" cy="2772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5C15298-1680-4C2C-9862-EA5553DB8BA7}">
      <dsp:nvSpPr>
        <dsp:cNvPr id="0" name=""/>
        <dsp:cNvSpPr/>
      </dsp:nvSpPr>
      <dsp:spPr>
        <a:xfrm>
          <a:off x="525781" y="845539"/>
          <a:ext cx="10461767" cy="837819"/>
        </a:xfrm>
        <a:prstGeom prst="roundRect">
          <a:avLst/>
        </a:prstGeom>
        <a:solidFill>
          <a:srgbClr val="4E1A3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0712" tIns="0" rIns="290712" bIns="0" numCol="1" spcCol="1270" anchor="ctr" anchorCtr="0">
          <a:noAutofit/>
        </a:bodyPr>
        <a:lstStyle/>
        <a:p>
          <a:pPr lvl="0" algn="just" defTabSz="1244600">
            <a:lnSpc>
              <a:spcPct val="90000"/>
            </a:lnSpc>
            <a:spcBef>
              <a:spcPct val="0"/>
            </a:spcBef>
            <a:spcAft>
              <a:spcPct val="35000"/>
            </a:spcAft>
          </a:pPr>
          <a:r>
            <a:rPr lang="ru-RU" sz="2800" b="1" kern="1200" dirty="0" smtClean="0"/>
            <a:t>       </a:t>
          </a:r>
          <a:r>
            <a:rPr lang="ru-RU" sz="2800" b="1" i="1" kern="1200" dirty="0" smtClean="0">
              <a:latin typeface="Times New Roman" panose="02020603050405020304" pitchFamily="18" charset="0"/>
              <a:cs typeface="Times New Roman" panose="02020603050405020304" pitchFamily="18" charset="0"/>
            </a:rPr>
            <a:t>- внесение и рассматривание портрета писателя (поэта), в дальнейшем помещать его в книжный уголок;</a:t>
          </a:r>
          <a:endParaRPr lang="ru-RU" sz="2800" b="1" i="1" kern="1200" dirty="0">
            <a:latin typeface="Times New Roman" panose="02020603050405020304" pitchFamily="18" charset="0"/>
            <a:cs typeface="Times New Roman" panose="02020603050405020304" pitchFamily="18" charset="0"/>
          </a:endParaRPr>
        </a:p>
      </dsp:txBody>
      <dsp:txXfrm>
        <a:off x="566680" y="886438"/>
        <a:ext cx="10379969" cy="756021"/>
      </dsp:txXfrm>
    </dsp:sp>
    <dsp:sp modelId="{77F9CF69-7B0F-487E-A71D-3FBEA35348A1}">
      <dsp:nvSpPr>
        <dsp:cNvPr id="0" name=""/>
        <dsp:cNvSpPr/>
      </dsp:nvSpPr>
      <dsp:spPr>
        <a:xfrm>
          <a:off x="0" y="2902310"/>
          <a:ext cx="10987549" cy="2772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07A6520-4A0D-4612-AE7E-742FBCBD097C}">
      <dsp:nvSpPr>
        <dsp:cNvPr id="0" name=""/>
        <dsp:cNvSpPr/>
      </dsp:nvSpPr>
      <dsp:spPr>
        <a:xfrm>
          <a:off x="525781" y="1894308"/>
          <a:ext cx="10461767" cy="1170362"/>
        </a:xfrm>
        <a:prstGeom prst="roundRect">
          <a:avLst/>
        </a:prstGeom>
        <a:solidFill>
          <a:srgbClr val="812B5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0712" tIns="0" rIns="290712" bIns="0" numCol="1" spcCol="1270" anchor="ctr" anchorCtr="0">
          <a:noAutofit/>
        </a:bodyPr>
        <a:lstStyle/>
        <a:p>
          <a:pPr lvl="0" algn="just" defTabSz="1244600">
            <a:lnSpc>
              <a:spcPct val="90000"/>
            </a:lnSpc>
            <a:spcBef>
              <a:spcPct val="0"/>
            </a:spcBef>
            <a:spcAft>
              <a:spcPct val="35000"/>
            </a:spcAft>
          </a:pPr>
          <a:r>
            <a:rPr lang="ru-RU" sz="2800" kern="1200" dirty="0" smtClean="0"/>
            <a:t>             </a:t>
          </a:r>
          <a:r>
            <a:rPr lang="ru-RU" sz="2800" kern="1200" dirty="0" smtClean="0">
              <a:latin typeface="Times New Roman" panose="02020603050405020304" pitchFamily="18" charset="0"/>
              <a:cs typeface="Times New Roman" panose="02020603050405020304" pitchFamily="18" charset="0"/>
            </a:rPr>
            <a:t> - </a:t>
          </a:r>
          <a:r>
            <a:rPr lang="ru-RU" sz="2800" b="1" i="1" kern="1200" dirty="0" smtClean="0">
              <a:latin typeface="Times New Roman" panose="02020603050405020304" pitchFamily="18" charset="0"/>
              <a:cs typeface="Times New Roman" panose="02020603050405020304" pitchFamily="18" charset="0"/>
            </a:rPr>
            <a:t>использование</a:t>
          </a:r>
          <a:r>
            <a:rPr lang="ru-RU" sz="2800" kern="1200" dirty="0" smtClean="0">
              <a:latin typeface="Times New Roman" panose="02020603050405020304" pitchFamily="18" charset="0"/>
              <a:cs typeface="Times New Roman" panose="02020603050405020304" pitchFamily="18" charset="0"/>
            </a:rPr>
            <a:t> </a:t>
          </a:r>
          <a:r>
            <a:rPr lang="ru-RU" sz="2800" b="1" i="1" kern="1200" dirty="0" smtClean="0">
              <a:latin typeface="Times New Roman" panose="02020603050405020304" pitchFamily="18" charset="0"/>
              <a:cs typeface="Times New Roman" panose="02020603050405020304" pitchFamily="18" charset="0"/>
            </a:rPr>
            <a:t>видео - и фонотеки (</a:t>
          </a:r>
          <a:r>
            <a:rPr lang="ru-RU" sz="2800" i="1" kern="1200" dirty="0" smtClean="0">
              <a:latin typeface="Times New Roman" panose="02020603050405020304" pitchFamily="18" charset="0"/>
              <a:cs typeface="Times New Roman" panose="02020603050405020304" pitchFamily="18" charset="0"/>
            </a:rPr>
            <a:t>голоса писателей, читающих свои произведения, выступающих перед детьми, ведущих детские передачи по телевидению и радио);</a:t>
          </a:r>
          <a:endParaRPr lang="ru-RU" sz="2800" i="1" kern="1200" dirty="0">
            <a:latin typeface="Times New Roman" panose="02020603050405020304" pitchFamily="18" charset="0"/>
            <a:cs typeface="Times New Roman" panose="02020603050405020304" pitchFamily="18" charset="0"/>
          </a:endParaRPr>
        </a:p>
      </dsp:txBody>
      <dsp:txXfrm>
        <a:off x="582913" y="1951440"/>
        <a:ext cx="10347503" cy="1056098"/>
      </dsp:txXfrm>
    </dsp:sp>
    <dsp:sp modelId="{ED9BE0F2-1025-4B94-B86C-E5636868FB82}">
      <dsp:nvSpPr>
        <dsp:cNvPr id="0" name=""/>
        <dsp:cNvSpPr/>
      </dsp:nvSpPr>
      <dsp:spPr>
        <a:xfrm>
          <a:off x="0" y="4677381"/>
          <a:ext cx="10987549" cy="2772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682BEB9-9F8A-45F9-A19E-7FAE955FC6A8}">
      <dsp:nvSpPr>
        <dsp:cNvPr id="0" name=""/>
        <dsp:cNvSpPr/>
      </dsp:nvSpPr>
      <dsp:spPr>
        <a:xfrm>
          <a:off x="523088" y="3238910"/>
          <a:ext cx="10461767" cy="1600830"/>
        </a:xfrm>
        <a:prstGeom prst="roundRect">
          <a:avLst/>
        </a:prstGeom>
        <a:solidFill>
          <a:srgbClr val="AD397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0712" tIns="0" rIns="290712" bIns="0" numCol="1" spcCol="1270" anchor="ctr" anchorCtr="0">
          <a:noAutofit/>
        </a:bodyPr>
        <a:lstStyle/>
        <a:p>
          <a:pPr lvl="0" algn="just" defTabSz="1244600">
            <a:lnSpc>
              <a:spcPct val="90000"/>
            </a:lnSpc>
            <a:spcBef>
              <a:spcPct val="0"/>
            </a:spcBef>
            <a:spcAft>
              <a:spcPct val="35000"/>
            </a:spcAft>
          </a:pPr>
          <a:r>
            <a:rPr lang="ru-RU" sz="2800" b="1" i="1" kern="1200" dirty="0" smtClean="0">
              <a:latin typeface="Times New Roman" panose="02020603050405020304" pitchFamily="18" charset="0"/>
              <a:cs typeface="Times New Roman" panose="02020603050405020304" pitchFamily="18" charset="0"/>
            </a:rPr>
            <a:t>       - рисование воспитателем словесного портрета</a:t>
          </a:r>
          <a:r>
            <a:rPr lang="ru-RU" sz="2800" i="1" kern="1200" dirty="0" smtClean="0">
              <a:latin typeface="Times New Roman" panose="02020603050405020304" pitchFamily="18" charset="0"/>
              <a:cs typeface="Times New Roman" panose="02020603050405020304" pitchFamily="18" charset="0"/>
            </a:rPr>
            <a:t> (как выглядел, во что любил одеваться, какая обстановка окружала его), говорите о его пристрастиях, любимых занятиях, окружении. </a:t>
          </a:r>
          <a:endParaRPr lang="ru-RU" sz="2800" i="1" kern="1200" dirty="0">
            <a:latin typeface="Times New Roman" panose="02020603050405020304" pitchFamily="18" charset="0"/>
            <a:cs typeface="Times New Roman" panose="02020603050405020304" pitchFamily="18" charset="0"/>
          </a:endParaRPr>
        </a:p>
      </dsp:txBody>
      <dsp:txXfrm>
        <a:off x="601234" y="3317056"/>
        <a:ext cx="10305475" cy="1444538"/>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897E067-2604-40D6-8872-06E50F3F2CFF}" type="datetimeFigureOut">
              <a:rPr lang="ru-RU" smtClean="0"/>
              <a:t>28.12.2019</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C12A54-0FA1-4FCF-9DBC-21761F50E95C}" type="slidenum">
              <a:rPr lang="ru-RU" smtClean="0"/>
              <a:t>‹#›</a:t>
            </a:fld>
            <a:endParaRPr lang="ru-RU"/>
          </a:p>
        </p:txBody>
      </p:sp>
    </p:spTree>
    <p:extLst>
      <p:ext uri="{BB962C8B-B14F-4D97-AF65-F5344CB8AC3E}">
        <p14:creationId xmlns:p14="http://schemas.microsoft.com/office/powerpoint/2010/main" val="16031364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tx1"/>
                </a:solidFill>
                <a:effectLst/>
                <a:latin typeface="+mn-lt"/>
                <a:ea typeface="+mn-ea"/>
                <a:cs typeface="+mn-cs"/>
              </a:rPr>
              <a:t>       Задача педагога</a:t>
            </a:r>
            <a:r>
              <a:rPr lang="ru-RU" sz="1200" kern="1200" dirty="0" smtClean="0">
                <a:solidFill>
                  <a:schemeClr val="tx1"/>
                </a:solidFill>
                <a:effectLst/>
                <a:latin typeface="+mn-lt"/>
                <a:ea typeface="+mn-ea"/>
                <a:cs typeface="+mn-cs"/>
              </a:rPr>
              <a:t> - в каждой ситуации найти форму для педагогически целесообразного воплощения конкретной биографии. Хорошо, когда педагог стремится сделать занимательным свой короткий рассказ, который может содержать лишь один-единственный эпизод биографии.</a:t>
            </a:r>
          </a:p>
          <a:p>
            <a:endParaRPr lang="ru-RU" dirty="0"/>
          </a:p>
        </p:txBody>
      </p:sp>
      <p:sp>
        <p:nvSpPr>
          <p:cNvPr id="4" name="Номер слайда 3"/>
          <p:cNvSpPr>
            <a:spLocks noGrp="1"/>
          </p:cNvSpPr>
          <p:nvPr>
            <p:ph type="sldNum" sz="quarter" idx="10"/>
          </p:nvPr>
        </p:nvSpPr>
        <p:spPr/>
        <p:txBody>
          <a:bodyPr/>
          <a:lstStyle/>
          <a:p>
            <a:fld id="{C8C12A54-0FA1-4FCF-9DBC-21761F50E95C}" type="slidenum">
              <a:rPr lang="ru-RU" smtClean="0"/>
              <a:t>2</a:t>
            </a:fld>
            <a:endParaRPr lang="ru-RU"/>
          </a:p>
        </p:txBody>
      </p:sp>
    </p:spTree>
    <p:extLst>
      <p:ext uri="{BB962C8B-B14F-4D97-AF65-F5344CB8AC3E}">
        <p14:creationId xmlns:p14="http://schemas.microsoft.com/office/powerpoint/2010/main" val="20298095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1200" b="1" i="1"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Наверное, Вы ждете повествования о том, как Шарль Перро с детства мечтал стать сказочником и как он сознательно пришел к решению написать сказки для детей, которые известные уже более 300 лет? Но всё в его жизни было совсем не так.</a:t>
            </a:r>
          </a:p>
          <a:p>
            <a:pPr algn="just"/>
            <a:r>
              <a:rPr lang="ru-RU" sz="1200" b="1" i="1" kern="1200" dirty="0" smtClean="0">
                <a:solidFill>
                  <a:schemeClr val="tx1"/>
                </a:solidFill>
                <a:effectLst/>
                <a:latin typeface="+mn-lt"/>
                <a:ea typeface="+mn-ea"/>
                <a:cs typeface="+mn-cs"/>
              </a:rPr>
              <a:t>       Да и не сказочником вовсе был Шарль Перро,</a:t>
            </a:r>
            <a:r>
              <a:rPr lang="ru-RU" sz="1200" kern="1200" dirty="0" smtClean="0">
                <a:solidFill>
                  <a:schemeClr val="tx1"/>
                </a:solidFill>
                <a:effectLst/>
                <a:latin typeface="+mn-lt"/>
                <a:ea typeface="+mn-ea"/>
                <a:cs typeface="+mn-cs"/>
              </a:rPr>
              <a:t>  ... </a:t>
            </a:r>
            <a:r>
              <a:rPr lang="ru-RU" sz="1200" i="1" kern="1200" dirty="0" smtClean="0">
                <a:solidFill>
                  <a:schemeClr val="tx1"/>
                </a:solidFill>
                <a:effectLst/>
                <a:latin typeface="+mn-lt"/>
                <a:ea typeface="+mn-ea"/>
                <a:cs typeface="+mn-cs"/>
              </a:rPr>
              <a:t>Шарль Перро служил при дворе короля-солнце, занимался делами политики, постройкой королевских зданий, писал стихи, пьесы и сказки. </a:t>
            </a:r>
            <a:r>
              <a:rPr lang="ru-RU" sz="1200" kern="1200" dirty="0" smtClean="0">
                <a:solidFill>
                  <a:schemeClr val="tx1"/>
                </a:solidFill>
                <a:effectLst/>
                <a:latin typeface="+mn-lt"/>
                <a:ea typeface="+mn-ea"/>
                <a:cs typeface="+mn-cs"/>
              </a:rPr>
              <a:t>Это был придворный, привыкший блистать в высшем свете и совсем не детский писатель.</a:t>
            </a:r>
          </a:p>
          <a:p>
            <a:pPr algn="just"/>
            <a:r>
              <a:rPr lang="ru-RU" sz="1200" kern="1200" dirty="0" smtClean="0">
                <a:solidFill>
                  <a:schemeClr val="tx1"/>
                </a:solidFill>
                <a:effectLst/>
                <a:latin typeface="+mn-lt"/>
                <a:ea typeface="+mn-ea"/>
                <a:cs typeface="+mn-cs"/>
              </a:rPr>
              <a:t>       Как же он написал любимые до сих пор детские сказки? В какой семье вырос? Какое образование получил? Об этом</a:t>
            </a:r>
            <a:r>
              <a:rPr lang="ru-RU" sz="1200" kern="1200" baseline="0" dirty="0" smtClean="0">
                <a:solidFill>
                  <a:schemeClr val="tx1"/>
                </a:solidFill>
                <a:effectLst/>
                <a:latin typeface="+mn-lt"/>
                <a:ea typeface="+mn-ea"/>
                <a:cs typeface="+mn-cs"/>
              </a:rPr>
              <a:t> мы и поговорим сегодня</a:t>
            </a:r>
            <a:r>
              <a:rPr lang="ru-RU" sz="1200" kern="1200" dirty="0" smtClean="0">
                <a:solidFill>
                  <a:schemeClr val="tx1"/>
                </a:solidFill>
                <a:effectLst/>
                <a:latin typeface="+mn-lt"/>
                <a:ea typeface="+mn-ea"/>
                <a:cs typeface="+mn-cs"/>
              </a:rPr>
              <a:t>.</a:t>
            </a:r>
          </a:p>
          <a:p>
            <a:r>
              <a:rPr lang="ru-RU" sz="1200" b="1" kern="1200" dirty="0" smtClean="0">
                <a:solidFill>
                  <a:schemeClr val="tx1"/>
                </a:solidFill>
                <a:effectLst/>
                <a:latin typeface="+mn-lt"/>
                <a:ea typeface="+mn-ea"/>
                <a:cs typeface="+mn-cs"/>
              </a:rPr>
              <a:t>       Шарль Перро родился </a:t>
            </a:r>
            <a:r>
              <a:rPr lang="ru-RU" sz="1200" kern="1200" dirty="0" smtClean="0">
                <a:solidFill>
                  <a:schemeClr val="tx1"/>
                </a:solidFill>
                <a:effectLst/>
                <a:latin typeface="+mn-lt"/>
                <a:ea typeface="+mn-ea"/>
                <a:cs typeface="+mn-cs"/>
              </a:rPr>
              <a:t>более 350 лет назад </a:t>
            </a:r>
            <a:r>
              <a:rPr lang="ru-RU" sz="1200" b="1" kern="1200" dirty="0" smtClean="0">
                <a:solidFill>
                  <a:schemeClr val="tx1"/>
                </a:solidFill>
                <a:effectLst/>
                <a:latin typeface="+mn-lt"/>
                <a:ea typeface="+mn-ea"/>
                <a:cs typeface="+mn-cs"/>
              </a:rPr>
              <a:t>— в городе Турне 12 января 1628 года</a:t>
            </a:r>
            <a:r>
              <a:rPr lang="ru-RU" sz="1200" kern="1200" dirty="0" smtClean="0">
                <a:solidFill>
                  <a:schemeClr val="tx1"/>
                </a:solidFill>
                <a:effectLst/>
                <a:latin typeface="+mn-lt"/>
                <a:ea typeface="+mn-ea"/>
                <a:cs typeface="+mn-cs"/>
              </a:rPr>
              <a:t>. Говорят, что при рождении младенец закричал так, что было слышно на другом конце квартала, возвестив весь мир о своем появлении на свет.</a:t>
            </a:r>
          </a:p>
        </p:txBody>
      </p:sp>
      <p:sp>
        <p:nvSpPr>
          <p:cNvPr id="4" name="Номер слайда 3"/>
          <p:cNvSpPr>
            <a:spLocks noGrp="1"/>
          </p:cNvSpPr>
          <p:nvPr>
            <p:ph type="sldNum" sz="quarter" idx="10"/>
          </p:nvPr>
        </p:nvSpPr>
        <p:spPr/>
        <p:txBody>
          <a:bodyPr/>
          <a:lstStyle/>
          <a:p>
            <a:fld id="{C8C12A54-0FA1-4FCF-9DBC-21761F50E95C}" type="slidenum">
              <a:rPr lang="ru-RU" smtClean="0"/>
              <a:t>12</a:t>
            </a:fld>
            <a:endParaRPr lang="ru-RU"/>
          </a:p>
        </p:txBody>
      </p:sp>
    </p:spTree>
    <p:extLst>
      <p:ext uri="{BB962C8B-B14F-4D97-AF65-F5344CB8AC3E}">
        <p14:creationId xmlns:p14="http://schemas.microsoft.com/office/powerpoint/2010/main" val="25327501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sz="1200" kern="1200" dirty="0" smtClean="0">
              <a:solidFill>
                <a:schemeClr val="tx1"/>
              </a:solidFill>
              <a:effectLst/>
              <a:latin typeface="+mn-lt"/>
              <a:ea typeface="+mn-ea"/>
              <a:cs typeface="+mn-cs"/>
            </a:endParaRPr>
          </a:p>
          <a:p>
            <a:pPr algn="just"/>
            <a:r>
              <a:rPr lang="ru-RU" sz="1200" kern="1200" dirty="0" smtClean="0">
                <a:solidFill>
                  <a:schemeClr val="tx1"/>
                </a:solidFill>
                <a:effectLst/>
                <a:latin typeface="+mn-lt"/>
                <a:ea typeface="+mn-ea"/>
                <a:cs typeface="+mn-cs"/>
              </a:rPr>
              <a:t>       Что это была за эпоха — эпоха жизни Шарля Перро – в развитии французской литературы и культурной жизни этой страны? … Вокруг Пьеро процветает эпоха расцвета литературы – «золотой век». Интереса к сказке еще нет и появится только через сто лет, сказка считается «низким» жанром, ей вообще не уделяют внимание «серьезные» писатели. </a:t>
            </a:r>
            <a:endParaRPr lang="ru-RU" dirty="0"/>
          </a:p>
        </p:txBody>
      </p:sp>
      <p:sp>
        <p:nvSpPr>
          <p:cNvPr id="4" name="Номер слайда 3"/>
          <p:cNvSpPr>
            <a:spLocks noGrp="1"/>
          </p:cNvSpPr>
          <p:nvPr>
            <p:ph type="sldNum" sz="quarter" idx="10"/>
          </p:nvPr>
        </p:nvSpPr>
        <p:spPr/>
        <p:txBody>
          <a:bodyPr/>
          <a:lstStyle/>
          <a:p>
            <a:fld id="{C8C12A54-0FA1-4FCF-9DBC-21761F50E95C}" type="slidenum">
              <a:rPr lang="ru-RU" smtClean="0"/>
              <a:t>13</a:t>
            </a:fld>
            <a:endParaRPr lang="ru-RU"/>
          </a:p>
        </p:txBody>
      </p:sp>
    </p:spTree>
    <p:extLst>
      <p:ext uri="{BB962C8B-B14F-4D97-AF65-F5344CB8AC3E}">
        <p14:creationId xmlns:p14="http://schemas.microsoft.com/office/powerpoint/2010/main" val="15479500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smtClean="0"/>
          </a:p>
          <a:p>
            <a:pPr algn="just"/>
            <a:r>
              <a:rPr lang="ru-RU" sz="1200" kern="1200" dirty="0" smtClean="0">
                <a:solidFill>
                  <a:schemeClr val="tx1"/>
                </a:solidFill>
                <a:effectLst/>
                <a:latin typeface="+mn-lt"/>
                <a:ea typeface="+mn-ea"/>
                <a:cs typeface="+mn-cs"/>
              </a:rPr>
              <a:t>       История создания сказок Перро похожа на детективную задачку, у которой до сих пор нет единого ответа. Со времен издания сказок Шарля Перро в прозе (1697 год) до сих пор ведутся споры об их авторстве.</a:t>
            </a:r>
          </a:p>
          <a:p>
            <a:pPr algn="just"/>
            <a:r>
              <a:rPr lang="ru-RU" sz="1200" kern="1200" dirty="0" smtClean="0">
                <a:solidFill>
                  <a:schemeClr val="tx1"/>
                </a:solidFill>
                <a:effectLst/>
                <a:latin typeface="+mn-lt"/>
                <a:ea typeface="+mn-ea"/>
                <a:cs typeface="+mn-cs"/>
              </a:rPr>
              <a:t>       Известен и общепризнан лишь тот факт, что основу всех сюжетов сказок Шарля Перро составляют известные народные сказки, а не его авторский замысел. Перро же создал на их основе авторскую литературную сказку.</a:t>
            </a:r>
          </a:p>
          <a:p>
            <a:pPr algn="just"/>
            <a:r>
              <a:rPr lang="ru-RU" sz="1200" b="1" kern="1200" dirty="0" smtClean="0">
                <a:solidFill>
                  <a:schemeClr val="tx1"/>
                </a:solidFill>
                <a:effectLst/>
                <a:latin typeface="+mn-lt"/>
                <a:ea typeface="+mn-ea"/>
                <a:cs typeface="+mn-cs"/>
              </a:rPr>
              <a:t>       Сказки Шарля Перро были написаны как сказки «нравственные» и обучающие жизни. И они были... в стихах! </a:t>
            </a:r>
            <a:r>
              <a:rPr lang="ru-RU" sz="1200" kern="1200" dirty="0" smtClean="0">
                <a:solidFill>
                  <a:schemeClr val="tx1"/>
                </a:solidFill>
                <a:effectLst/>
                <a:latin typeface="+mn-lt"/>
                <a:ea typeface="+mn-ea"/>
                <a:cs typeface="+mn-cs"/>
              </a:rPr>
              <a:t>Как??? Удивитесь вы… почему в стихах, ведь мы читаем сказки Шарля Перро детям в прозе, а не в стихах? Давайте разберемся в этой очень загадочной истории о том, какие же сказки написал Шарль Перро и вообще кто их написал.</a:t>
            </a:r>
          </a:p>
          <a:p>
            <a:pPr algn="just"/>
            <a:r>
              <a:rPr lang="ru-RU" sz="1200" b="1" kern="1200" dirty="0" smtClean="0">
                <a:solidFill>
                  <a:schemeClr val="tx1"/>
                </a:solidFill>
                <a:effectLst/>
                <a:latin typeface="+mn-lt"/>
                <a:ea typeface="+mn-ea"/>
                <a:cs typeface="+mn-cs"/>
              </a:rPr>
              <a:t>       По одной из версии</a:t>
            </a:r>
            <a:r>
              <a:rPr lang="ru-RU" sz="1200" b="1" kern="1200" baseline="0" dirty="0" smtClean="0">
                <a:solidFill>
                  <a:schemeClr val="tx1"/>
                </a:solidFill>
                <a:effectLst/>
                <a:latin typeface="+mn-lt"/>
                <a:ea typeface="+mn-ea"/>
                <a:cs typeface="+mn-cs"/>
              </a:rPr>
              <a:t> ю</a:t>
            </a:r>
            <a:r>
              <a:rPr lang="ru-RU" sz="1200" b="1" kern="1200" dirty="0" smtClean="0">
                <a:solidFill>
                  <a:schemeClr val="tx1"/>
                </a:solidFill>
                <a:effectLst/>
                <a:latin typeface="+mn-lt"/>
                <a:ea typeface="+mn-ea"/>
                <a:cs typeface="+mn-cs"/>
              </a:rPr>
              <a:t>ный Пьер Перро записал народные сказки, а его отец Шарль Перро их серьезно отредактировал.  Или, может быть, Шарль Перро сочинял эти сказки для своего сына, когда тот был маленьким и позже их просто записал от его имени.</a:t>
            </a:r>
            <a:endParaRPr lang="ru-RU" sz="1200" kern="1200" dirty="0" smtClean="0">
              <a:solidFill>
                <a:schemeClr val="tx1"/>
              </a:solidFill>
              <a:effectLst/>
              <a:latin typeface="+mn-lt"/>
              <a:ea typeface="+mn-ea"/>
              <a:cs typeface="+mn-cs"/>
            </a:endParaRPr>
          </a:p>
          <a:p>
            <a:pPr algn="just"/>
            <a:r>
              <a:rPr lang="ru-RU" sz="1200" b="1"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Согласно этой версии, каждый вечер Шарль Перро рассказывал своим детям волшебные сказки, которые помнил с детства. Потом историй стало не хватать, и он стал их собирать у слуг, кухарок, горничных, чем очень забавлял их, ведь сказки не считались тогда чем-то серьезным. Его увлечение сказками унаследовал и младший сын Пьер. Мальчик завел тетрадку, в которую записал все услышанные им от отца и других людей волшебные истории. Именно эта тетрадка и стала основной для любимых нами волшебных сказок в прозе, созданных в сотворчестве отца Шарля Перро и его младшего сына.</a:t>
            </a:r>
          </a:p>
          <a:p>
            <a:pPr algn="just"/>
            <a:r>
              <a:rPr lang="ru-RU" sz="1200" kern="1200" dirty="0" smtClean="0">
                <a:solidFill>
                  <a:schemeClr val="tx1"/>
                </a:solidFill>
                <a:effectLst/>
                <a:latin typeface="+mn-lt"/>
                <a:ea typeface="+mn-ea"/>
                <a:cs typeface="+mn-cs"/>
              </a:rPr>
              <a:t>       Как бы ни было и кто бы ни сочинил сказки, общепризнанно то, что </a:t>
            </a:r>
            <a:r>
              <a:rPr lang="ru-RU" sz="1200" i="1" kern="1200" dirty="0" smtClean="0">
                <a:solidFill>
                  <a:schemeClr val="tx1"/>
                </a:solidFill>
                <a:effectLst/>
                <a:latin typeface="+mn-lt"/>
                <a:ea typeface="+mn-ea"/>
                <a:cs typeface="+mn-cs"/>
              </a:rPr>
              <a:t>именно Шарль Перро первым ввел народную сказку в знатное общество.  И стал основателем целого направления – литературной волшебной сказки для детей.</a:t>
            </a:r>
            <a:endParaRPr lang="ru-RU" sz="1200" kern="1200" dirty="0" smtClean="0">
              <a:solidFill>
                <a:schemeClr val="tx1"/>
              </a:solidFill>
              <a:effectLst/>
              <a:latin typeface="+mn-lt"/>
              <a:ea typeface="+mn-ea"/>
              <a:cs typeface="+mn-cs"/>
            </a:endParaRPr>
          </a:p>
          <a:p>
            <a:pPr algn="just"/>
            <a:r>
              <a:rPr lang="ru-RU" sz="1200" kern="1200" dirty="0" smtClean="0">
                <a:solidFill>
                  <a:schemeClr val="tx1"/>
                </a:solidFill>
                <a:effectLst/>
                <a:latin typeface="+mn-lt"/>
                <a:ea typeface="+mn-ea"/>
                <a:cs typeface="+mn-cs"/>
              </a:rPr>
              <a:t>       А кто же был истинным автором «Золушки» или «Кота  в сапогах» – сам Шарль Перро или его младший сын, вероятно, так и останется тайной. </a:t>
            </a:r>
            <a:endParaRPr lang="ru-RU" dirty="0"/>
          </a:p>
        </p:txBody>
      </p:sp>
      <p:sp>
        <p:nvSpPr>
          <p:cNvPr id="4" name="Номер слайда 3"/>
          <p:cNvSpPr>
            <a:spLocks noGrp="1"/>
          </p:cNvSpPr>
          <p:nvPr>
            <p:ph type="sldNum" sz="quarter" idx="10"/>
          </p:nvPr>
        </p:nvSpPr>
        <p:spPr/>
        <p:txBody>
          <a:bodyPr/>
          <a:lstStyle/>
          <a:p>
            <a:fld id="{C8C12A54-0FA1-4FCF-9DBC-21761F50E95C}" type="slidenum">
              <a:rPr lang="ru-RU" smtClean="0"/>
              <a:t>14</a:t>
            </a:fld>
            <a:endParaRPr lang="ru-RU"/>
          </a:p>
        </p:txBody>
      </p:sp>
    </p:spTree>
    <p:extLst>
      <p:ext uri="{BB962C8B-B14F-4D97-AF65-F5344CB8AC3E}">
        <p14:creationId xmlns:p14="http://schemas.microsoft.com/office/powerpoint/2010/main" val="14697737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b="1" dirty="0" smtClean="0">
                <a:effectLst/>
              </a:rPr>
              <a:t>       Памятник Шарлю Перро в саду Тюильри, Париж</a:t>
            </a:r>
            <a:r>
              <a:rPr lang="ru-RU" sz="1200" b="1" i="0" kern="1200" dirty="0" smtClean="0">
                <a:solidFill>
                  <a:schemeClr val="tx1"/>
                </a:solidFill>
                <a:effectLst/>
                <a:latin typeface="+mn-lt"/>
                <a:ea typeface="+mn-ea"/>
                <a:cs typeface="+mn-cs"/>
              </a:rPr>
              <a:t>.</a:t>
            </a:r>
            <a:endParaRPr lang="ru-RU" dirty="0" smtClean="0"/>
          </a:p>
          <a:p>
            <a:pPr marL="0" marR="0" indent="0" algn="just"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Бретейль (</a:t>
            </a:r>
            <a:r>
              <a:rPr lang="ru-RU" sz="1200" b="1" kern="1200" dirty="0" smtClean="0">
                <a:solidFill>
                  <a:schemeClr val="tx1"/>
                </a:solidFill>
                <a:effectLst/>
                <a:latin typeface="+mn-lt"/>
                <a:ea typeface="+mn-ea"/>
                <a:cs typeface="+mn-cs"/>
              </a:rPr>
              <a:t>Breteuil) </a:t>
            </a:r>
            <a:r>
              <a:rPr lang="ru-RU" sz="1200" kern="1200" dirty="0" smtClean="0">
                <a:solidFill>
                  <a:schemeClr val="tx1"/>
                </a:solidFill>
                <a:effectLst/>
                <a:latin typeface="+mn-lt"/>
                <a:ea typeface="+mn-ea"/>
                <a:cs typeface="+mn-cs"/>
              </a:rPr>
              <a:t>- самый настоящий замок, построенный в конце 16 – начале 17 вв. Сегодня в этом старинном поместье живут сказочные персонажи сказок Шарля Перро. </a:t>
            </a:r>
            <a:r>
              <a:rPr lang="ru-RU" sz="1200" b="1" kern="1200" dirty="0" smtClean="0">
                <a:solidFill>
                  <a:schemeClr val="tx1"/>
                </a:solidFill>
                <a:effectLst/>
                <a:latin typeface="+mn-lt"/>
                <a:ea typeface="+mn-ea"/>
                <a:cs typeface="+mn-cs"/>
              </a:rPr>
              <a:t>«Владения Кота в сапогах»</a:t>
            </a:r>
            <a:r>
              <a:rPr lang="ru-RU" sz="1200" kern="1200" dirty="0" smtClean="0">
                <a:solidFill>
                  <a:schemeClr val="tx1"/>
                </a:solidFill>
                <a:effectLst/>
                <a:latin typeface="+mn-lt"/>
                <a:ea typeface="+mn-ea"/>
                <a:cs typeface="+mn-cs"/>
              </a:rPr>
              <a:t> </a:t>
            </a:r>
            <a:r>
              <a:rPr lang="ru-RU" sz="1200" b="0" kern="1200" dirty="0" smtClean="0">
                <a:solidFill>
                  <a:schemeClr val="tx1"/>
                </a:solidFill>
                <a:effectLst/>
                <a:latin typeface="+mn-lt"/>
                <a:ea typeface="+mn-ea"/>
                <a:cs typeface="+mn-cs"/>
              </a:rPr>
              <a:t>находятся в 35 километрах от Парижа в долине Шеврез. </a:t>
            </a:r>
            <a:r>
              <a:rPr lang="ru-RU" sz="1200" kern="1200" dirty="0" smtClean="0">
                <a:solidFill>
                  <a:schemeClr val="tx1"/>
                </a:solidFill>
                <a:effectLst/>
                <a:latin typeface="+mn-lt"/>
                <a:ea typeface="+mn-ea"/>
                <a:cs typeface="+mn-cs"/>
              </a:rPr>
              <a:t>Когда-то знаменитый сказочник Шарль Перро был большим другом одного из членов семьи Бретейль, и в память об этом, в конце 20 века, после реставрации, в замке поселились 50 восковых персонажей из «Золушки», «Спящей красавицы», «Ослиной шкуры», «Кота в сапогах», «Красной шапочки», «Синей бороды», «Мальчика-с-пальчика» и других сказок Перро.</a:t>
            </a:r>
          </a:p>
          <a:p>
            <a:pPr marL="0" marR="0" indent="0" algn="just" defTabSz="914400" rtl="0" eaLnBrk="1" fontAlgn="auto" latinLnBrk="0" hangingPunct="1">
              <a:lnSpc>
                <a:spcPct val="100000"/>
              </a:lnSpc>
              <a:spcBef>
                <a:spcPts val="0"/>
              </a:spcBef>
              <a:spcAft>
                <a:spcPts val="0"/>
              </a:spcAft>
              <a:buClrTx/>
              <a:buSzTx/>
              <a:buFontTx/>
              <a:buNone/>
              <a:tabLst/>
              <a:defRPr/>
            </a:pPr>
            <a:endParaRPr lang="ru-RU" sz="1200" b="0" kern="1200" dirty="0" smtClean="0">
              <a:solidFill>
                <a:schemeClr val="tx1"/>
              </a:solidFill>
              <a:effectLst/>
              <a:latin typeface="+mn-lt"/>
              <a:ea typeface="+mn-ea"/>
              <a:cs typeface="+mn-cs"/>
            </a:endParaRPr>
          </a:p>
          <a:p>
            <a:endParaRPr lang="ru-RU" dirty="0"/>
          </a:p>
        </p:txBody>
      </p:sp>
      <p:sp>
        <p:nvSpPr>
          <p:cNvPr id="4" name="Номер слайда 3"/>
          <p:cNvSpPr>
            <a:spLocks noGrp="1"/>
          </p:cNvSpPr>
          <p:nvPr>
            <p:ph type="sldNum" sz="quarter" idx="10"/>
          </p:nvPr>
        </p:nvSpPr>
        <p:spPr/>
        <p:txBody>
          <a:bodyPr/>
          <a:lstStyle/>
          <a:p>
            <a:fld id="{C8C12A54-0FA1-4FCF-9DBC-21761F50E95C}" type="slidenum">
              <a:rPr lang="ru-RU" smtClean="0"/>
              <a:t>15</a:t>
            </a:fld>
            <a:endParaRPr lang="ru-RU"/>
          </a:p>
        </p:txBody>
      </p:sp>
    </p:spTree>
    <p:extLst>
      <p:ext uri="{BB962C8B-B14F-4D97-AF65-F5344CB8AC3E}">
        <p14:creationId xmlns:p14="http://schemas.microsoft.com/office/powerpoint/2010/main" val="2695282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 Замок Бретейль (</a:t>
            </a:r>
            <a:r>
              <a:rPr lang="ru-RU" sz="1200" b="1" kern="1200" dirty="0" smtClean="0">
                <a:solidFill>
                  <a:schemeClr val="tx1"/>
                </a:solidFill>
                <a:effectLst/>
                <a:latin typeface="+mn-lt"/>
                <a:ea typeface="+mn-ea"/>
                <a:cs typeface="+mn-cs"/>
              </a:rPr>
              <a:t>Breteuil</a:t>
            </a:r>
            <a:r>
              <a:rPr lang="ru-RU" sz="1200" b="0" kern="1200" dirty="0" smtClean="0">
                <a:solidFill>
                  <a:schemeClr val="tx1"/>
                </a:solidFill>
                <a:effectLst/>
                <a:latin typeface="+mn-lt"/>
                <a:ea typeface="+mn-ea"/>
                <a:cs typeface="+mn-cs"/>
              </a:rPr>
              <a:t>) - «Владения Кота в сапогах».</a:t>
            </a:r>
            <a:endParaRPr lang="ru-RU" b="0" dirty="0"/>
          </a:p>
        </p:txBody>
      </p:sp>
      <p:sp>
        <p:nvSpPr>
          <p:cNvPr id="4" name="Номер слайда 3"/>
          <p:cNvSpPr>
            <a:spLocks noGrp="1"/>
          </p:cNvSpPr>
          <p:nvPr>
            <p:ph type="sldNum" sz="quarter" idx="10"/>
          </p:nvPr>
        </p:nvSpPr>
        <p:spPr/>
        <p:txBody>
          <a:bodyPr/>
          <a:lstStyle/>
          <a:p>
            <a:fld id="{C8C12A54-0FA1-4FCF-9DBC-21761F50E95C}" type="slidenum">
              <a:rPr lang="ru-RU" smtClean="0"/>
              <a:t>16</a:t>
            </a:fld>
            <a:endParaRPr lang="ru-RU"/>
          </a:p>
        </p:txBody>
      </p:sp>
    </p:spTree>
    <p:extLst>
      <p:ext uri="{BB962C8B-B14F-4D97-AF65-F5344CB8AC3E}">
        <p14:creationId xmlns:p14="http://schemas.microsoft.com/office/powerpoint/2010/main" val="1888112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 Замок Бретейль (</a:t>
            </a:r>
            <a:r>
              <a:rPr lang="ru-RU" sz="1200" b="1" kern="1200" dirty="0" smtClean="0">
                <a:solidFill>
                  <a:schemeClr val="tx1"/>
                </a:solidFill>
                <a:effectLst/>
                <a:latin typeface="+mn-lt"/>
                <a:ea typeface="+mn-ea"/>
                <a:cs typeface="+mn-cs"/>
              </a:rPr>
              <a:t>Breteuil</a:t>
            </a:r>
            <a:r>
              <a:rPr lang="ru-RU" sz="1200" b="0" kern="1200" dirty="0" smtClean="0">
                <a:solidFill>
                  <a:schemeClr val="tx1"/>
                </a:solidFill>
                <a:effectLst/>
                <a:latin typeface="+mn-lt"/>
                <a:ea typeface="+mn-ea"/>
                <a:cs typeface="+mn-cs"/>
              </a:rPr>
              <a:t>) - «Владения Кота в сапогах».</a:t>
            </a:r>
            <a:endParaRPr lang="ru-RU" b="0" dirty="0"/>
          </a:p>
        </p:txBody>
      </p:sp>
      <p:sp>
        <p:nvSpPr>
          <p:cNvPr id="4" name="Номер слайда 3"/>
          <p:cNvSpPr>
            <a:spLocks noGrp="1"/>
          </p:cNvSpPr>
          <p:nvPr>
            <p:ph type="sldNum" sz="quarter" idx="10"/>
          </p:nvPr>
        </p:nvSpPr>
        <p:spPr/>
        <p:txBody>
          <a:bodyPr/>
          <a:lstStyle/>
          <a:p>
            <a:fld id="{C8C12A54-0FA1-4FCF-9DBC-21761F50E95C}" type="slidenum">
              <a:rPr lang="ru-RU" smtClean="0"/>
              <a:t>17</a:t>
            </a:fld>
            <a:endParaRPr lang="ru-RU"/>
          </a:p>
        </p:txBody>
      </p:sp>
    </p:spTree>
    <p:extLst>
      <p:ext uri="{BB962C8B-B14F-4D97-AF65-F5344CB8AC3E}">
        <p14:creationId xmlns:p14="http://schemas.microsoft.com/office/powerpoint/2010/main" val="33092108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dirty="0" smtClean="0"/>
              <a:t>       </a:t>
            </a:r>
            <a:r>
              <a:rPr lang="ru-RU" sz="1200" b="1" i="1" dirty="0" smtClean="0">
                <a:solidFill>
                  <a:srgbClr val="3C1428"/>
                </a:solidFill>
                <a:latin typeface="Times New Roman" panose="02020603050405020304" pitchFamily="18" charset="0"/>
                <a:cs typeface="Times New Roman" panose="02020603050405020304" pitchFamily="18" charset="0"/>
              </a:rPr>
              <a:t>Сказки Шарля Перро в России</a:t>
            </a:r>
            <a:endParaRPr lang="ru-RU" dirty="0" smtClean="0"/>
          </a:p>
          <a:p>
            <a:pPr algn="just"/>
            <a:r>
              <a:rPr lang="ru-RU" dirty="0" smtClean="0"/>
              <a:t>       Сказки Ш.Перро любят дети и взрослые. По его произведениям в нашей стране поставлены: балет </a:t>
            </a:r>
            <a:r>
              <a:rPr lang="ru-RU" sz="1200" kern="1200" dirty="0" smtClean="0">
                <a:solidFill>
                  <a:schemeClr val="tx1"/>
                </a:solidFill>
                <a:effectLst/>
                <a:latin typeface="+mn-lt"/>
                <a:ea typeface="+mn-ea"/>
                <a:cs typeface="+mn-cs"/>
              </a:rPr>
              <a:t>«Золушка Сергея Прокофьева, и пьеса для детей Евгения Шварца «Золушка» (по сценарию пьесы снят известный кинофильм для детей «Золушка»);</a:t>
            </a:r>
            <a:r>
              <a:rPr lang="ru-RU" sz="1200" kern="1200" baseline="0" dirty="0" smtClean="0">
                <a:solidFill>
                  <a:schemeClr val="tx1"/>
                </a:solidFill>
                <a:effectLst/>
                <a:latin typeface="+mn-lt"/>
                <a:ea typeface="+mn-ea"/>
                <a:cs typeface="+mn-cs"/>
              </a:rPr>
              <a:t> диафильмы </a:t>
            </a:r>
            <a:r>
              <a:rPr lang="ru-RU" sz="1200" kern="1200" dirty="0" smtClean="0">
                <a:solidFill>
                  <a:schemeClr val="tx1"/>
                </a:solidFill>
                <a:effectLst/>
                <a:latin typeface="+mn-lt"/>
                <a:ea typeface="+mn-ea"/>
                <a:cs typeface="+mn-cs"/>
              </a:rPr>
              <a:t>по сказкам Шарля Перро для детей </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«Красная шапочка», «Золушка »,</a:t>
            </a:r>
            <a:r>
              <a:rPr lang="ru-RU" sz="1200" kern="1200" baseline="0" dirty="0" smtClean="0">
                <a:solidFill>
                  <a:schemeClr val="tx1"/>
                </a:solidFill>
                <a:effectLst/>
                <a:latin typeface="Times New Roman" panose="02020603050405020304" pitchFamily="18" charset="0"/>
                <a:ea typeface="+mn-ea"/>
                <a:cs typeface="Times New Roman" panose="02020603050405020304" pitchFamily="18" charset="0"/>
              </a:rPr>
              <a:t> «Кот в сапогах», «Мальчик – с пальчик».</a:t>
            </a:r>
            <a:endParaRPr lang="ru-RU" sz="1200" kern="1200" dirty="0" smtClean="0">
              <a:solidFill>
                <a:schemeClr val="tx1"/>
              </a:solidFill>
              <a:effectLst/>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endParaRPr lang="ru-RU" sz="1200" kern="1200" dirty="0" smtClean="0">
              <a:solidFill>
                <a:schemeClr val="tx1"/>
              </a:solidFill>
              <a:effectLst/>
              <a:latin typeface="+mn-lt"/>
              <a:ea typeface="+mn-ea"/>
              <a:cs typeface="+mn-cs"/>
            </a:endParaRPr>
          </a:p>
          <a:p>
            <a:endParaRPr lang="ru-RU" dirty="0"/>
          </a:p>
        </p:txBody>
      </p:sp>
      <p:sp>
        <p:nvSpPr>
          <p:cNvPr id="4" name="Номер слайда 3"/>
          <p:cNvSpPr>
            <a:spLocks noGrp="1"/>
          </p:cNvSpPr>
          <p:nvPr>
            <p:ph type="sldNum" sz="quarter" idx="10"/>
          </p:nvPr>
        </p:nvSpPr>
        <p:spPr/>
        <p:txBody>
          <a:bodyPr/>
          <a:lstStyle/>
          <a:p>
            <a:fld id="{C8C12A54-0FA1-4FCF-9DBC-21761F50E95C}" type="slidenum">
              <a:rPr lang="ru-RU" smtClean="0"/>
              <a:t>18</a:t>
            </a:fld>
            <a:endParaRPr lang="ru-RU"/>
          </a:p>
        </p:txBody>
      </p:sp>
    </p:spTree>
    <p:extLst>
      <p:ext uri="{BB962C8B-B14F-4D97-AF65-F5344CB8AC3E}">
        <p14:creationId xmlns:p14="http://schemas.microsoft.com/office/powerpoint/2010/main" val="42872154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C8C12A54-0FA1-4FCF-9DBC-21761F50E95C}" type="slidenum">
              <a:rPr lang="ru-RU" smtClean="0"/>
              <a:t>19</a:t>
            </a:fld>
            <a:endParaRPr lang="ru-RU"/>
          </a:p>
        </p:txBody>
      </p:sp>
    </p:spTree>
    <p:extLst>
      <p:ext uri="{BB962C8B-B14F-4D97-AF65-F5344CB8AC3E}">
        <p14:creationId xmlns:p14="http://schemas.microsoft.com/office/powerpoint/2010/main" val="24445808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kern="1200" dirty="0" smtClean="0">
                <a:solidFill>
                  <a:schemeClr val="tx1"/>
                </a:solidFill>
                <a:effectLst/>
                <a:latin typeface="+mn-lt"/>
                <a:ea typeface="+mn-ea"/>
                <a:cs typeface="+mn-cs"/>
              </a:rPr>
              <a:t>       Биография писателя, поэта неразделимо связана с его творчеством. Биография детского писателя – вдвойне. Человеку, пишущему о детях и для детей, очень трудно абстрагироваться от собственного детского опыта жизни, детских переживаний.</a:t>
            </a:r>
          </a:p>
          <a:p>
            <a:pPr algn="just"/>
            <a:r>
              <a:rPr lang="ru-RU" sz="1200" kern="1200" dirty="0" smtClean="0">
                <a:solidFill>
                  <a:schemeClr val="tx1"/>
                </a:solidFill>
                <a:effectLst/>
                <a:latin typeface="+mn-lt"/>
                <a:ea typeface="+mn-ea"/>
                <a:cs typeface="+mn-cs"/>
              </a:rPr>
              <a:t>       Биография писателя очень тесно связана </a:t>
            </a:r>
            <a:r>
              <a:rPr lang="ru-RU" sz="1200" b="1" kern="1200" dirty="0" smtClean="0">
                <a:solidFill>
                  <a:schemeClr val="tx1"/>
                </a:solidFill>
                <a:effectLst/>
                <a:latin typeface="+mn-lt"/>
                <a:ea typeface="+mn-ea"/>
                <a:cs typeface="+mn-cs"/>
              </a:rPr>
              <a:t>с творческой историей создания произведения. </a:t>
            </a:r>
            <a:r>
              <a:rPr lang="ru-RU" sz="1200" kern="1200" dirty="0" smtClean="0">
                <a:solidFill>
                  <a:schemeClr val="tx1"/>
                </a:solidFill>
                <a:effectLst/>
                <a:latin typeface="+mn-lt"/>
                <a:ea typeface="+mn-ea"/>
                <a:cs typeface="+mn-cs"/>
              </a:rPr>
              <a:t>Она является той основой, тем материалом, который затем преображается в произведение.</a:t>
            </a:r>
          </a:p>
          <a:p>
            <a:pPr algn="just"/>
            <a:r>
              <a:rPr lang="ru-RU" sz="1200" b="1" kern="1200" dirty="0" smtClean="0">
                <a:solidFill>
                  <a:schemeClr val="tx1"/>
                </a:solidFill>
                <a:effectLst/>
                <a:latin typeface="+mn-lt"/>
                <a:ea typeface="+mn-ea"/>
                <a:cs typeface="+mn-cs"/>
              </a:rPr>
              <a:t>       Зачем нужна биография?</a:t>
            </a:r>
            <a:r>
              <a:rPr lang="ru-RU" sz="1200" kern="1200" dirty="0" smtClean="0">
                <a:solidFill>
                  <a:schemeClr val="tx1"/>
                </a:solidFill>
                <a:effectLst/>
                <a:latin typeface="+mn-lt"/>
                <a:ea typeface="+mn-ea"/>
                <a:cs typeface="+mn-cs"/>
              </a:rPr>
              <a:t> Знание биографии нужно </a:t>
            </a:r>
            <a:r>
              <a:rPr lang="ru-RU" sz="1200" b="1" kern="1200" dirty="0" smtClean="0">
                <a:solidFill>
                  <a:schemeClr val="tx1"/>
                </a:solidFill>
                <a:effectLst/>
                <a:latin typeface="+mn-lt"/>
                <a:ea typeface="+mn-ea"/>
                <a:cs typeface="+mn-cs"/>
              </a:rPr>
              <a:t>для того, чтобы глубже понять произведение</a:t>
            </a:r>
            <a:r>
              <a:rPr lang="ru-RU" sz="1200" kern="1200" dirty="0" smtClean="0">
                <a:solidFill>
                  <a:schemeClr val="tx1"/>
                </a:solidFill>
                <a:effectLst/>
                <a:latin typeface="+mn-lt"/>
                <a:ea typeface="+mn-ea"/>
                <a:cs typeface="+mn-cs"/>
              </a:rPr>
              <a:t>, настроиться на его восприятие, по-новому увидеть некоторые детали текста.</a:t>
            </a:r>
          </a:p>
          <a:p>
            <a:endParaRPr lang="ru-RU" dirty="0"/>
          </a:p>
        </p:txBody>
      </p:sp>
      <p:sp>
        <p:nvSpPr>
          <p:cNvPr id="4" name="Номер слайда 3"/>
          <p:cNvSpPr>
            <a:spLocks noGrp="1"/>
          </p:cNvSpPr>
          <p:nvPr>
            <p:ph type="sldNum" sz="quarter" idx="10"/>
          </p:nvPr>
        </p:nvSpPr>
        <p:spPr/>
        <p:txBody>
          <a:bodyPr/>
          <a:lstStyle/>
          <a:p>
            <a:fld id="{C8C12A54-0FA1-4FCF-9DBC-21761F50E95C}" type="slidenum">
              <a:rPr lang="ru-RU" smtClean="0"/>
              <a:t>3</a:t>
            </a:fld>
            <a:endParaRPr lang="ru-RU"/>
          </a:p>
        </p:txBody>
      </p:sp>
    </p:spTree>
    <p:extLst>
      <p:ext uri="{BB962C8B-B14F-4D97-AF65-F5344CB8AC3E}">
        <p14:creationId xmlns:p14="http://schemas.microsoft.com/office/powerpoint/2010/main" val="18562636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Знакомство детей с биографией автора играет </a:t>
            </a:r>
            <a:r>
              <a:rPr lang="ru-RU" sz="1200" b="1" kern="1200" dirty="0" smtClean="0">
                <a:solidFill>
                  <a:schemeClr val="tx1"/>
                </a:solidFill>
                <a:effectLst/>
                <a:latin typeface="+mn-lt"/>
                <a:ea typeface="+mn-ea"/>
                <a:cs typeface="+mn-cs"/>
              </a:rPr>
              <a:t>воспитательную роль</a:t>
            </a:r>
            <a:r>
              <a:rPr lang="ru-RU" sz="1200" kern="1200" dirty="0" smtClean="0">
                <a:solidFill>
                  <a:schemeClr val="tx1"/>
                </a:solidFill>
                <a:effectLst/>
                <a:latin typeface="+mn-lt"/>
                <a:ea typeface="+mn-ea"/>
                <a:cs typeface="+mn-cs"/>
              </a:rPr>
              <a:t>: это пример творческого служения искусству, пример жизнестойкости, профессионального знания того предмета, о котором идет речь в книге.</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tx1"/>
                </a:solidFill>
                <a:effectLst/>
                <a:latin typeface="+mn-lt"/>
                <a:ea typeface="+mn-ea"/>
                <a:cs typeface="+mn-cs"/>
              </a:rPr>
              <a:t>       Кому нужна биография писателя?</a:t>
            </a:r>
            <a:r>
              <a:rPr lang="ru-RU" sz="1200" kern="1200" dirty="0" smtClean="0">
                <a:solidFill>
                  <a:schemeClr val="tx1"/>
                </a:solidFill>
                <a:effectLst/>
                <a:latin typeface="+mn-lt"/>
                <a:ea typeface="+mn-ea"/>
                <a:cs typeface="+mn-cs"/>
              </a:rPr>
              <a:t> И ребенку, и взрослому. Младшего настраивает на восприятие текста, старшему дает возможность глубже понять его, правильно прочесть малышу, придать нужную эмоциональную окраску.</a:t>
            </a:r>
          </a:p>
          <a:p>
            <a:pPr marL="0" marR="0" indent="0" algn="just" defTabSz="914400" rtl="0" eaLnBrk="1" fontAlgn="auto" latinLnBrk="0" hangingPunct="1">
              <a:lnSpc>
                <a:spcPct val="100000"/>
              </a:lnSpc>
              <a:spcBef>
                <a:spcPts val="0"/>
              </a:spcBef>
              <a:spcAft>
                <a:spcPts val="0"/>
              </a:spcAft>
              <a:buClrTx/>
              <a:buSzTx/>
              <a:buFontTx/>
              <a:buNone/>
              <a:tabLst/>
              <a:defRPr/>
            </a:pPr>
            <a:endParaRPr lang="ru-RU" sz="1200" kern="1200" dirty="0" smtClean="0">
              <a:solidFill>
                <a:schemeClr val="tx1"/>
              </a:solidFill>
              <a:effectLst/>
              <a:latin typeface="+mn-lt"/>
              <a:ea typeface="+mn-ea"/>
              <a:cs typeface="+mn-cs"/>
            </a:endParaRPr>
          </a:p>
          <a:p>
            <a:endParaRPr lang="ru-RU" dirty="0"/>
          </a:p>
        </p:txBody>
      </p:sp>
      <p:sp>
        <p:nvSpPr>
          <p:cNvPr id="4" name="Номер слайда 3"/>
          <p:cNvSpPr>
            <a:spLocks noGrp="1"/>
          </p:cNvSpPr>
          <p:nvPr>
            <p:ph type="sldNum" sz="quarter" idx="10"/>
          </p:nvPr>
        </p:nvSpPr>
        <p:spPr/>
        <p:txBody>
          <a:bodyPr/>
          <a:lstStyle/>
          <a:p>
            <a:fld id="{C8C12A54-0FA1-4FCF-9DBC-21761F50E95C}" type="slidenum">
              <a:rPr lang="ru-RU" smtClean="0"/>
              <a:t>4</a:t>
            </a:fld>
            <a:endParaRPr lang="ru-RU"/>
          </a:p>
        </p:txBody>
      </p:sp>
    </p:spTree>
    <p:extLst>
      <p:ext uri="{BB962C8B-B14F-4D97-AF65-F5344CB8AC3E}">
        <p14:creationId xmlns:p14="http://schemas.microsoft.com/office/powerpoint/2010/main" val="24986333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b="1" kern="1200" dirty="0" smtClean="0">
                <a:solidFill>
                  <a:schemeClr val="tx1"/>
                </a:solidFill>
                <a:effectLst/>
                <a:latin typeface="+mn-lt"/>
                <a:ea typeface="+mn-ea"/>
                <a:cs typeface="+mn-cs"/>
              </a:rPr>
              <a:t>       Следует ли вводить в речь дошкольника понятие «биография»? </a:t>
            </a:r>
            <a:r>
              <a:rPr lang="ru-RU" sz="1200" kern="1200" dirty="0" smtClean="0">
                <a:solidFill>
                  <a:schemeClr val="tx1"/>
                </a:solidFill>
                <a:effectLst/>
                <a:latin typeface="+mn-lt"/>
                <a:ea typeface="+mn-ea"/>
                <a:cs typeface="+mn-cs"/>
              </a:rPr>
              <a:t>Биография (греческое) – жизнеописание, история жизни, жизнь. Это понятие можно ввести в речь детей старшего дошкольного возраста, объяснив его смысл. В остальных случаях надо пользоваться словами - синонимами.</a:t>
            </a:r>
          </a:p>
          <a:p>
            <a:r>
              <a:rPr lang="ru-RU" sz="1200" b="1" kern="1200" dirty="0" smtClean="0">
                <a:solidFill>
                  <a:schemeClr val="tx1"/>
                </a:solidFill>
                <a:effectLst/>
                <a:latin typeface="+mn-lt"/>
                <a:ea typeface="+mn-ea"/>
                <a:cs typeface="+mn-cs"/>
              </a:rPr>
              <a:t>       Когда надо знакомить с биографией автора?</a:t>
            </a:r>
            <a:endParaRPr lang="ru-RU" sz="1200" kern="1200" dirty="0" smtClean="0">
              <a:solidFill>
                <a:schemeClr val="tx1"/>
              </a:solidFill>
              <a:effectLst/>
              <a:latin typeface="+mn-lt"/>
              <a:ea typeface="+mn-ea"/>
              <a:cs typeface="+mn-cs"/>
            </a:endParaRPr>
          </a:p>
          <a:p>
            <a:pPr algn="just"/>
            <a:r>
              <a:rPr lang="ru-RU" sz="1200" kern="1200" dirty="0" smtClean="0">
                <a:solidFill>
                  <a:schemeClr val="tx1"/>
                </a:solidFill>
                <a:effectLst/>
                <a:latin typeface="+mn-lt"/>
                <a:ea typeface="+mn-ea"/>
                <a:cs typeface="+mn-cs"/>
              </a:rPr>
              <a:t>       С элементами биографии можно знакомить ребенка, начиная с 4 лет. В семье это можно делать на четвертом году жизни малыша, в зависимости от степени его развития и педагогического дара взрослого, умеющего выбрать нужные эпизоды биографии и доступно преподнести их ребенку.</a:t>
            </a:r>
          </a:p>
          <a:p>
            <a:r>
              <a:rPr lang="ru-RU" sz="1200" kern="1200" dirty="0" smtClean="0">
                <a:solidFill>
                  <a:schemeClr val="tx1"/>
                </a:solidFill>
                <a:effectLst/>
                <a:latin typeface="+mn-lt"/>
                <a:ea typeface="+mn-ea"/>
                <a:cs typeface="+mn-cs"/>
              </a:rPr>
              <a:t>В дошкольном возрасте нет необходимости знакомить детей с полной биографией автора.</a:t>
            </a:r>
          </a:p>
          <a:p>
            <a:endParaRPr lang="ru-RU" dirty="0"/>
          </a:p>
        </p:txBody>
      </p:sp>
      <p:sp>
        <p:nvSpPr>
          <p:cNvPr id="4" name="Номер слайда 3"/>
          <p:cNvSpPr>
            <a:spLocks noGrp="1"/>
          </p:cNvSpPr>
          <p:nvPr>
            <p:ph type="sldNum" sz="quarter" idx="10"/>
          </p:nvPr>
        </p:nvSpPr>
        <p:spPr/>
        <p:txBody>
          <a:bodyPr/>
          <a:lstStyle/>
          <a:p>
            <a:fld id="{C8C12A54-0FA1-4FCF-9DBC-21761F50E95C}" type="slidenum">
              <a:rPr lang="ru-RU" smtClean="0"/>
              <a:t>5</a:t>
            </a:fld>
            <a:endParaRPr lang="ru-RU"/>
          </a:p>
        </p:txBody>
      </p:sp>
    </p:spTree>
    <p:extLst>
      <p:ext uri="{BB962C8B-B14F-4D97-AF65-F5344CB8AC3E}">
        <p14:creationId xmlns:p14="http://schemas.microsoft.com/office/powerpoint/2010/main" val="28681066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tx1"/>
                </a:solidFill>
                <a:effectLst/>
                <a:latin typeface="+mn-lt"/>
                <a:ea typeface="+mn-ea"/>
                <a:cs typeface="+mn-cs"/>
              </a:rPr>
              <a:t>       Место и время ознакомления с биографией</a:t>
            </a:r>
            <a:r>
              <a:rPr lang="ru-RU" sz="1200" kern="1200" dirty="0" smtClean="0">
                <a:solidFill>
                  <a:schemeClr val="tx1"/>
                </a:solidFill>
                <a:effectLst/>
                <a:latin typeface="+mn-lt"/>
                <a:ea typeface="+mn-ea"/>
                <a:cs typeface="+mn-cs"/>
              </a:rPr>
              <a:t>: биография может быть рассказана как на занятии, специально ей посвященном (в течение 15-20 минут), так и перед чтением произведения (в течение 5-7 минут).</a:t>
            </a:r>
          </a:p>
          <a:p>
            <a:endParaRPr lang="ru-RU" dirty="0"/>
          </a:p>
        </p:txBody>
      </p:sp>
      <p:sp>
        <p:nvSpPr>
          <p:cNvPr id="4" name="Номер слайда 3"/>
          <p:cNvSpPr>
            <a:spLocks noGrp="1"/>
          </p:cNvSpPr>
          <p:nvPr>
            <p:ph type="sldNum" sz="quarter" idx="10"/>
          </p:nvPr>
        </p:nvSpPr>
        <p:spPr/>
        <p:txBody>
          <a:bodyPr/>
          <a:lstStyle/>
          <a:p>
            <a:fld id="{C8C12A54-0FA1-4FCF-9DBC-21761F50E95C}" type="slidenum">
              <a:rPr lang="ru-RU" smtClean="0"/>
              <a:t>6</a:t>
            </a:fld>
            <a:endParaRPr lang="ru-RU"/>
          </a:p>
        </p:txBody>
      </p:sp>
    </p:spTree>
    <p:extLst>
      <p:ext uri="{BB962C8B-B14F-4D97-AF65-F5344CB8AC3E}">
        <p14:creationId xmlns:p14="http://schemas.microsoft.com/office/powerpoint/2010/main" val="21108143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tx1"/>
                </a:solidFill>
                <a:effectLst/>
                <a:latin typeface="+mn-lt"/>
                <a:ea typeface="+mn-ea"/>
                <a:cs typeface="+mn-cs"/>
              </a:rPr>
              <a:t>       Формы работы </a:t>
            </a:r>
            <a:r>
              <a:rPr lang="ru-RU" sz="1200" b="1" i="0" dirty="0" smtClean="0">
                <a:solidFill>
                  <a:srgbClr val="2A0000"/>
                </a:solidFill>
                <a:latin typeface="Times New Roman" panose="02020603050405020304" pitchFamily="18" charset="0"/>
                <a:ea typeface="Calibri" panose="020F0502020204030204" pitchFamily="34" charset="0"/>
                <a:cs typeface="Times New Roman" panose="02020603050405020304" pitchFamily="18" charset="0"/>
              </a:rPr>
              <a:t>с детьми по знакомству с биографией писателя (поэта)</a:t>
            </a:r>
            <a:r>
              <a:rPr lang="ru-RU" sz="1200" b="0" i="0" kern="1200" dirty="0" smtClean="0">
                <a:solidFill>
                  <a:schemeClr val="tx1"/>
                </a:solidFill>
                <a:effectLst/>
                <a:latin typeface="+mn-lt"/>
                <a:ea typeface="+mn-ea"/>
                <a:cs typeface="+mn-cs"/>
              </a:rPr>
              <a:t>.</a:t>
            </a:r>
            <a:r>
              <a:rPr lang="ru-RU" sz="1200" b="0" i="0" kern="1200" baseline="0" dirty="0" smtClean="0">
                <a:solidFill>
                  <a:schemeClr val="tx1"/>
                </a:solidFill>
                <a:effectLst/>
                <a:latin typeface="+mn-lt"/>
                <a:ea typeface="+mn-ea"/>
                <a:cs typeface="+mn-cs"/>
              </a:rPr>
              <a:t> Б</a:t>
            </a:r>
            <a:r>
              <a:rPr lang="ru-RU" sz="1200" kern="1200" dirty="0" smtClean="0">
                <a:solidFill>
                  <a:schemeClr val="tx1"/>
                </a:solidFill>
                <a:effectLst/>
                <a:latin typeface="+mn-lt"/>
                <a:ea typeface="+mn-ea"/>
                <a:cs typeface="+mn-cs"/>
              </a:rPr>
              <a:t>иография автора сообщается на этапе подготовки к правильному осознанию и восприятию произведения. Для настроя ребенка на более внимательное и длительное прослушивание произведения, для пробуждения его чувств и эмоций, интереса к чтению, нужно рассказать короткий эпизод из жизни писателя. Это может быть эпизод, который связан с историей содержания данного произведения, может быть вообще выдержка из жизни автора. Это может быть рассказ не только о творчестве и работе писателя, а и о его личной жизни или даже о периодах детства. Такие моменты особенно интересны детям еще не достигшим старшего школьного возраста. Ведь каждый ребенок, понимая, что писатель когда-то также, как и он, был маленьким, отождествляет себя с автором и еще глубже проникается его жизнью и его творчеством. </a:t>
            </a:r>
          </a:p>
          <a:p>
            <a:pPr algn="just"/>
            <a:r>
              <a:rPr lang="ru-RU" sz="1200" b="0" kern="1200" baseline="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Рассказ</a:t>
            </a:r>
            <a:r>
              <a:rPr lang="ru-RU" sz="1200" kern="1200" dirty="0" smtClean="0">
                <a:solidFill>
                  <a:schemeClr val="tx1"/>
                </a:solidFill>
                <a:effectLst/>
                <a:latin typeface="+mn-lt"/>
                <a:ea typeface="+mn-ea"/>
                <a:cs typeface="+mn-cs"/>
              </a:rPr>
              <a:t> должен быть ярким, доступным, но не упрощенным, выразительным, но без излишней театральности.</a:t>
            </a:r>
          </a:p>
          <a:p>
            <a:pPr algn="just"/>
            <a:r>
              <a:rPr lang="ru-RU" sz="1200" kern="1200" dirty="0" smtClean="0">
                <a:solidFill>
                  <a:schemeClr val="tx1"/>
                </a:solidFill>
                <a:effectLst/>
                <a:latin typeface="+mn-lt"/>
                <a:ea typeface="+mn-ea"/>
                <a:cs typeface="+mn-cs"/>
              </a:rPr>
              <a:t>Даты жизни писателя, создания произведения никогда не сообщаются, но ощущение времени дать надо, сказав, что «это было давно», или, сообщив о том, что автор жив и продолжает писать для детей. Псевдоним писателя или поэта - называется старшим детям. При этом необходимо заметить, что </a:t>
            </a:r>
            <a:r>
              <a:rPr lang="ru-RU" sz="1200" b="1" kern="1200" dirty="0" smtClean="0">
                <a:solidFill>
                  <a:schemeClr val="tx1"/>
                </a:solidFill>
                <a:effectLst/>
                <a:latin typeface="+mn-lt"/>
                <a:ea typeface="+mn-ea"/>
                <a:cs typeface="+mn-cs"/>
              </a:rPr>
              <a:t>псевдоним </a:t>
            </a:r>
            <a:r>
              <a:rPr lang="ru-RU" sz="1200" kern="1200" dirty="0" smtClean="0">
                <a:solidFill>
                  <a:schemeClr val="tx1"/>
                </a:solidFill>
                <a:effectLst/>
                <a:latin typeface="+mn-lt"/>
                <a:ea typeface="+mn-ea"/>
                <a:cs typeface="+mn-cs"/>
              </a:rPr>
              <a:t>– это вымышленное имя. Взрослому нужно знать, что причины избрания вымышлен - ного имени у каждого автора свои и в зависимости от этого объяснять детям (доступность).</a:t>
            </a:r>
          </a:p>
          <a:p>
            <a:pPr algn="just"/>
            <a:r>
              <a:rPr lang="ru-RU" sz="1200" kern="1200" dirty="0" smtClean="0">
                <a:solidFill>
                  <a:schemeClr val="tx1"/>
                </a:solidFill>
                <a:effectLst/>
                <a:latin typeface="+mn-lt"/>
                <a:ea typeface="+mn-ea"/>
                <a:cs typeface="+mn-cs"/>
              </a:rPr>
              <a:t>       Не следует говорить детям, когда и какие книги автора были выпущены, какова очередность их выхода: это та информация, которая не будет воспринята дошкольниками в силу особенностей возраста.</a:t>
            </a:r>
          </a:p>
          <a:p>
            <a:pPr algn="just"/>
            <a:r>
              <a:rPr lang="ru-RU" sz="1200" kern="1200" dirty="0" smtClean="0">
                <a:solidFill>
                  <a:schemeClr val="tx1"/>
                </a:solidFill>
                <a:effectLst/>
                <a:latin typeface="+mn-lt"/>
                <a:ea typeface="+mn-ea"/>
                <a:cs typeface="+mn-cs"/>
              </a:rPr>
              <a:t>       Рассказ о зарубежном авторе советуем предварить сообщением о его стране, используя при этом какие-то необычные описания, факты, подкрепляя повествование иллюстрациями или фотографиями.</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Существуют различные приемы ознакомления детей с творчеством писателя: воспитатель показывает детям </a:t>
            </a:r>
            <a:r>
              <a:rPr lang="ru-RU" sz="1200" b="1" kern="1200" dirty="0" smtClean="0">
                <a:solidFill>
                  <a:schemeClr val="tx1"/>
                </a:solidFill>
                <a:effectLst/>
                <a:latin typeface="+mn-lt"/>
                <a:ea typeface="+mn-ea"/>
                <a:cs typeface="+mn-cs"/>
              </a:rPr>
              <a:t>портрет писателя, </a:t>
            </a:r>
            <a:r>
              <a:rPr lang="ru-RU" sz="1200" kern="1200" dirty="0" smtClean="0">
                <a:solidFill>
                  <a:schemeClr val="tx1"/>
                </a:solidFill>
                <a:effectLst/>
                <a:latin typeface="+mn-lt"/>
                <a:ea typeface="+mn-ea"/>
                <a:cs typeface="+mn-cs"/>
              </a:rPr>
              <a:t>предлагает вспомнить и назвать его произведения (по памяти, с опорой на наглядность). Такое вступление целесообразно делать на занятиях по произведениям В. Маяковского, К. Чуковского, С. Маршака, А. Барто, З. Александровой, Е. Благининой, П. Воронько. Оно даст ребенку возможность воспринять новое произведение не само по себе, а как стоящее в ряду других созданных писателем. Кроме того, дети лучше запоминают писателя, их представления о его творчестве становятся полнее.</a:t>
            </a:r>
          </a:p>
          <a:p>
            <a:pPr algn="just"/>
            <a:r>
              <a:rPr lang="ru-RU" sz="1200" kern="1200" dirty="0" smtClean="0">
                <a:solidFill>
                  <a:schemeClr val="tx1"/>
                </a:solidFill>
                <a:effectLst/>
                <a:latin typeface="+mn-lt"/>
                <a:ea typeface="+mn-ea"/>
                <a:cs typeface="+mn-cs"/>
              </a:rPr>
              <a:t>В ДОУ портрет нужно помещать в книжный уголок, где дети несколько дней могут разглядывать его, запоминая черты лица. Воспитатель, улучив момент, повторяет сам или просит детей повторить имя и фамилию автора. Но делать это надо неназойливо, чтобы не достичь обратного эффекта.</a:t>
            </a:r>
          </a:p>
          <a:p>
            <a:pPr algn="just"/>
            <a:r>
              <a:rPr lang="ru-RU" sz="1200" kern="1200" dirty="0" smtClean="0">
                <a:solidFill>
                  <a:schemeClr val="tx1"/>
                </a:solidFill>
                <a:effectLst/>
                <a:latin typeface="+mn-lt"/>
                <a:ea typeface="+mn-ea"/>
                <a:cs typeface="+mn-cs"/>
              </a:rPr>
              <a:t>       Рассматривая портрет или фотографии автора в разные моменты его жизни, можно обратить внимание детей на то, похож ли автор на своих героев. Можно поразмышлять с ребятами о чертах характера человека, пишущего для них свои произведения. Пусть эти рассуждения будут далеки от идеала, пусть у малышей не хватит слов для определения чего-либо, не важно. Важно создать прецедент: в лицо творца надо вглядеться, чтобы лучше понять и его самого, и то, что создано им. «Это… расширяет непосредственно-личностное ощущение художественного материала, приближает нас к его создателям, и, значит, парадоксальным образом что-то важное объясняет нам в самих книжках создавших вот такими (а не неизвестно какими) людьми».</a:t>
            </a:r>
          </a:p>
          <a:p>
            <a:pPr algn="just"/>
            <a:r>
              <a:rPr lang="ru-RU" sz="1200" kern="1200" dirty="0" smtClean="0">
                <a:solidFill>
                  <a:schemeClr val="tx1"/>
                </a:solidFill>
                <a:effectLst/>
                <a:latin typeface="+mn-lt"/>
                <a:ea typeface="+mn-ea"/>
                <a:cs typeface="+mn-cs"/>
              </a:rPr>
              <a:t>       В ДОУ можно собрать </a:t>
            </a:r>
            <a:r>
              <a:rPr lang="ru-RU" sz="1200" b="1" kern="1200" dirty="0" smtClean="0">
                <a:solidFill>
                  <a:schemeClr val="tx1"/>
                </a:solidFill>
                <a:effectLst/>
                <a:latin typeface="+mn-lt"/>
                <a:ea typeface="+mn-ea"/>
                <a:cs typeface="+mn-cs"/>
              </a:rPr>
              <a:t>видео- и фонотеку</a:t>
            </a:r>
            <a:r>
              <a:rPr lang="ru-RU" sz="1200" kern="1200" dirty="0" smtClean="0">
                <a:solidFill>
                  <a:schemeClr val="tx1"/>
                </a:solidFill>
                <a:effectLst/>
                <a:latin typeface="+mn-lt"/>
                <a:ea typeface="+mn-ea"/>
                <a:cs typeface="+mn-cs"/>
              </a:rPr>
              <a:t>, записав голоса писателей, читающих свои произведения, выступающих перед детьми, ведущих детские передачи по телевидению и радио.</a:t>
            </a:r>
          </a:p>
          <a:p>
            <a:pPr algn="just"/>
            <a:r>
              <a:rPr lang="ru-RU" sz="1200" kern="1200" dirty="0" smtClean="0">
                <a:solidFill>
                  <a:schemeClr val="tx1"/>
                </a:solidFill>
                <a:effectLst/>
                <a:latin typeface="+mn-lt"/>
                <a:ea typeface="+mn-ea"/>
                <a:cs typeface="+mn-cs"/>
              </a:rPr>
              <a:t>Рассказывая об авторе, можно использовать автобиографические произведения, или воспоминания тех, кто его хорошо знал, что обязательно приблизит слушающих к писателю, сделает тон рассказа мягким, лиричным, проникновенным. Но во всем этом, как всегда, надо знать меру: не утомлять детей, не переигрывать в сообщении, не допускать излишнего драматизма и слащавости.</a:t>
            </a:r>
          </a:p>
          <a:p>
            <a:pPr algn="just"/>
            <a:r>
              <a:rPr lang="ru-RU" sz="1200" kern="1200" dirty="0" smtClean="0">
                <a:solidFill>
                  <a:schemeClr val="tx1"/>
                </a:solidFill>
                <a:effectLst/>
                <a:latin typeface="+mn-lt"/>
                <a:ea typeface="+mn-ea"/>
                <a:cs typeface="+mn-cs"/>
              </a:rPr>
              <a:t>Рассказывая о писателе, рисуйте его </a:t>
            </a:r>
            <a:r>
              <a:rPr lang="ru-RU" sz="1200" b="1" kern="1200" dirty="0" smtClean="0">
                <a:solidFill>
                  <a:schemeClr val="tx1"/>
                </a:solidFill>
                <a:effectLst/>
                <a:latin typeface="+mn-lt"/>
                <a:ea typeface="+mn-ea"/>
                <a:cs typeface="+mn-cs"/>
              </a:rPr>
              <a:t>словесный портрет</a:t>
            </a:r>
            <a:r>
              <a:rPr lang="ru-RU" sz="1200" kern="1200" dirty="0" smtClean="0">
                <a:solidFill>
                  <a:schemeClr val="tx1"/>
                </a:solidFill>
                <a:effectLst/>
                <a:latin typeface="+mn-lt"/>
                <a:ea typeface="+mn-ea"/>
                <a:cs typeface="+mn-cs"/>
              </a:rPr>
              <a:t> (как выглядел, во что любил одеваться, какая обстановка окружала его), говорите о его пристрастиях, любимых занятиях, окружении.</a:t>
            </a:r>
          </a:p>
          <a:p>
            <a:pPr algn="just"/>
            <a:r>
              <a:rPr lang="ru-RU" sz="1200" kern="1200" dirty="0" smtClean="0">
                <a:solidFill>
                  <a:schemeClr val="tx1"/>
                </a:solidFill>
                <a:effectLst/>
                <a:latin typeface="+mn-lt"/>
                <a:ea typeface="+mn-ea"/>
                <a:cs typeface="+mn-cs"/>
              </a:rPr>
              <a:t>Сообщать об авторе все сразу нецелесообразно. Имеющийся по годам материал можно разделить по годам жизни и пребывания ребенка в детском саду. Если вы читаете книгу по методу «чтение с продолжением», можно рассказывать фрагменты биографии перед каждым новым этапом чтения. Последующее обращение к биографии нужно начинать с воспоминаний о том, что уже известно детям. Воспитатель или родители сами напоминают то, о чем говорилось ранее, или задают краткие точные вопросы детям, чтобы в их памяти восстановить известные им эпизоды биографии автора.</a:t>
            </a:r>
          </a:p>
          <a:p>
            <a:endParaRPr lang="ru-RU" dirty="0"/>
          </a:p>
        </p:txBody>
      </p:sp>
      <p:sp>
        <p:nvSpPr>
          <p:cNvPr id="4" name="Номер слайда 3"/>
          <p:cNvSpPr>
            <a:spLocks noGrp="1"/>
          </p:cNvSpPr>
          <p:nvPr>
            <p:ph type="sldNum" sz="quarter" idx="10"/>
          </p:nvPr>
        </p:nvSpPr>
        <p:spPr/>
        <p:txBody>
          <a:bodyPr/>
          <a:lstStyle/>
          <a:p>
            <a:fld id="{C8C12A54-0FA1-4FCF-9DBC-21761F50E95C}" type="slidenum">
              <a:rPr lang="ru-RU" smtClean="0"/>
              <a:t>7</a:t>
            </a:fld>
            <a:endParaRPr lang="ru-RU"/>
          </a:p>
        </p:txBody>
      </p:sp>
    </p:spTree>
    <p:extLst>
      <p:ext uri="{BB962C8B-B14F-4D97-AF65-F5344CB8AC3E}">
        <p14:creationId xmlns:p14="http://schemas.microsoft.com/office/powerpoint/2010/main" val="40559585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200" b="1" i="1" dirty="0" smtClean="0">
                <a:solidFill>
                  <a:srgbClr val="3C1428"/>
                </a:solidFill>
                <a:latin typeface="Times New Roman" panose="02020603050405020304" pitchFamily="18" charset="0"/>
                <a:ea typeface="Calibri" panose="020F0502020204030204" pitchFamily="34" charset="0"/>
                <a:cs typeface="Times New Roman" panose="02020603050405020304" pitchFamily="18" charset="0"/>
              </a:rPr>
              <a:t>       Выполнение задания:</a:t>
            </a:r>
            <a:endParaRPr lang="ru-RU" i="0" dirty="0" smtClean="0"/>
          </a:p>
          <a:p>
            <a:pPr marL="457200" marR="27305" lvl="0" indent="-457200" algn="just" fontAlgn="base">
              <a:lnSpc>
                <a:spcPct val="105000"/>
              </a:lnSpc>
              <a:spcAft>
                <a:spcPts val="25"/>
              </a:spcAft>
              <a:buClr>
                <a:srgbClr val="181717"/>
              </a:buClr>
              <a:buSzPts val="1050"/>
              <a:buFont typeface="Arial" panose="020B0604020202020204" pitchFamily="34" charset="0"/>
              <a:buChar char="•"/>
            </a:pPr>
            <a:r>
              <a:rPr lang="ru-RU" sz="1200" i="0" dirty="0" smtClean="0">
                <a:solidFill>
                  <a:srgbClr val="3C142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определение темы, области знаний; </a:t>
            </a:r>
          </a:p>
          <a:p>
            <a:pPr marL="457200" marR="27305" lvl="0" indent="-457200" algn="just" fontAlgn="base">
              <a:lnSpc>
                <a:spcPct val="105000"/>
              </a:lnSpc>
              <a:spcAft>
                <a:spcPts val="25"/>
              </a:spcAft>
              <a:buClr>
                <a:srgbClr val="181717"/>
              </a:buClr>
              <a:buSzPts val="1050"/>
              <a:buFont typeface="Arial" panose="020B0604020202020204" pitchFamily="34" charset="0"/>
              <a:buChar char="•"/>
            </a:pPr>
            <a:r>
              <a:rPr lang="ru-RU" sz="1200" i="0" dirty="0" smtClean="0">
                <a:solidFill>
                  <a:srgbClr val="3C142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сбор материалов, необходимых для наполнения информационной модели; </a:t>
            </a:r>
          </a:p>
          <a:p>
            <a:pPr marL="457200" marR="27305" lvl="0" indent="-457200" algn="just" fontAlgn="base">
              <a:lnSpc>
                <a:spcPct val="105000"/>
              </a:lnSpc>
              <a:spcAft>
                <a:spcPts val="25"/>
              </a:spcAft>
              <a:buClr>
                <a:srgbClr val="181717"/>
              </a:buClr>
              <a:buSzPts val="1050"/>
              <a:buFont typeface="Arial" panose="020B0604020202020204" pitchFamily="34" charset="0"/>
              <a:buChar char="•"/>
            </a:pPr>
            <a:r>
              <a:rPr lang="ru-RU" sz="1200" i="0" dirty="0" smtClean="0">
                <a:solidFill>
                  <a:srgbClr val="3C142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отбор наиболее полезной информации с учётом возраста детей; </a:t>
            </a:r>
          </a:p>
          <a:p>
            <a:pPr marL="457200" marR="27305" lvl="0" indent="-457200" algn="just" fontAlgn="base">
              <a:lnSpc>
                <a:spcPct val="105000"/>
              </a:lnSpc>
              <a:spcAft>
                <a:spcPts val="25"/>
              </a:spcAft>
              <a:buClr>
                <a:srgbClr val="181717"/>
              </a:buClr>
              <a:buSzPts val="1050"/>
              <a:buFont typeface="Arial" panose="020B0604020202020204" pitchFamily="34" charset="0"/>
              <a:buChar char="•"/>
            </a:pPr>
            <a:r>
              <a:rPr lang="ru-RU" sz="1200" i="0" dirty="0" smtClean="0">
                <a:solidFill>
                  <a:srgbClr val="3C142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выбор методов, приёмов и средств подачи информации;</a:t>
            </a:r>
          </a:p>
          <a:p>
            <a:pPr marL="457200" marR="27305" lvl="0" indent="-457200" algn="just" fontAlgn="base">
              <a:lnSpc>
                <a:spcPct val="105000"/>
              </a:lnSpc>
              <a:spcAft>
                <a:spcPts val="25"/>
              </a:spcAft>
              <a:buClr>
                <a:srgbClr val="181717"/>
              </a:buClr>
              <a:buSzPts val="1050"/>
              <a:buFont typeface="Arial" panose="020B0604020202020204" pitchFamily="34" charset="0"/>
              <a:buChar char="•"/>
            </a:pPr>
            <a:r>
              <a:rPr lang="ru-RU" sz="1200" i="0" dirty="0" smtClean="0">
                <a:solidFill>
                  <a:srgbClr val="3C142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творческая интерпретация полученных результатов</a:t>
            </a:r>
            <a:r>
              <a:rPr lang="ru-RU" sz="1200" i="0" dirty="0" smtClean="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a:t>
            </a:r>
          </a:p>
          <a:p>
            <a:endParaRPr lang="ru-RU" dirty="0"/>
          </a:p>
        </p:txBody>
      </p:sp>
      <p:sp>
        <p:nvSpPr>
          <p:cNvPr id="4" name="Номер слайда 3"/>
          <p:cNvSpPr>
            <a:spLocks noGrp="1"/>
          </p:cNvSpPr>
          <p:nvPr>
            <p:ph type="sldNum" sz="quarter" idx="10"/>
          </p:nvPr>
        </p:nvSpPr>
        <p:spPr/>
        <p:txBody>
          <a:bodyPr/>
          <a:lstStyle/>
          <a:p>
            <a:fld id="{C8C12A54-0FA1-4FCF-9DBC-21761F50E95C}" type="slidenum">
              <a:rPr lang="ru-RU" smtClean="0"/>
              <a:t>9</a:t>
            </a:fld>
            <a:endParaRPr lang="ru-RU"/>
          </a:p>
        </p:txBody>
      </p:sp>
    </p:spTree>
    <p:extLst>
      <p:ext uri="{BB962C8B-B14F-4D97-AF65-F5344CB8AC3E}">
        <p14:creationId xmlns:p14="http://schemas.microsoft.com/office/powerpoint/2010/main" val="13446457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400" b="1" dirty="0" smtClean="0">
                <a:latin typeface="Times New Roman" panose="02020603050405020304" pitchFamily="18" charset="0"/>
                <a:cs typeface="Times New Roman" panose="02020603050405020304" pitchFamily="18" charset="0"/>
              </a:rPr>
              <a:t>       Рассказ</a:t>
            </a:r>
            <a:r>
              <a:rPr lang="ru-RU" sz="1400" b="1" baseline="0" dirty="0" smtClean="0">
                <a:latin typeface="Times New Roman" panose="02020603050405020304" pitchFamily="18" charset="0"/>
                <a:cs typeface="Times New Roman" panose="02020603050405020304" pitchFamily="18" charset="0"/>
              </a:rPr>
              <a:t>  для детей старшего дошкольного возраста о Ш.Перро.</a:t>
            </a:r>
          </a:p>
          <a:p>
            <a:r>
              <a:rPr lang="ru-RU" sz="1400" b="1" baseline="0" dirty="0" smtClean="0">
                <a:latin typeface="Times New Roman" panose="02020603050405020304" pitchFamily="18" charset="0"/>
                <a:cs typeface="Times New Roman" panose="02020603050405020304" pitchFamily="18" charset="0"/>
              </a:rPr>
              <a:t>       Вводные вопросы:</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200" i="0" kern="1200" dirty="0" smtClean="0">
                <a:solidFill>
                  <a:schemeClr val="tx1"/>
                </a:solidFill>
                <a:effectLst/>
                <a:latin typeface="+mn-lt"/>
                <a:ea typeface="+mn-ea"/>
                <a:cs typeface="+mn-cs"/>
              </a:rPr>
              <a:t>       Скажите, пожалуйста, какие вы знаете сказки Шарля Перро? (Ответы детей.) </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200" i="0" kern="1200" dirty="0" smtClean="0">
                <a:solidFill>
                  <a:schemeClr val="tx1"/>
                </a:solidFill>
                <a:effectLst/>
                <a:latin typeface="+mn-lt"/>
                <a:ea typeface="+mn-ea"/>
                <a:cs typeface="+mn-cs"/>
              </a:rPr>
              <a:t>Замечательно! А кто назовет свою любимую сказку этого автора? (Ответы детей) </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200" i="0" kern="1200" dirty="0" smtClean="0">
                <a:solidFill>
                  <a:schemeClr val="tx1"/>
                </a:solidFill>
                <a:effectLst/>
                <a:latin typeface="+mn-lt"/>
                <a:ea typeface="+mn-ea"/>
                <a:cs typeface="+mn-cs"/>
              </a:rPr>
              <a:t>Да, я тоже очень люблю сказку про Золушку, и про Кота в сапогах, и про Красную Шапочку.</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Нет, наверное, такого человека, который в детстве не читал сказок. Уже несколько сотен лет мальчишки и девчонки зачитываются удивительной историей Золушки, следят за приключениями Кота в сапогах, завидуют изобретательности Мальчика-с-пальчик. </a:t>
            </a:r>
            <a:r>
              <a:rPr lang="ru-RU" sz="1200" i="0" kern="1200" dirty="0" smtClean="0">
                <a:solidFill>
                  <a:schemeClr val="tx1"/>
                </a:solidFill>
                <a:effectLst/>
                <a:latin typeface="+mn-lt"/>
                <a:ea typeface="+mn-ea"/>
                <a:cs typeface="+mn-cs"/>
              </a:rPr>
              <a:t>А что мы знаем об их авторе, Шарле Перро? </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200" i="0" kern="1200" dirty="0" smtClean="0">
                <a:solidFill>
                  <a:schemeClr val="tx1"/>
                </a:solidFill>
                <a:effectLst/>
                <a:latin typeface="+mn-lt"/>
                <a:ea typeface="+mn-ea"/>
                <a:cs typeface="+mn-cs"/>
              </a:rPr>
              <a:t>       Я вам немного расскажу о нем</a:t>
            </a:r>
            <a:r>
              <a:rPr lang="ru-RU" sz="1200" i="1" kern="1200" dirty="0" smtClean="0">
                <a:solidFill>
                  <a:schemeClr val="tx1"/>
                </a:solidFill>
                <a:effectLst/>
                <a:latin typeface="+mn-lt"/>
                <a:ea typeface="+mn-ea"/>
                <a:cs typeface="+mn-cs"/>
              </a:rPr>
              <a:t>.</a:t>
            </a:r>
            <a:endParaRPr lang="ru-RU" sz="1200" kern="1200" dirty="0" smtClean="0">
              <a:solidFill>
                <a:schemeClr val="tx1"/>
              </a:solidFill>
              <a:effectLst/>
              <a:latin typeface="+mn-lt"/>
              <a:ea typeface="+mn-ea"/>
              <a:cs typeface="+mn-cs"/>
            </a:endParaRPr>
          </a:p>
          <a:p>
            <a:endParaRPr lang="ru-RU" sz="1400" b="1" dirty="0">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fld id="{C8C12A54-0FA1-4FCF-9DBC-21761F50E95C}" type="slidenum">
              <a:rPr lang="ru-RU" smtClean="0"/>
              <a:t>10</a:t>
            </a:fld>
            <a:endParaRPr lang="ru-RU"/>
          </a:p>
        </p:txBody>
      </p:sp>
    </p:spTree>
    <p:extLst>
      <p:ext uri="{BB962C8B-B14F-4D97-AF65-F5344CB8AC3E}">
        <p14:creationId xmlns:p14="http://schemas.microsoft.com/office/powerpoint/2010/main" val="2154799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1400" i="0" kern="1200" dirty="0" smtClean="0">
                <a:solidFill>
                  <a:schemeClr val="tx1"/>
                </a:solidFill>
                <a:effectLst/>
                <a:latin typeface="Times New Roman" panose="02020603050405020304" pitchFamily="18" charset="0"/>
                <a:ea typeface="+mn-ea"/>
                <a:cs typeface="Times New Roman" panose="02020603050405020304" pitchFamily="18" charset="0"/>
              </a:rPr>
              <a:t>        Тогда государством правил очень сильный и славный </a:t>
            </a:r>
            <a:r>
              <a:rPr lang="ru-RU" sz="1400" b="1" i="0" kern="1200" dirty="0" smtClean="0">
                <a:solidFill>
                  <a:schemeClr val="tx1"/>
                </a:solidFill>
                <a:effectLst/>
                <a:latin typeface="Times New Roman" panose="02020603050405020304" pitchFamily="18" charset="0"/>
                <a:ea typeface="+mn-ea"/>
                <a:cs typeface="Times New Roman" panose="02020603050405020304" pitchFamily="18" charset="0"/>
              </a:rPr>
              <a:t>король Людовик XIV. </a:t>
            </a:r>
            <a:r>
              <a:rPr lang="ru-RU" sz="1400" i="0" kern="1200" dirty="0" smtClean="0">
                <a:solidFill>
                  <a:schemeClr val="tx1"/>
                </a:solidFill>
                <a:effectLst/>
                <a:latin typeface="Times New Roman" panose="02020603050405020304" pitchFamily="18" charset="0"/>
                <a:ea typeface="+mn-ea"/>
                <a:cs typeface="Times New Roman" panose="02020603050405020304" pitchFamily="18" charset="0"/>
              </a:rPr>
              <a:t>Его называли </a:t>
            </a:r>
            <a:r>
              <a:rPr lang="ru-RU" sz="1400" b="1" i="0" kern="1200" dirty="0" smtClean="0">
                <a:solidFill>
                  <a:schemeClr val="tx1"/>
                </a:solidFill>
                <a:effectLst/>
                <a:latin typeface="Times New Roman" panose="02020603050405020304" pitchFamily="18" charset="0"/>
                <a:ea typeface="+mn-ea"/>
                <a:cs typeface="Times New Roman" panose="02020603050405020304" pitchFamily="18" charset="0"/>
              </a:rPr>
              <a:t>король-солнце.</a:t>
            </a:r>
            <a:r>
              <a:rPr lang="ru-RU" sz="1400" i="0" kern="1200" dirty="0" smtClean="0">
                <a:solidFill>
                  <a:schemeClr val="tx1"/>
                </a:solidFill>
                <a:effectLst/>
                <a:latin typeface="Times New Roman" panose="02020603050405020304" pitchFamily="18" charset="0"/>
                <a:ea typeface="+mn-ea"/>
                <a:cs typeface="Times New Roman" panose="02020603050405020304" pitchFamily="18" charset="0"/>
              </a:rPr>
              <a:t> Любил король пышность и золото, любил строить дворцы и замки. Любил балы и с удовольствием на них танцевал. Дамы на этих танцевальных вечерах были одеты в длинные платья и сверкали украшениями, были похожи на сказочных фей. А их кавалеры отличались пышными кудрявыми париками. </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200" i="0" kern="1200" dirty="0" smtClean="0">
                <a:solidFill>
                  <a:schemeClr val="tx1"/>
                </a:solidFill>
                <a:effectLst/>
                <a:latin typeface="Times New Roman" panose="02020603050405020304" pitchFamily="18" charset="0"/>
                <a:ea typeface="+mn-ea"/>
                <a:cs typeface="Times New Roman" panose="02020603050405020304" pitchFamily="18" charset="0"/>
              </a:rPr>
              <a:t>И Перро тоже носил парик. (Показ портрета Шарля Перро.)</a:t>
            </a:r>
          </a:p>
          <a:p>
            <a:pPr marL="0" marR="0" indent="0" algn="just" defTabSz="914400" rtl="0" eaLnBrk="1" fontAlgn="auto" latinLnBrk="0" hangingPunct="1">
              <a:lnSpc>
                <a:spcPct val="100000"/>
              </a:lnSpc>
              <a:spcBef>
                <a:spcPts val="0"/>
              </a:spcBef>
              <a:spcAft>
                <a:spcPts val="0"/>
              </a:spcAft>
              <a:buClrTx/>
              <a:buSzTx/>
              <a:buFontTx/>
              <a:buNone/>
              <a:tabLst/>
              <a:defRPr/>
            </a:pPr>
            <a:endParaRPr lang="ru-RU" dirty="0"/>
          </a:p>
        </p:txBody>
      </p:sp>
      <p:sp>
        <p:nvSpPr>
          <p:cNvPr id="4" name="Номер слайда 3"/>
          <p:cNvSpPr>
            <a:spLocks noGrp="1"/>
          </p:cNvSpPr>
          <p:nvPr>
            <p:ph type="sldNum" sz="quarter" idx="10"/>
          </p:nvPr>
        </p:nvSpPr>
        <p:spPr/>
        <p:txBody>
          <a:bodyPr/>
          <a:lstStyle/>
          <a:p>
            <a:fld id="{C8C12A54-0FA1-4FCF-9DBC-21761F50E95C}" type="slidenum">
              <a:rPr lang="ru-RU" smtClean="0"/>
              <a:t>11</a:t>
            </a:fld>
            <a:endParaRPr lang="ru-RU"/>
          </a:p>
        </p:txBody>
      </p:sp>
    </p:spTree>
    <p:extLst>
      <p:ext uri="{BB962C8B-B14F-4D97-AF65-F5344CB8AC3E}">
        <p14:creationId xmlns:p14="http://schemas.microsoft.com/office/powerpoint/2010/main" val="9317343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26AE21DB-47EE-4939-B954-895180FFAEEA}" type="datetimeFigureOut">
              <a:rPr lang="ru-RU" smtClean="0"/>
              <a:t>28.12.2019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BBCDB4E-076A-482C-8A44-3DC5C811B6BC}" type="slidenum">
              <a:rPr lang="ru-RU" smtClean="0"/>
              <a:t>‹#›</a:t>
            </a:fld>
            <a:endParaRPr lang="ru-RU"/>
          </a:p>
        </p:txBody>
      </p:sp>
    </p:spTree>
    <p:extLst>
      <p:ext uri="{BB962C8B-B14F-4D97-AF65-F5344CB8AC3E}">
        <p14:creationId xmlns:p14="http://schemas.microsoft.com/office/powerpoint/2010/main" val="38845833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6AE21DB-47EE-4939-B954-895180FFAEEA}" type="datetimeFigureOut">
              <a:rPr lang="ru-RU" smtClean="0"/>
              <a:t>28.12.2019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BBCDB4E-076A-482C-8A44-3DC5C811B6BC}" type="slidenum">
              <a:rPr lang="ru-RU" smtClean="0"/>
              <a:t>‹#›</a:t>
            </a:fld>
            <a:endParaRPr lang="ru-RU"/>
          </a:p>
        </p:txBody>
      </p:sp>
    </p:spTree>
    <p:extLst>
      <p:ext uri="{BB962C8B-B14F-4D97-AF65-F5344CB8AC3E}">
        <p14:creationId xmlns:p14="http://schemas.microsoft.com/office/powerpoint/2010/main" val="1797725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6AE21DB-47EE-4939-B954-895180FFAEEA}" type="datetimeFigureOut">
              <a:rPr lang="ru-RU" smtClean="0"/>
              <a:t>28.12.2019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BBCDB4E-076A-482C-8A44-3DC5C811B6BC}" type="slidenum">
              <a:rPr lang="ru-RU" smtClean="0"/>
              <a:t>‹#›</a:t>
            </a:fld>
            <a:endParaRPr lang="ru-RU"/>
          </a:p>
        </p:txBody>
      </p:sp>
    </p:spTree>
    <p:extLst>
      <p:ext uri="{BB962C8B-B14F-4D97-AF65-F5344CB8AC3E}">
        <p14:creationId xmlns:p14="http://schemas.microsoft.com/office/powerpoint/2010/main" val="34696692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6AE21DB-47EE-4939-B954-895180FFAEEA}" type="datetimeFigureOut">
              <a:rPr lang="ru-RU" smtClean="0"/>
              <a:t>28.12.2019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BBCDB4E-076A-482C-8A44-3DC5C811B6BC}" type="slidenum">
              <a:rPr lang="ru-RU" smtClean="0"/>
              <a:t>‹#›</a:t>
            </a:fld>
            <a:endParaRPr lang="ru-RU"/>
          </a:p>
        </p:txBody>
      </p:sp>
    </p:spTree>
    <p:extLst>
      <p:ext uri="{BB962C8B-B14F-4D97-AF65-F5344CB8AC3E}">
        <p14:creationId xmlns:p14="http://schemas.microsoft.com/office/powerpoint/2010/main" val="16323902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6AE21DB-47EE-4939-B954-895180FFAEEA}" type="datetimeFigureOut">
              <a:rPr lang="ru-RU" smtClean="0"/>
              <a:t>28.12.2019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BBCDB4E-076A-482C-8A44-3DC5C811B6BC}" type="slidenum">
              <a:rPr lang="ru-RU" smtClean="0"/>
              <a:t>‹#›</a:t>
            </a:fld>
            <a:endParaRPr lang="ru-RU"/>
          </a:p>
        </p:txBody>
      </p:sp>
    </p:spTree>
    <p:extLst>
      <p:ext uri="{BB962C8B-B14F-4D97-AF65-F5344CB8AC3E}">
        <p14:creationId xmlns:p14="http://schemas.microsoft.com/office/powerpoint/2010/main" val="14209518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26AE21DB-47EE-4939-B954-895180FFAEEA}" type="datetimeFigureOut">
              <a:rPr lang="ru-RU" smtClean="0"/>
              <a:t>28.12.2019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BBCDB4E-076A-482C-8A44-3DC5C811B6BC}" type="slidenum">
              <a:rPr lang="ru-RU" smtClean="0"/>
              <a:t>‹#›</a:t>
            </a:fld>
            <a:endParaRPr lang="ru-RU"/>
          </a:p>
        </p:txBody>
      </p:sp>
    </p:spTree>
    <p:extLst>
      <p:ext uri="{BB962C8B-B14F-4D97-AF65-F5344CB8AC3E}">
        <p14:creationId xmlns:p14="http://schemas.microsoft.com/office/powerpoint/2010/main" val="14220862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26AE21DB-47EE-4939-B954-895180FFAEEA}" type="datetimeFigureOut">
              <a:rPr lang="ru-RU" smtClean="0"/>
              <a:t>28.12.2019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BBCDB4E-076A-482C-8A44-3DC5C811B6BC}" type="slidenum">
              <a:rPr lang="ru-RU" smtClean="0"/>
              <a:t>‹#›</a:t>
            </a:fld>
            <a:endParaRPr lang="ru-RU"/>
          </a:p>
        </p:txBody>
      </p:sp>
    </p:spTree>
    <p:extLst>
      <p:ext uri="{BB962C8B-B14F-4D97-AF65-F5344CB8AC3E}">
        <p14:creationId xmlns:p14="http://schemas.microsoft.com/office/powerpoint/2010/main" val="34824787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26AE21DB-47EE-4939-B954-895180FFAEEA}" type="datetimeFigureOut">
              <a:rPr lang="ru-RU" smtClean="0"/>
              <a:t>28.12.2019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BBCDB4E-076A-482C-8A44-3DC5C811B6BC}" type="slidenum">
              <a:rPr lang="ru-RU" smtClean="0"/>
              <a:t>‹#›</a:t>
            </a:fld>
            <a:endParaRPr lang="ru-RU"/>
          </a:p>
        </p:txBody>
      </p:sp>
    </p:spTree>
    <p:extLst>
      <p:ext uri="{BB962C8B-B14F-4D97-AF65-F5344CB8AC3E}">
        <p14:creationId xmlns:p14="http://schemas.microsoft.com/office/powerpoint/2010/main" val="24809204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6AE21DB-47EE-4939-B954-895180FFAEEA}" type="datetimeFigureOut">
              <a:rPr lang="ru-RU" smtClean="0"/>
              <a:t>28.12.2019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BBCDB4E-076A-482C-8A44-3DC5C811B6BC}" type="slidenum">
              <a:rPr lang="ru-RU" smtClean="0"/>
              <a:t>‹#›</a:t>
            </a:fld>
            <a:endParaRPr lang="ru-RU"/>
          </a:p>
        </p:txBody>
      </p:sp>
    </p:spTree>
    <p:extLst>
      <p:ext uri="{BB962C8B-B14F-4D97-AF65-F5344CB8AC3E}">
        <p14:creationId xmlns:p14="http://schemas.microsoft.com/office/powerpoint/2010/main" val="24510232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26AE21DB-47EE-4939-B954-895180FFAEEA}" type="datetimeFigureOut">
              <a:rPr lang="ru-RU" smtClean="0"/>
              <a:t>28.12.2019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BBCDB4E-076A-482C-8A44-3DC5C811B6BC}" type="slidenum">
              <a:rPr lang="ru-RU" smtClean="0"/>
              <a:t>‹#›</a:t>
            </a:fld>
            <a:endParaRPr lang="ru-RU"/>
          </a:p>
        </p:txBody>
      </p:sp>
    </p:spTree>
    <p:extLst>
      <p:ext uri="{BB962C8B-B14F-4D97-AF65-F5344CB8AC3E}">
        <p14:creationId xmlns:p14="http://schemas.microsoft.com/office/powerpoint/2010/main" val="137870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26AE21DB-47EE-4939-B954-895180FFAEEA}" type="datetimeFigureOut">
              <a:rPr lang="ru-RU" smtClean="0"/>
              <a:t>28.12.2019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BBCDB4E-076A-482C-8A44-3DC5C811B6BC}" type="slidenum">
              <a:rPr lang="ru-RU" smtClean="0"/>
              <a:t>‹#›</a:t>
            </a:fld>
            <a:endParaRPr lang="ru-RU"/>
          </a:p>
        </p:txBody>
      </p:sp>
    </p:spTree>
    <p:extLst>
      <p:ext uri="{BB962C8B-B14F-4D97-AF65-F5344CB8AC3E}">
        <p14:creationId xmlns:p14="http://schemas.microsoft.com/office/powerpoint/2010/main" val="28106188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AE21DB-47EE-4939-B954-895180FFAEEA}" type="datetimeFigureOut">
              <a:rPr lang="ru-RU" smtClean="0"/>
              <a:t>28.12.2019</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BCDB4E-076A-482C-8A44-3DC5C811B6BC}" type="slidenum">
              <a:rPr lang="ru-RU" smtClean="0"/>
              <a:t>‹#›</a:t>
            </a:fld>
            <a:endParaRPr lang="ru-RU"/>
          </a:p>
        </p:txBody>
      </p:sp>
    </p:spTree>
    <p:extLst>
      <p:ext uri="{BB962C8B-B14F-4D97-AF65-F5344CB8AC3E}">
        <p14:creationId xmlns:p14="http://schemas.microsoft.com/office/powerpoint/2010/main" val="25653342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20.jpg"/></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22.jpg"/></Relationships>
</file>

<file path=ppt/slides/_rels/slide13.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24.jpg"/></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27.jpg"/><Relationship Id="rId5" Type="http://schemas.openxmlformats.org/officeDocument/2006/relationships/image" Target="../media/image26.jpg"/><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29.jpg"/></Relationships>
</file>

<file path=ppt/slides/_rels/slide16.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31.jpg"/></Relationships>
</file>

<file path=ppt/slides/_rels/slide17.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33.jpg"/></Relationships>
</file>

<file path=ppt/slides/_rels/slide18.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35.jpg"/></Relationships>
</file>

<file path=ppt/slides/_rels/slide19.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8" Type="http://schemas.openxmlformats.org/officeDocument/2006/relationships/image" Target="../media/image11.jp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12.png"/></Relationships>
</file>

<file path=ppt/slides/_rels/slide7.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05381" y="4051629"/>
            <a:ext cx="3306871" cy="2676716"/>
          </a:xfrm>
          <a:prstGeom prst="rect">
            <a:avLst/>
          </a:prstGeom>
        </p:spPr>
      </p:pic>
      <p:sp>
        <p:nvSpPr>
          <p:cNvPr id="3" name="TextBox 2"/>
          <p:cNvSpPr txBox="1"/>
          <p:nvPr/>
        </p:nvSpPr>
        <p:spPr>
          <a:xfrm>
            <a:off x="207817" y="2929020"/>
            <a:ext cx="11804073" cy="1200329"/>
          </a:xfrm>
          <a:prstGeom prst="rect">
            <a:avLst/>
          </a:prstGeom>
          <a:noFill/>
        </p:spPr>
        <p:txBody>
          <a:bodyPr wrap="square" rtlCol="0">
            <a:spAutoFit/>
          </a:bodyPr>
          <a:lstStyle/>
          <a:p>
            <a:pPr lvl="0" algn="ctr"/>
            <a:r>
              <a:rPr lang="ru-RU" sz="2400" b="1" i="1" kern="50" dirty="0">
                <a:solidFill>
                  <a:srgbClr val="480000"/>
                </a:solidFill>
                <a:latin typeface="Times New Roman" panose="02020603050405020304" pitchFamily="18" charset="0"/>
                <a:ea typeface="Courier New" panose="02070309020205020404" pitchFamily="49" charset="0"/>
              </a:rPr>
              <a:t>Тема </a:t>
            </a:r>
            <a:r>
              <a:rPr lang="ru-RU" sz="2400" b="1" i="1" dirty="0">
                <a:solidFill>
                  <a:srgbClr val="480000"/>
                </a:solidFill>
                <a:latin typeface="Times New Roman" panose="02020603050405020304" pitchFamily="18" charset="0"/>
                <a:ea typeface="Times New Roman" panose="02020603050405020304" pitchFamily="18" charset="0"/>
              </a:rPr>
              <a:t>«Составление </a:t>
            </a:r>
            <a:r>
              <a:rPr lang="ru-RU" sz="2400" b="1" i="1" dirty="0" smtClean="0">
                <a:solidFill>
                  <a:srgbClr val="480000"/>
                </a:solidFill>
                <a:latin typeface="Times New Roman" panose="02020603050405020304" pitchFamily="18" charset="0"/>
                <a:ea typeface="Times New Roman" panose="02020603050405020304" pitchFamily="18" charset="0"/>
              </a:rPr>
              <a:t>биографии детского писателя (поэта) в </a:t>
            </a:r>
            <a:r>
              <a:rPr lang="ru-RU" sz="2400" b="1" i="1" dirty="0">
                <a:solidFill>
                  <a:srgbClr val="480000"/>
                </a:solidFill>
                <a:latin typeface="Times New Roman" panose="02020603050405020304" pitchFamily="18" charset="0"/>
                <a:ea typeface="Times New Roman" panose="02020603050405020304" pitchFamily="18" charset="0"/>
              </a:rPr>
              <a:t>процессе изучения </a:t>
            </a:r>
            <a:r>
              <a:rPr lang="ru-RU" sz="2400" b="1" i="1" dirty="0">
                <a:solidFill>
                  <a:srgbClr val="500000"/>
                </a:solidFill>
                <a:latin typeface="Times New Roman" panose="02020603050405020304" pitchFamily="18" charset="0"/>
                <a:ea typeface="Times New Roman" panose="02020603050405020304" pitchFamily="18" charset="0"/>
              </a:rPr>
              <a:t>психолого – педагогических </a:t>
            </a:r>
            <a:r>
              <a:rPr lang="ru-RU" sz="2400" b="1" i="1" dirty="0" smtClean="0">
                <a:solidFill>
                  <a:srgbClr val="500000"/>
                </a:solidFill>
                <a:latin typeface="Times New Roman" panose="02020603050405020304" pitchFamily="18" charset="0"/>
                <a:ea typeface="Times New Roman" panose="02020603050405020304" pitchFamily="18" charset="0"/>
              </a:rPr>
              <a:t>дисциплин </a:t>
            </a:r>
            <a:r>
              <a:rPr lang="ru-RU" sz="2400" b="1" i="1" dirty="0" smtClean="0">
                <a:solidFill>
                  <a:srgbClr val="480000"/>
                </a:solidFill>
                <a:latin typeface="Times New Roman" panose="02020603050405020304" pitchFamily="18" charset="0"/>
                <a:ea typeface="Times New Roman" panose="02020603050405020304" pitchFamily="18" charset="0"/>
              </a:rPr>
              <a:t>и прохождения </a:t>
            </a:r>
          </a:p>
          <a:p>
            <a:pPr lvl="0" algn="ctr"/>
            <a:r>
              <a:rPr lang="ru-RU" sz="2400" b="1" i="1" dirty="0" smtClean="0">
                <a:solidFill>
                  <a:srgbClr val="480000"/>
                </a:solidFill>
                <a:latin typeface="Times New Roman" panose="02020603050405020304" pitchFamily="18" charset="0"/>
                <a:ea typeface="Times New Roman" panose="02020603050405020304" pitchFamily="18" charset="0"/>
              </a:rPr>
              <a:t>педагогической практики в ДОО»</a:t>
            </a:r>
            <a:endParaRPr lang="ru-RU" sz="2400" b="1" i="1" dirty="0">
              <a:solidFill>
                <a:srgbClr val="480000"/>
              </a:solidFill>
            </a:endParaRPr>
          </a:p>
        </p:txBody>
      </p:sp>
      <p:sp>
        <p:nvSpPr>
          <p:cNvPr id="4" name="TextBox 3"/>
          <p:cNvSpPr txBox="1"/>
          <p:nvPr/>
        </p:nvSpPr>
        <p:spPr>
          <a:xfrm>
            <a:off x="1852329" y="332510"/>
            <a:ext cx="8787963" cy="1412704"/>
          </a:xfrm>
          <a:prstGeom prst="rect">
            <a:avLst/>
          </a:prstGeom>
          <a:noFill/>
        </p:spPr>
        <p:txBody>
          <a:bodyPr wrap="square" rtlCol="0">
            <a:spAutoFit/>
          </a:bodyPr>
          <a:lstStyle/>
          <a:p>
            <a:pPr lvl="0" algn="ctr"/>
            <a:r>
              <a:rPr lang="ru-RU" sz="1200" b="1" i="1" dirty="0">
                <a:solidFill>
                  <a:srgbClr val="480000"/>
                </a:solidFill>
                <a:latin typeface="Times New Roman" panose="02020603050405020304" pitchFamily="18" charset="0"/>
                <a:ea typeface="Times New Roman" panose="02020603050405020304" pitchFamily="18" charset="0"/>
              </a:rPr>
              <a:t>РОССИЙСКАЯ ФЕДЕРАЦИЯ</a:t>
            </a:r>
            <a:endParaRPr lang="ru-RU" sz="1200" i="1" dirty="0">
              <a:solidFill>
                <a:srgbClr val="480000"/>
              </a:solidFill>
              <a:latin typeface="Times New Roman" panose="02020603050405020304" pitchFamily="18" charset="0"/>
              <a:ea typeface="Times New Roman" panose="02020603050405020304" pitchFamily="18" charset="0"/>
            </a:endParaRPr>
          </a:p>
          <a:p>
            <a:pPr lvl="0" algn="ctr"/>
            <a:r>
              <a:rPr lang="ru-RU" sz="1200" b="1" i="1" dirty="0">
                <a:solidFill>
                  <a:srgbClr val="480000"/>
                </a:solidFill>
                <a:latin typeface="Times New Roman" panose="02020603050405020304" pitchFamily="18" charset="0"/>
                <a:ea typeface="Times New Roman" panose="02020603050405020304" pitchFamily="18" charset="0"/>
                <a:cs typeface="Times New Roman" panose="02020603050405020304" pitchFamily="18" charset="0"/>
              </a:rPr>
              <a:t>МИНИСТЕРСТВО ОБРАЗОВАНИЯ И НАУКИ АМУРСКОЙ ОБЛАСТИ</a:t>
            </a:r>
            <a:endParaRPr lang="ru-RU" sz="1200" b="1" i="1" dirty="0">
              <a:solidFill>
                <a:srgbClr val="480000"/>
              </a:solidFill>
              <a:latin typeface="Calibri" panose="020F0502020204030204" pitchFamily="34" charset="0"/>
              <a:ea typeface="Times New Roman" panose="02020603050405020304" pitchFamily="18" charset="0"/>
              <a:cs typeface="Times New Roman" panose="02020603050405020304" pitchFamily="18" charset="0"/>
            </a:endParaRPr>
          </a:p>
          <a:p>
            <a:pPr lvl="0" algn="ctr"/>
            <a:r>
              <a:rPr lang="ru-RU" sz="1200" b="1" i="1" dirty="0">
                <a:solidFill>
                  <a:srgbClr val="480000"/>
                </a:solidFill>
                <a:latin typeface="Times New Roman" panose="02020603050405020304" pitchFamily="18" charset="0"/>
                <a:ea typeface="Times New Roman" panose="02020603050405020304" pitchFamily="18" charset="0"/>
              </a:rPr>
              <a:t> </a:t>
            </a:r>
            <a:endParaRPr lang="ru-RU" sz="1200" i="1" dirty="0">
              <a:solidFill>
                <a:srgbClr val="480000"/>
              </a:solidFill>
              <a:latin typeface="Times New Roman" panose="02020603050405020304" pitchFamily="18" charset="0"/>
              <a:ea typeface="Times New Roman" panose="02020603050405020304" pitchFamily="18" charset="0"/>
            </a:endParaRPr>
          </a:p>
          <a:p>
            <a:pPr lvl="0" algn="ctr"/>
            <a:r>
              <a:rPr lang="ru-RU" sz="1200" b="1" i="1" dirty="0">
                <a:solidFill>
                  <a:srgbClr val="480000"/>
                </a:solidFill>
                <a:latin typeface="Times New Roman" panose="02020603050405020304" pitchFamily="18" charset="0"/>
                <a:ea typeface="Times New Roman" panose="02020603050405020304" pitchFamily="18" charset="0"/>
              </a:rPr>
              <a:t>ГОСУДАРСТВЕННОЕ ПРОФЕССИОНАЛЬНОЕ ОБРАЗОВАТЕЛЬНОЕ</a:t>
            </a:r>
            <a:endParaRPr lang="ru-RU" sz="1200" i="1" dirty="0">
              <a:solidFill>
                <a:srgbClr val="480000"/>
              </a:solidFill>
              <a:latin typeface="Times New Roman" panose="02020603050405020304" pitchFamily="18" charset="0"/>
              <a:ea typeface="Times New Roman" panose="02020603050405020304" pitchFamily="18" charset="0"/>
            </a:endParaRPr>
          </a:p>
          <a:p>
            <a:pPr lvl="0" algn="ctr"/>
            <a:r>
              <a:rPr lang="ru-RU" sz="1200" b="1" i="1" dirty="0">
                <a:solidFill>
                  <a:srgbClr val="480000"/>
                </a:solidFill>
                <a:latin typeface="Times New Roman" panose="02020603050405020304" pitchFamily="18" charset="0"/>
                <a:ea typeface="Times New Roman" panose="02020603050405020304" pitchFamily="18" charset="0"/>
              </a:rPr>
              <a:t> АВТОНОМНОЕ УЧРЕЖДЕНИЕ АМУРСКОЙ ОБЛАСТИ </a:t>
            </a:r>
            <a:endParaRPr lang="ru-RU" sz="1200" i="1" dirty="0">
              <a:solidFill>
                <a:srgbClr val="480000"/>
              </a:solidFill>
              <a:latin typeface="Times New Roman" panose="02020603050405020304" pitchFamily="18" charset="0"/>
              <a:ea typeface="Times New Roman" panose="02020603050405020304" pitchFamily="18" charset="0"/>
            </a:endParaRPr>
          </a:p>
          <a:p>
            <a:pPr lvl="0" algn="ctr"/>
            <a:r>
              <a:rPr lang="ru-RU" sz="1200" b="1" i="1" dirty="0">
                <a:solidFill>
                  <a:srgbClr val="480000"/>
                </a:solidFill>
                <a:latin typeface="Times New Roman" panose="02020603050405020304" pitchFamily="18" charset="0"/>
                <a:ea typeface="Times New Roman" panose="02020603050405020304" pitchFamily="18" charset="0"/>
              </a:rPr>
              <a:t>«АМУРСКИЙ ПЕДАГОГИЧЕСКИЙ КОЛЛЕДЖ»</a:t>
            </a:r>
            <a:endParaRPr lang="ru-RU" sz="1200" i="1" dirty="0">
              <a:solidFill>
                <a:srgbClr val="480000"/>
              </a:solidFill>
              <a:latin typeface="Times New Roman" panose="02020603050405020304" pitchFamily="18" charset="0"/>
              <a:ea typeface="Times New Roman" panose="02020603050405020304" pitchFamily="18" charset="0"/>
            </a:endParaRPr>
          </a:p>
          <a:p>
            <a:pPr lvl="0" algn="ctr"/>
            <a:r>
              <a:rPr lang="ru-RU" sz="1200" b="1" i="1" dirty="0">
                <a:solidFill>
                  <a:srgbClr val="480000"/>
                </a:solidFill>
                <a:latin typeface="Times New Roman" panose="02020603050405020304" pitchFamily="18" charset="0"/>
                <a:ea typeface="Times New Roman" panose="02020603050405020304" pitchFamily="18" charset="0"/>
              </a:rPr>
              <a:t>(ГПОАУ АО АПК)</a:t>
            </a:r>
            <a:endParaRPr lang="ru-RU" sz="1200" b="1" i="1" dirty="0">
              <a:solidFill>
                <a:srgbClr val="480000"/>
              </a:solidFill>
              <a:latin typeface="Arial" pitchFamily="34" charset="0"/>
              <a:cs typeface="Arial" pitchFamily="34" charset="0"/>
            </a:endParaRPr>
          </a:p>
        </p:txBody>
      </p:sp>
      <p:pic>
        <p:nvPicPr>
          <p:cNvPr id="5" name="Рисунок 4"/>
          <p:cNvPicPr>
            <a:picLocks noChangeAspect="1"/>
          </p:cNvPicPr>
          <p:nvPr/>
        </p:nvPicPr>
        <p:blipFill>
          <a:blip r:embed="rId3" cstate="print"/>
          <a:stretch>
            <a:fillRect/>
          </a:stretch>
        </p:blipFill>
        <p:spPr>
          <a:xfrm>
            <a:off x="1852329" y="458781"/>
            <a:ext cx="1347333" cy="786452"/>
          </a:xfrm>
          <a:prstGeom prst="rect">
            <a:avLst/>
          </a:prstGeom>
        </p:spPr>
      </p:pic>
      <p:sp>
        <p:nvSpPr>
          <p:cNvPr id="6" name="TextBox 5"/>
          <p:cNvSpPr txBox="1"/>
          <p:nvPr/>
        </p:nvSpPr>
        <p:spPr>
          <a:xfrm>
            <a:off x="401783" y="1871485"/>
            <a:ext cx="11510469" cy="1057534"/>
          </a:xfrm>
          <a:prstGeom prst="rect">
            <a:avLst/>
          </a:prstGeom>
          <a:noFill/>
        </p:spPr>
        <p:txBody>
          <a:bodyPr wrap="square" rtlCol="0">
            <a:spAutoFit/>
          </a:bodyPr>
          <a:lstStyle/>
          <a:p>
            <a:pPr marL="1049655" marR="1219200" lvl="0" indent="-6350" algn="ctr">
              <a:lnSpc>
                <a:spcPct val="112000"/>
              </a:lnSpc>
              <a:spcAft>
                <a:spcPts val="20"/>
              </a:spcAft>
            </a:pPr>
            <a:r>
              <a:rPr lang="ru-RU" sz="3200" b="1" i="1" dirty="0">
                <a:solidFill>
                  <a:srgbClr val="480000"/>
                </a:solidFill>
                <a:latin typeface="Times New Roman" panose="02020603050405020304" pitchFamily="18" charset="0"/>
                <a:ea typeface="Times New Roman" panose="02020603050405020304" pitchFamily="18" charset="0"/>
              </a:rPr>
              <a:t>Методические рекомендации </a:t>
            </a:r>
          </a:p>
          <a:p>
            <a:pPr marL="72390" marR="172085" lvl="0" indent="-6350" algn="ctr">
              <a:lnSpc>
                <a:spcPct val="112000"/>
              </a:lnSpc>
              <a:spcAft>
                <a:spcPts val="25"/>
              </a:spcAft>
            </a:pPr>
            <a:r>
              <a:rPr lang="ru-RU" sz="2400" b="1" i="1" dirty="0">
                <a:solidFill>
                  <a:srgbClr val="480000"/>
                </a:solidFill>
                <a:latin typeface="Times New Roman" panose="02020603050405020304" pitchFamily="18" charset="0"/>
                <a:ea typeface="Times New Roman" panose="02020603050405020304" pitchFamily="18" charset="0"/>
              </a:rPr>
              <a:t>по организации самостоятельной внеаудиторной работы студентов. </a:t>
            </a:r>
          </a:p>
        </p:txBody>
      </p:sp>
      <p:sp>
        <p:nvSpPr>
          <p:cNvPr id="7" name="TextBox 6"/>
          <p:cNvSpPr txBox="1"/>
          <p:nvPr/>
        </p:nvSpPr>
        <p:spPr>
          <a:xfrm>
            <a:off x="609600" y="5016798"/>
            <a:ext cx="6885709" cy="369332"/>
          </a:xfrm>
          <a:prstGeom prst="rect">
            <a:avLst/>
          </a:prstGeom>
          <a:noFill/>
        </p:spPr>
        <p:txBody>
          <a:bodyPr wrap="square" rtlCol="0">
            <a:spAutoFit/>
          </a:bodyPr>
          <a:lstStyle/>
          <a:p>
            <a:pPr lvl="0"/>
            <a:r>
              <a:rPr lang="ru-RU" b="1" i="1" dirty="0">
                <a:solidFill>
                  <a:srgbClr val="480000"/>
                </a:solidFill>
                <a:latin typeface="Times New Roman" panose="02020603050405020304" pitchFamily="18" charset="0"/>
                <a:cs typeface="Times New Roman" panose="02020603050405020304" pitchFamily="18" charset="0"/>
              </a:rPr>
              <a:t>Специальность </a:t>
            </a:r>
            <a:r>
              <a:rPr lang="ru-RU" i="1" dirty="0">
                <a:solidFill>
                  <a:srgbClr val="480000"/>
                </a:solidFill>
                <a:latin typeface="Times New Roman" panose="02020603050405020304" pitchFamily="18" charset="0"/>
                <a:cs typeface="Times New Roman" panose="02020603050405020304" pitchFamily="18" charset="0"/>
              </a:rPr>
              <a:t>44.02.01 Дошкольное образование</a:t>
            </a:r>
          </a:p>
        </p:txBody>
      </p:sp>
      <p:sp>
        <p:nvSpPr>
          <p:cNvPr id="8" name="TextBox 7"/>
          <p:cNvSpPr txBox="1"/>
          <p:nvPr/>
        </p:nvSpPr>
        <p:spPr>
          <a:xfrm>
            <a:off x="1357745" y="5739296"/>
            <a:ext cx="7509163" cy="707886"/>
          </a:xfrm>
          <a:prstGeom prst="rect">
            <a:avLst/>
          </a:prstGeom>
          <a:noFill/>
        </p:spPr>
        <p:txBody>
          <a:bodyPr wrap="square" rtlCol="0">
            <a:spAutoFit/>
          </a:bodyPr>
          <a:lstStyle/>
          <a:p>
            <a:pPr lvl="0" algn="r"/>
            <a:r>
              <a:rPr lang="ru-RU" sz="2000" b="1" i="1" dirty="0">
                <a:solidFill>
                  <a:srgbClr val="480000"/>
                </a:solidFill>
                <a:latin typeface="Times New Roman" pitchFamily="18" charset="0"/>
                <a:cs typeface="Times New Roman" pitchFamily="18" charset="0"/>
              </a:rPr>
              <a:t>Преподаватель высшей квалификационной категории: </a:t>
            </a:r>
          </a:p>
          <a:p>
            <a:pPr lvl="0" algn="r"/>
            <a:r>
              <a:rPr lang="ru-RU" sz="2000" i="1" dirty="0">
                <a:solidFill>
                  <a:srgbClr val="480000"/>
                </a:solidFill>
                <a:latin typeface="Times New Roman" pitchFamily="18" charset="0"/>
                <a:cs typeface="Times New Roman" pitchFamily="18" charset="0"/>
              </a:rPr>
              <a:t>Гольская Оксана Геннадьевна</a:t>
            </a:r>
          </a:p>
        </p:txBody>
      </p:sp>
      <p:sp>
        <p:nvSpPr>
          <p:cNvPr id="9" name="TextBox 8"/>
          <p:cNvSpPr txBox="1"/>
          <p:nvPr/>
        </p:nvSpPr>
        <p:spPr>
          <a:xfrm>
            <a:off x="3616036" y="6447181"/>
            <a:ext cx="4585855" cy="369332"/>
          </a:xfrm>
          <a:prstGeom prst="rect">
            <a:avLst/>
          </a:prstGeom>
          <a:noFill/>
        </p:spPr>
        <p:txBody>
          <a:bodyPr wrap="square" rtlCol="0">
            <a:spAutoFit/>
          </a:bodyPr>
          <a:lstStyle/>
          <a:p>
            <a:pPr lvl="0" algn="ctr"/>
            <a:r>
              <a:rPr lang="ru-RU" b="1" i="1" dirty="0">
                <a:solidFill>
                  <a:srgbClr val="480000"/>
                </a:solidFill>
                <a:latin typeface="Times New Roman" panose="02020603050405020304" pitchFamily="18" charset="0"/>
                <a:cs typeface="Times New Roman" panose="02020603050405020304" pitchFamily="18" charset="0"/>
              </a:rPr>
              <a:t>Благовещенск</a:t>
            </a:r>
          </a:p>
        </p:txBody>
      </p:sp>
      <p:sp>
        <p:nvSpPr>
          <p:cNvPr id="10" name="TextBox 9"/>
          <p:cNvSpPr txBox="1"/>
          <p:nvPr/>
        </p:nvSpPr>
        <p:spPr>
          <a:xfrm>
            <a:off x="1634836" y="4051629"/>
            <a:ext cx="9005456" cy="800219"/>
          </a:xfrm>
          <a:prstGeom prst="rect">
            <a:avLst/>
          </a:prstGeom>
          <a:noFill/>
        </p:spPr>
        <p:txBody>
          <a:bodyPr wrap="square" rtlCol="0">
            <a:spAutoFit/>
          </a:bodyPr>
          <a:lstStyle/>
          <a:p>
            <a:pPr lvl="0" algn="ctr">
              <a:lnSpc>
                <a:spcPct val="115000"/>
              </a:lnSpc>
            </a:pPr>
            <a:r>
              <a:rPr lang="ru-RU" sz="2000" i="1" dirty="0">
                <a:solidFill>
                  <a:srgbClr val="500000"/>
                </a:solidFill>
                <a:latin typeface="Times New Roman" panose="02020603050405020304" pitchFamily="18" charset="0"/>
                <a:ea typeface="Calibri" panose="020F0502020204030204" pitchFamily="34" charset="0"/>
              </a:rPr>
              <a:t>Н</a:t>
            </a:r>
            <a:r>
              <a:rPr lang="ru-RU" sz="2000" i="1" dirty="0" smtClean="0">
                <a:solidFill>
                  <a:srgbClr val="500000"/>
                </a:solidFill>
                <a:latin typeface="Times New Roman" panose="02020603050405020304" pitchFamily="18" charset="0"/>
                <a:ea typeface="Calibri" panose="020F0502020204030204" pitchFamily="34" charset="0"/>
              </a:rPr>
              <a:t>а </a:t>
            </a:r>
            <a:r>
              <a:rPr lang="ru-RU" sz="2000" i="1" dirty="0">
                <a:solidFill>
                  <a:srgbClr val="500000"/>
                </a:solidFill>
                <a:latin typeface="Times New Roman" panose="02020603050405020304" pitchFamily="18" charset="0"/>
                <a:ea typeface="Calibri" panose="020F0502020204030204" pitchFamily="34" charset="0"/>
              </a:rPr>
              <a:t>примере открытого регионального чемпионата  </a:t>
            </a:r>
          </a:p>
          <a:p>
            <a:pPr lvl="0" algn="ctr">
              <a:lnSpc>
                <a:spcPct val="115000"/>
              </a:lnSpc>
            </a:pPr>
            <a:r>
              <a:rPr lang="ru-RU" sz="2000" i="1" dirty="0">
                <a:solidFill>
                  <a:srgbClr val="500000"/>
                </a:solidFill>
                <a:latin typeface="Times New Roman" panose="02020603050405020304" pitchFamily="18" charset="0"/>
                <a:ea typeface="Calibri" panose="020F0502020204030204" pitchFamily="34" charset="0"/>
              </a:rPr>
              <a:t>«Молодые профессионалы» (WorldSkills </a:t>
            </a:r>
            <a:r>
              <a:rPr lang="ru-RU" sz="2000" i="1" dirty="0" smtClean="0">
                <a:solidFill>
                  <a:srgbClr val="500000"/>
                </a:solidFill>
                <a:latin typeface="Times New Roman" panose="02020603050405020304" pitchFamily="18" charset="0"/>
                <a:ea typeface="Calibri" panose="020F0502020204030204" pitchFamily="34" charset="0"/>
              </a:rPr>
              <a:t>Russia)</a:t>
            </a:r>
            <a:endParaRPr lang="ru-RU" dirty="0">
              <a:solidFill>
                <a:srgbClr val="500000"/>
              </a:solidFill>
            </a:endParaRPr>
          </a:p>
        </p:txBody>
      </p:sp>
    </p:spTree>
    <p:extLst>
      <p:ext uri="{BB962C8B-B14F-4D97-AF65-F5344CB8AC3E}">
        <p14:creationId xmlns:p14="http://schemas.microsoft.com/office/powerpoint/2010/main" val="41228836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13984" cy="6858000"/>
          </a:xfrm>
          <a:prstGeom prst="rect">
            <a:avLst/>
          </a:prstGeom>
          <a:solidFill>
            <a:srgbClr val="99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p:cNvSpPr txBox="1"/>
          <p:nvPr/>
        </p:nvSpPr>
        <p:spPr>
          <a:xfrm>
            <a:off x="964278" y="1782305"/>
            <a:ext cx="7373810" cy="954107"/>
          </a:xfrm>
          <a:prstGeom prst="rect">
            <a:avLst/>
          </a:prstGeom>
          <a:noFill/>
        </p:spPr>
        <p:txBody>
          <a:bodyPr wrap="square" rtlCol="0">
            <a:spAutoFit/>
          </a:bodyPr>
          <a:lstStyle/>
          <a:p>
            <a:pPr algn="ctr"/>
            <a:r>
              <a:rPr lang="ru-RU" sz="2800" b="1" i="1" dirty="0" smtClean="0">
                <a:solidFill>
                  <a:srgbClr val="3C1428"/>
                </a:solidFill>
                <a:latin typeface="Times New Roman" panose="02020603050405020304" pitchFamily="18" charset="0"/>
                <a:cs typeface="Times New Roman" panose="02020603050405020304" pitchFamily="18" charset="0"/>
              </a:rPr>
              <a:t>Вводные вопросы к детям перед рассказом </a:t>
            </a:r>
          </a:p>
          <a:p>
            <a:pPr algn="ctr"/>
            <a:r>
              <a:rPr lang="ru-RU" sz="2800" b="1" i="1" dirty="0" smtClean="0">
                <a:solidFill>
                  <a:srgbClr val="3C1428"/>
                </a:solidFill>
                <a:latin typeface="Times New Roman" panose="02020603050405020304" pitchFamily="18" charset="0"/>
                <a:cs typeface="Times New Roman" panose="02020603050405020304" pitchFamily="18" charset="0"/>
              </a:rPr>
              <a:t>биографии Шарля Перро</a:t>
            </a:r>
            <a:endParaRPr lang="ru-RU" sz="2800" b="1" i="1" dirty="0">
              <a:solidFill>
                <a:srgbClr val="3C1428"/>
              </a:solidFill>
              <a:latin typeface="Times New Roman" panose="02020603050405020304" pitchFamily="18" charset="0"/>
              <a:cs typeface="Times New Roman" panose="02020603050405020304" pitchFamily="18" charset="0"/>
            </a:endParaRPr>
          </a:p>
        </p:txBody>
      </p:sp>
      <p:sp>
        <p:nvSpPr>
          <p:cNvPr id="7" name="TextBox 6"/>
          <p:cNvSpPr txBox="1"/>
          <p:nvPr/>
        </p:nvSpPr>
        <p:spPr>
          <a:xfrm>
            <a:off x="1064027" y="2789695"/>
            <a:ext cx="6917600" cy="3627340"/>
          </a:xfrm>
          <a:prstGeom prst="rect">
            <a:avLst/>
          </a:prstGeom>
          <a:noFill/>
        </p:spPr>
        <p:txBody>
          <a:bodyPr wrap="square" rtlCol="0">
            <a:spAutoFit/>
          </a:bodyPr>
          <a:lstStyle/>
          <a:p>
            <a:pPr algn="just">
              <a:lnSpc>
                <a:spcPct val="107000"/>
              </a:lnSpc>
              <a:spcAft>
                <a:spcPts val="750"/>
              </a:spcAft>
            </a:pPr>
            <a:r>
              <a:rPr lang="ru-RU" sz="2800" i="1" dirty="0" smtClean="0">
                <a:solidFill>
                  <a:srgbClr val="3C1428"/>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i="1" dirty="0" smtClean="0">
                <a:solidFill>
                  <a:srgbClr val="3C1428"/>
                </a:solidFill>
                <a:latin typeface="Times New Roman" panose="02020603050405020304" pitchFamily="18" charset="0"/>
                <a:ea typeface="Times New Roman" panose="02020603050405020304" pitchFamily="18" charset="0"/>
                <a:cs typeface="Times New Roman" panose="02020603050405020304" pitchFamily="18" charset="0"/>
              </a:rPr>
              <a:t>Скажите</a:t>
            </a:r>
            <a:r>
              <a:rPr lang="ru-RU" sz="2400" i="1" dirty="0">
                <a:solidFill>
                  <a:srgbClr val="3C1428"/>
                </a:solidFill>
                <a:latin typeface="Times New Roman" panose="02020603050405020304" pitchFamily="18" charset="0"/>
                <a:ea typeface="Times New Roman" panose="02020603050405020304" pitchFamily="18" charset="0"/>
                <a:cs typeface="Times New Roman" panose="02020603050405020304" pitchFamily="18" charset="0"/>
              </a:rPr>
              <a:t>, пожалуйста, какие вы знаете сказки Шарля Перро? (Ответы детей.) </a:t>
            </a:r>
            <a:endParaRPr lang="ru-RU" sz="2400" i="1" dirty="0" smtClean="0">
              <a:solidFill>
                <a:srgbClr val="3C1428"/>
              </a:solidFill>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07000"/>
              </a:lnSpc>
              <a:spcAft>
                <a:spcPts val="750"/>
              </a:spcAft>
            </a:pPr>
            <a:r>
              <a:rPr lang="ru-RU" sz="2400" i="1" dirty="0" smtClean="0">
                <a:solidFill>
                  <a:srgbClr val="3C1428"/>
                </a:solidFill>
                <a:latin typeface="Times New Roman" panose="02020603050405020304" pitchFamily="18" charset="0"/>
                <a:ea typeface="Times New Roman" panose="02020603050405020304" pitchFamily="18" charset="0"/>
                <a:cs typeface="Times New Roman" panose="02020603050405020304" pitchFamily="18" charset="0"/>
              </a:rPr>
              <a:t>       Замечательно</a:t>
            </a:r>
            <a:r>
              <a:rPr lang="ru-RU" sz="2400" i="1" dirty="0">
                <a:solidFill>
                  <a:srgbClr val="3C1428"/>
                </a:solidFill>
                <a:latin typeface="Times New Roman" panose="02020603050405020304" pitchFamily="18" charset="0"/>
                <a:ea typeface="Times New Roman" panose="02020603050405020304" pitchFamily="18" charset="0"/>
                <a:cs typeface="Times New Roman" panose="02020603050405020304" pitchFamily="18" charset="0"/>
              </a:rPr>
              <a:t>! А кто назовет свою любимую сказку этого автора? (Ответы детей</a:t>
            </a:r>
            <a:r>
              <a:rPr lang="ru-RU" sz="2400" i="1" dirty="0" smtClean="0">
                <a:solidFill>
                  <a:srgbClr val="3C1428"/>
                </a:solidFill>
                <a:latin typeface="Times New Roman" panose="02020603050405020304" pitchFamily="18" charset="0"/>
                <a:ea typeface="Times New Roman" panose="02020603050405020304" pitchFamily="18" charset="0"/>
                <a:cs typeface="Times New Roman" panose="02020603050405020304" pitchFamily="18" charset="0"/>
              </a:rPr>
              <a:t>). </a:t>
            </a:r>
          </a:p>
          <a:p>
            <a:pPr algn="just">
              <a:lnSpc>
                <a:spcPct val="107000"/>
              </a:lnSpc>
              <a:spcAft>
                <a:spcPts val="750"/>
              </a:spcAft>
            </a:pPr>
            <a:r>
              <a:rPr lang="ru-RU" sz="2400" i="1" dirty="0" smtClean="0">
                <a:solidFill>
                  <a:srgbClr val="3C1428"/>
                </a:solidFill>
                <a:latin typeface="Times New Roman" panose="02020603050405020304" pitchFamily="18" charset="0"/>
                <a:ea typeface="Times New Roman" panose="02020603050405020304" pitchFamily="18" charset="0"/>
                <a:cs typeface="Times New Roman" panose="02020603050405020304" pitchFamily="18" charset="0"/>
              </a:rPr>
              <a:t>       Да</a:t>
            </a:r>
            <a:r>
              <a:rPr lang="ru-RU" sz="2400" i="1" dirty="0">
                <a:solidFill>
                  <a:srgbClr val="3C1428"/>
                </a:solidFill>
                <a:latin typeface="Times New Roman" panose="02020603050405020304" pitchFamily="18" charset="0"/>
                <a:ea typeface="Times New Roman" panose="02020603050405020304" pitchFamily="18" charset="0"/>
                <a:cs typeface="Times New Roman" panose="02020603050405020304" pitchFamily="18" charset="0"/>
              </a:rPr>
              <a:t>, я тоже очень люблю сказку про Золушку, и про Кота в сапогах, и про Красную Шапочку. </a:t>
            </a:r>
            <a:endParaRPr lang="ru-RU" sz="2400" i="1" dirty="0" smtClean="0">
              <a:solidFill>
                <a:srgbClr val="3C1428"/>
              </a:solidFill>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07000"/>
              </a:lnSpc>
              <a:spcAft>
                <a:spcPts val="750"/>
              </a:spcAft>
            </a:pPr>
            <a:r>
              <a:rPr lang="ru-RU" sz="2400" i="1" dirty="0" smtClean="0">
                <a:solidFill>
                  <a:srgbClr val="3C1428"/>
                </a:solidFill>
                <a:latin typeface="Times New Roman" panose="02020603050405020304" pitchFamily="18" charset="0"/>
                <a:ea typeface="Times New Roman" panose="02020603050405020304" pitchFamily="18" charset="0"/>
                <a:cs typeface="Times New Roman" panose="02020603050405020304" pitchFamily="18" charset="0"/>
              </a:rPr>
              <a:t>       А </a:t>
            </a:r>
            <a:r>
              <a:rPr lang="ru-RU" sz="2400" i="1" dirty="0">
                <a:solidFill>
                  <a:srgbClr val="3C1428"/>
                </a:solidFill>
                <a:latin typeface="Times New Roman" panose="02020603050405020304" pitchFamily="18" charset="0"/>
                <a:ea typeface="Times New Roman" panose="02020603050405020304" pitchFamily="18" charset="0"/>
                <a:cs typeface="Times New Roman" panose="02020603050405020304" pitchFamily="18" charset="0"/>
              </a:rPr>
              <a:t>что мы знаем об их авторе, Шарле Перро? Я вам немного расскажу о нем.</a:t>
            </a:r>
            <a:endParaRPr lang="ru-RU" sz="2400" dirty="0">
              <a:solidFill>
                <a:srgbClr val="3C1428"/>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9" name="Рисунок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88382" y="1782305"/>
            <a:ext cx="3234636" cy="4831482"/>
          </a:xfrm>
          <a:prstGeom prst="rect">
            <a:avLst/>
          </a:prstGeom>
          <a:ln>
            <a:noFill/>
          </a:ln>
          <a:effectLst>
            <a:outerShdw blurRad="292100" dist="139700" dir="2700000" algn="tl" rotWithShape="0">
              <a:srgbClr val="333333">
                <a:alpha val="65000"/>
              </a:srgbClr>
            </a:outerShdw>
          </a:effectLst>
        </p:spPr>
      </p:pic>
      <p:sp>
        <p:nvSpPr>
          <p:cNvPr id="10" name="TextBox 9"/>
          <p:cNvSpPr txBox="1"/>
          <p:nvPr/>
        </p:nvSpPr>
        <p:spPr>
          <a:xfrm>
            <a:off x="1286359" y="309966"/>
            <a:ext cx="10027404" cy="1015663"/>
          </a:xfrm>
          <a:prstGeom prst="rect">
            <a:avLst/>
          </a:prstGeom>
          <a:noFill/>
        </p:spPr>
        <p:txBody>
          <a:bodyPr wrap="square" rtlCol="0">
            <a:spAutoFit/>
          </a:bodyPr>
          <a:lstStyle/>
          <a:p>
            <a:pPr algn="ctr"/>
            <a:r>
              <a:rPr lang="ru-RU" sz="3200" b="1" i="1" dirty="0" smtClean="0">
                <a:solidFill>
                  <a:srgbClr val="3C1428"/>
                </a:solidFill>
                <a:latin typeface="Times New Roman" panose="02020603050405020304" pitchFamily="18" charset="0"/>
                <a:cs typeface="Times New Roman" panose="02020603050405020304" pitchFamily="18" charset="0"/>
              </a:rPr>
              <a:t>Образец биографии Шарля Перро</a:t>
            </a:r>
          </a:p>
          <a:p>
            <a:pPr algn="ctr"/>
            <a:r>
              <a:rPr lang="ru-RU" sz="2800" i="1" dirty="0" smtClean="0">
                <a:solidFill>
                  <a:srgbClr val="3C1428"/>
                </a:solidFill>
                <a:latin typeface="Times New Roman" panose="02020603050405020304" pitchFamily="18" charset="0"/>
                <a:cs typeface="Times New Roman" panose="02020603050405020304" pitchFamily="18" charset="0"/>
              </a:rPr>
              <a:t>(для детей старшего дошкольного возраста)</a:t>
            </a:r>
            <a:endParaRPr lang="ru-RU" sz="2800" i="1" dirty="0">
              <a:solidFill>
                <a:srgbClr val="3C1428"/>
              </a:solidFill>
              <a:latin typeface="Times New Roman" panose="02020603050405020304" pitchFamily="18" charset="0"/>
              <a:cs typeface="Times New Roman" panose="02020603050405020304" pitchFamily="18" charset="0"/>
            </a:endParaRPr>
          </a:p>
        </p:txBody>
      </p:sp>
      <p:pic>
        <p:nvPicPr>
          <p:cNvPr id="11" name="Рисунок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91934" y="389137"/>
            <a:ext cx="465029" cy="430027"/>
          </a:xfrm>
          <a:prstGeom prst="rect">
            <a:avLst/>
          </a:prstGeom>
        </p:spPr>
      </p:pic>
    </p:spTree>
    <p:extLst>
      <p:ext uri="{BB962C8B-B14F-4D97-AF65-F5344CB8AC3E}">
        <p14:creationId xmlns:p14="http://schemas.microsoft.com/office/powerpoint/2010/main" val="37361334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13984" cy="6858000"/>
          </a:xfrm>
          <a:prstGeom prst="rect">
            <a:avLst/>
          </a:prstGeom>
          <a:solidFill>
            <a:srgbClr val="99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0" name="Рисунок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9372" y="240198"/>
            <a:ext cx="6076741" cy="6279299"/>
          </a:xfrm>
          <a:prstGeom prst="rect">
            <a:avLst/>
          </a:prstGeom>
        </p:spPr>
      </p:pic>
      <p:pic>
        <p:nvPicPr>
          <p:cNvPr id="11" name="Рисунок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31963" y="240198"/>
            <a:ext cx="4635005" cy="6279299"/>
          </a:xfrm>
          <a:prstGeom prst="rect">
            <a:avLst/>
          </a:prstGeom>
        </p:spPr>
      </p:pic>
    </p:spTree>
    <p:extLst>
      <p:ext uri="{BB962C8B-B14F-4D97-AF65-F5344CB8AC3E}">
        <p14:creationId xmlns:p14="http://schemas.microsoft.com/office/powerpoint/2010/main" val="21325977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13984" cy="6858000"/>
          </a:xfrm>
          <a:prstGeom prst="rect">
            <a:avLst/>
          </a:prstGeom>
          <a:solidFill>
            <a:srgbClr val="99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885372" y="348343"/>
            <a:ext cx="5341257" cy="584775"/>
          </a:xfrm>
          <a:prstGeom prst="rect">
            <a:avLst/>
          </a:prstGeom>
          <a:noFill/>
        </p:spPr>
        <p:txBody>
          <a:bodyPr wrap="square" rtlCol="0">
            <a:spAutoFit/>
          </a:bodyPr>
          <a:lstStyle/>
          <a:p>
            <a:pPr algn="ctr"/>
            <a:r>
              <a:rPr lang="ru-RU" sz="3200" b="1" i="1" dirty="0" smtClean="0">
                <a:solidFill>
                  <a:srgbClr val="3C1428"/>
                </a:solidFill>
                <a:latin typeface="Times New Roman" panose="02020603050405020304" pitchFamily="18" charset="0"/>
                <a:cs typeface="Times New Roman" panose="02020603050405020304" pitchFamily="18" charset="0"/>
              </a:rPr>
              <a:t>Биография Шарля Перро</a:t>
            </a:r>
            <a:endParaRPr lang="ru-RU" sz="3200" b="1" i="1" dirty="0">
              <a:solidFill>
                <a:srgbClr val="3C1428"/>
              </a:solidFill>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02400" y="461238"/>
            <a:ext cx="5341257" cy="6049555"/>
          </a:xfrm>
          <a:prstGeom prst="rect">
            <a:avLst/>
          </a:prstGeom>
          <a:solidFill>
            <a:srgbClr val="AD3973"/>
          </a:solidFill>
          <a:ln>
            <a:noFill/>
          </a:ln>
          <a:effectLst>
            <a:glow rad="139700">
              <a:srgbClr val="3C1428">
                <a:alpha val="40000"/>
              </a:srgbClr>
            </a:glow>
            <a:outerShdw blurRad="292100" dist="139700" dir="2700000" algn="tl" rotWithShape="0">
              <a:srgbClr val="333333">
                <a:alpha val="65000"/>
              </a:srgbClr>
            </a:outerShdw>
          </a:effectLst>
        </p:spPr>
      </p:pic>
      <p:sp>
        <p:nvSpPr>
          <p:cNvPr id="5" name="TextBox 4"/>
          <p:cNvSpPr txBox="1"/>
          <p:nvPr/>
        </p:nvSpPr>
        <p:spPr>
          <a:xfrm>
            <a:off x="1640114" y="933118"/>
            <a:ext cx="3831772" cy="461665"/>
          </a:xfrm>
          <a:prstGeom prst="rect">
            <a:avLst/>
          </a:prstGeom>
          <a:noFill/>
        </p:spPr>
        <p:txBody>
          <a:bodyPr wrap="square" rtlCol="0">
            <a:spAutoFit/>
          </a:bodyPr>
          <a:lstStyle/>
          <a:p>
            <a:pPr algn="ctr"/>
            <a:r>
              <a:rPr lang="ru-RU" sz="2400" b="1" i="1" kern="1800" cap="all" dirty="0">
                <a:solidFill>
                  <a:srgbClr val="3C1428"/>
                </a:solidFill>
                <a:latin typeface="Times New Roman" panose="02020603050405020304" pitchFamily="18" charset="0"/>
                <a:ea typeface="Times New Roman" panose="02020603050405020304" pitchFamily="18" charset="0"/>
                <a:cs typeface="Times New Roman" panose="02020603050405020304" pitchFamily="18" charset="0"/>
              </a:rPr>
              <a:t>(1628-1703)</a:t>
            </a:r>
            <a:endParaRPr lang="ru-RU" sz="2400" i="1" dirty="0">
              <a:solidFill>
                <a:srgbClr val="3C1428"/>
              </a:solidFill>
              <a:latin typeface="Times New Roman" panose="02020603050405020304" pitchFamily="18" charset="0"/>
              <a:cs typeface="Times New Roman" panose="02020603050405020304" pitchFamily="18" charset="0"/>
            </a:endParaRPr>
          </a:p>
        </p:txBody>
      </p:sp>
      <p:pic>
        <p:nvPicPr>
          <p:cNvPr id="6" name="Рисунок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85371" y="2934869"/>
            <a:ext cx="5341257" cy="3575926"/>
          </a:xfrm>
          <a:prstGeom prst="rect">
            <a:avLst/>
          </a:prstGeom>
        </p:spPr>
      </p:pic>
    </p:spTree>
    <p:extLst>
      <p:ext uri="{BB962C8B-B14F-4D97-AF65-F5344CB8AC3E}">
        <p14:creationId xmlns:p14="http://schemas.microsoft.com/office/powerpoint/2010/main" val="30708156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13984" cy="6858000"/>
          </a:xfrm>
          <a:prstGeom prst="rect">
            <a:avLst/>
          </a:prstGeom>
          <a:solidFill>
            <a:srgbClr val="99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1343608" y="391887"/>
            <a:ext cx="10039739" cy="584775"/>
          </a:xfrm>
          <a:prstGeom prst="rect">
            <a:avLst/>
          </a:prstGeom>
          <a:noFill/>
        </p:spPr>
        <p:txBody>
          <a:bodyPr wrap="square" rtlCol="0">
            <a:spAutoFit/>
          </a:bodyPr>
          <a:lstStyle/>
          <a:p>
            <a:pPr algn="ctr"/>
            <a:r>
              <a:rPr lang="ru-RU" sz="3200" b="1" i="1" dirty="0" smtClean="0">
                <a:solidFill>
                  <a:srgbClr val="3C1428"/>
                </a:solidFill>
                <a:latin typeface="Times New Roman" panose="02020603050405020304" pitchFamily="18" charset="0"/>
                <a:cs typeface="Times New Roman" panose="02020603050405020304" pitchFamily="18" charset="0"/>
              </a:rPr>
              <a:t>Литературная жизнь </a:t>
            </a:r>
            <a:r>
              <a:rPr lang="ru-RU" sz="3200" b="1" i="1" dirty="0">
                <a:solidFill>
                  <a:srgbClr val="3C1428"/>
                </a:solidFill>
                <a:latin typeface="Times New Roman" panose="02020603050405020304" pitchFamily="18" charset="0"/>
                <a:cs typeface="Times New Roman" panose="02020603050405020304" pitchFamily="18" charset="0"/>
              </a:rPr>
              <a:t>Ш</a:t>
            </a:r>
            <a:r>
              <a:rPr lang="ru-RU" sz="3200" b="1" i="1" dirty="0" smtClean="0">
                <a:solidFill>
                  <a:srgbClr val="3C1428"/>
                </a:solidFill>
                <a:latin typeface="Times New Roman" panose="02020603050405020304" pitchFamily="18" charset="0"/>
                <a:cs typeface="Times New Roman" panose="02020603050405020304" pitchFamily="18" charset="0"/>
              </a:rPr>
              <a:t>арля </a:t>
            </a:r>
            <a:r>
              <a:rPr lang="ru-RU" sz="3200" b="1" i="1" dirty="0">
                <a:solidFill>
                  <a:srgbClr val="3C1428"/>
                </a:solidFill>
                <a:latin typeface="Times New Roman" panose="02020603050405020304" pitchFamily="18" charset="0"/>
                <a:cs typeface="Times New Roman" panose="02020603050405020304" pitchFamily="18" charset="0"/>
              </a:rPr>
              <a:t>П</a:t>
            </a:r>
            <a:r>
              <a:rPr lang="ru-RU" sz="3200" b="1" i="1" dirty="0" smtClean="0">
                <a:solidFill>
                  <a:srgbClr val="3C1428"/>
                </a:solidFill>
                <a:latin typeface="Times New Roman" panose="02020603050405020304" pitchFamily="18" charset="0"/>
                <a:cs typeface="Times New Roman" panose="02020603050405020304" pitchFamily="18" charset="0"/>
              </a:rPr>
              <a:t>ерро</a:t>
            </a:r>
            <a:endParaRPr lang="ru-RU" sz="3200" b="1" i="1" dirty="0">
              <a:solidFill>
                <a:srgbClr val="3C1428"/>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1063689" y="976662"/>
            <a:ext cx="10748865" cy="1384995"/>
          </a:xfrm>
          <a:prstGeom prst="rect">
            <a:avLst/>
          </a:prstGeom>
          <a:noFill/>
        </p:spPr>
        <p:txBody>
          <a:bodyPr wrap="square" rtlCol="0">
            <a:spAutoFit/>
          </a:bodyPr>
          <a:lstStyle/>
          <a:p>
            <a:pPr algn="just"/>
            <a:r>
              <a:rPr lang="ru-RU" sz="2800" i="1" dirty="0" smtClean="0">
                <a:solidFill>
                  <a:srgbClr val="3C1428"/>
                </a:solidFill>
                <a:latin typeface="Times New Roman" panose="02020603050405020304" pitchFamily="18" charset="0"/>
                <a:ea typeface="Times New Roman" panose="02020603050405020304" pitchFamily="18" charset="0"/>
                <a:cs typeface="Times New Roman" panose="02020603050405020304" pitchFamily="18" charset="0"/>
              </a:rPr>
              <a:t>       Что </a:t>
            </a:r>
            <a:r>
              <a:rPr lang="ru-RU" sz="2800" i="1" dirty="0">
                <a:solidFill>
                  <a:srgbClr val="3C1428"/>
                </a:solidFill>
                <a:latin typeface="Times New Roman" panose="02020603050405020304" pitchFamily="18" charset="0"/>
                <a:ea typeface="Times New Roman" panose="02020603050405020304" pitchFamily="18" charset="0"/>
                <a:cs typeface="Times New Roman" panose="02020603050405020304" pitchFamily="18" charset="0"/>
              </a:rPr>
              <a:t>это была за эпоха  — эпоха жизни Шарля Перро – в развитии французской литературы и культурной жизни этой страны?  </a:t>
            </a:r>
            <a:endParaRPr lang="ru-RU" sz="2800" i="1" dirty="0">
              <a:solidFill>
                <a:srgbClr val="3C1428"/>
              </a:solidFill>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1375" y="2295240"/>
            <a:ext cx="6696529" cy="4304911"/>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43608" y="2428073"/>
            <a:ext cx="2783372" cy="4172078"/>
          </a:xfrm>
          <a:prstGeom prst="rect">
            <a:avLst/>
          </a:prstGeom>
        </p:spPr>
      </p:pic>
    </p:spTree>
    <p:extLst>
      <p:ext uri="{BB962C8B-B14F-4D97-AF65-F5344CB8AC3E}">
        <p14:creationId xmlns:p14="http://schemas.microsoft.com/office/powerpoint/2010/main" val="41726690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13984" cy="6858000"/>
          </a:xfrm>
          <a:prstGeom prst="rect">
            <a:avLst/>
          </a:prstGeom>
          <a:solidFill>
            <a:srgbClr val="99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p:cNvSpPr txBox="1"/>
          <p:nvPr/>
        </p:nvSpPr>
        <p:spPr>
          <a:xfrm>
            <a:off x="4305993" y="266007"/>
            <a:ext cx="7616177" cy="1569660"/>
          </a:xfrm>
          <a:prstGeom prst="rect">
            <a:avLst/>
          </a:prstGeom>
          <a:noFill/>
        </p:spPr>
        <p:txBody>
          <a:bodyPr wrap="square" rtlCol="0">
            <a:spAutoFit/>
          </a:bodyPr>
          <a:lstStyle/>
          <a:p>
            <a:pPr lvl="0" algn="ctr"/>
            <a:r>
              <a:rPr lang="ru-RU" sz="3200" b="1" i="1" dirty="0" smtClean="0">
                <a:solidFill>
                  <a:srgbClr val="3C1428"/>
                </a:solidFill>
                <a:latin typeface="Times New Roman" panose="02020603050405020304" pitchFamily="18" charset="0"/>
                <a:cs typeface="Times New Roman" panose="02020603050405020304" pitchFamily="18" charset="0"/>
              </a:rPr>
              <a:t>Загадочная история авторства известных сказок </a:t>
            </a:r>
            <a:r>
              <a:rPr lang="ru-RU" sz="3200" b="1" i="1" dirty="0">
                <a:solidFill>
                  <a:srgbClr val="3C1428"/>
                </a:solidFill>
                <a:latin typeface="Times New Roman" panose="02020603050405020304" pitchFamily="18" charset="0"/>
                <a:cs typeface="Times New Roman" panose="02020603050405020304" pitchFamily="18" charset="0"/>
              </a:rPr>
              <a:t>Шарля Перро</a:t>
            </a:r>
          </a:p>
          <a:p>
            <a:pPr algn="ctr"/>
            <a:endParaRPr lang="ru-RU" sz="3200" b="1" i="1" dirty="0">
              <a:solidFill>
                <a:srgbClr val="3C1428"/>
              </a:solidFill>
              <a:latin typeface="Times New Roman" panose="02020603050405020304" pitchFamily="18" charset="0"/>
              <a:cs typeface="Times New Roman" panose="02020603050405020304" pitchFamily="18" charset="0"/>
            </a:endParaRPr>
          </a:p>
        </p:txBody>
      </p:sp>
      <p:pic>
        <p:nvPicPr>
          <p:cNvPr id="9" name="Рисунок 8"/>
          <p:cNvPicPr>
            <a:picLocks noChangeAspect="1"/>
          </p:cNvPicPr>
          <p:nvPr/>
        </p:nvPicPr>
        <p:blipFill>
          <a:blip r:embed="rId3" cstate="print">
            <a:extLst>
              <a:ext uri="{BEBA8EAE-BF5A-486C-A8C5-ECC9F3942E4B}">
                <a14:imgProps xmlns:a14="http://schemas.microsoft.com/office/drawing/2010/main">
                  <a14:imgLayer r:embed="rId4">
                    <a14:imgEffect>
                      <a14:backgroundRemoval t="259" b="100000" l="0" r="98895"/>
                    </a14:imgEffect>
                  </a14:imgLayer>
                </a14:imgProps>
              </a:ext>
              <a:ext uri="{28A0092B-C50C-407E-A947-70E740481C1C}">
                <a14:useLocalDpi xmlns:a14="http://schemas.microsoft.com/office/drawing/2010/main" val="0"/>
              </a:ext>
            </a:extLst>
          </a:blip>
          <a:stretch>
            <a:fillRect/>
          </a:stretch>
        </p:blipFill>
        <p:spPr>
          <a:xfrm>
            <a:off x="844118" y="527113"/>
            <a:ext cx="5922442" cy="6330887"/>
          </a:xfrm>
          <a:prstGeom prst="rect">
            <a:avLst/>
          </a:prstGeom>
        </p:spPr>
      </p:pic>
      <p:pic>
        <p:nvPicPr>
          <p:cNvPr id="10" name="Рисунок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31087" y="2552777"/>
            <a:ext cx="2691083" cy="3588111"/>
          </a:xfrm>
          <a:prstGeom prst="rect">
            <a:avLst/>
          </a:prstGeom>
        </p:spPr>
      </p:pic>
      <p:pic>
        <p:nvPicPr>
          <p:cNvPr id="13" name="Рисунок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58452" y="4444842"/>
            <a:ext cx="1956511" cy="2207511"/>
          </a:xfrm>
          <a:prstGeom prst="rect">
            <a:avLst/>
          </a:prstGeom>
        </p:spPr>
      </p:pic>
    </p:spTree>
    <p:extLst>
      <p:ext uri="{BB962C8B-B14F-4D97-AF65-F5344CB8AC3E}">
        <p14:creationId xmlns:p14="http://schemas.microsoft.com/office/powerpoint/2010/main" val="5853354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13984" cy="6858000"/>
          </a:xfrm>
          <a:prstGeom prst="rect">
            <a:avLst/>
          </a:prstGeom>
          <a:solidFill>
            <a:srgbClr val="99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441342" y="294468"/>
            <a:ext cx="9717438" cy="523220"/>
          </a:xfrm>
          <a:prstGeom prst="rect">
            <a:avLst/>
          </a:prstGeom>
          <a:noFill/>
        </p:spPr>
        <p:txBody>
          <a:bodyPr wrap="square" rtlCol="0">
            <a:spAutoFit/>
          </a:bodyPr>
          <a:lstStyle/>
          <a:p>
            <a:pPr algn="ctr"/>
            <a:r>
              <a:rPr lang="ru-RU" sz="2800" b="1" i="1" dirty="0" smtClean="0">
                <a:solidFill>
                  <a:srgbClr val="3C1428"/>
                </a:solidFill>
                <a:latin typeface="Times New Roman" panose="02020603050405020304" pitchFamily="18" charset="0"/>
                <a:cs typeface="Times New Roman" panose="02020603050405020304" pitchFamily="18" charset="0"/>
              </a:rPr>
              <a:t>В память о великом сказочнике </a:t>
            </a:r>
            <a:endParaRPr lang="ru-RU" sz="2800" b="1" i="1" dirty="0">
              <a:solidFill>
                <a:srgbClr val="3C1428"/>
              </a:solidFill>
              <a:latin typeface="Times New Roman" panose="02020603050405020304" pitchFamily="18" charset="0"/>
              <a:cs typeface="Times New Roman" panose="02020603050405020304" pitchFamily="18" charset="0"/>
            </a:endParaRPr>
          </a:p>
        </p:txBody>
      </p:sp>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8769" y="1368006"/>
            <a:ext cx="4562134" cy="5226522"/>
          </a:xfrm>
          <a:prstGeom prst="rect">
            <a:avLst/>
          </a:prstGeom>
          <a:ln>
            <a:noFill/>
          </a:ln>
          <a:effectLst>
            <a:outerShdw blurRad="292100" dist="139700" dir="2700000" algn="tl" rotWithShape="0">
              <a:srgbClr val="333333">
                <a:alpha val="65000"/>
              </a:srgbClr>
            </a:outerShdw>
          </a:effectLst>
        </p:spPr>
      </p:pic>
      <p:pic>
        <p:nvPicPr>
          <p:cNvPr id="8" name="Рисунок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65688" y="1368006"/>
            <a:ext cx="6424267" cy="522652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0918375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13984" cy="6858000"/>
          </a:xfrm>
          <a:prstGeom prst="rect">
            <a:avLst/>
          </a:prstGeom>
          <a:solidFill>
            <a:srgbClr val="99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6380" y="1429108"/>
            <a:ext cx="7159531" cy="4768492"/>
          </a:xfrm>
          <a:prstGeom prst="rect">
            <a:avLst/>
          </a:prstGeom>
          <a:ln>
            <a:noFill/>
          </a:ln>
          <a:effectLst>
            <a:outerShdw blurRad="292100" dist="139700" dir="2700000" algn="tl" rotWithShape="0">
              <a:srgbClr val="333333">
                <a:alpha val="65000"/>
              </a:srgbClr>
            </a:outerShdw>
          </a:effectLst>
        </p:spPr>
      </p:pic>
      <p:pic>
        <p:nvPicPr>
          <p:cNvPr id="6" name="Рисунок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94269" y="1429108"/>
            <a:ext cx="3839040" cy="4768492"/>
          </a:xfrm>
          <a:prstGeom prst="rect">
            <a:avLst/>
          </a:prstGeom>
          <a:ln>
            <a:noFill/>
          </a:ln>
          <a:effectLst>
            <a:outerShdw blurRad="292100" dist="139700" dir="2700000" algn="tl" rotWithShape="0">
              <a:srgbClr val="333333">
                <a:alpha val="65000"/>
              </a:srgbClr>
            </a:outerShdw>
          </a:effectLst>
        </p:spPr>
      </p:pic>
      <p:sp>
        <p:nvSpPr>
          <p:cNvPr id="9" name="TextBox 8"/>
          <p:cNvSpPr txBox="1"/>
          <p:nvPr/>
        </p:nvSpPr>
        <p:spPr>
          <a:xfrm>
            <a:off x="1349828" y="377371"/>
            <a:ext cx="10508343" cy="523220"/>
          </a:xfrm>
          <a:prstGeom prst="rect">
            <a:avLst/>
          </a:prstGeom>
          <a:noFill/>
        </p:spPr>
        <p:txBody>
          <a:bodyPr wrap="square" rtlCol="0">
            <a:spAutoFit/>
          </a:bodyPr>
          <a:lstStyle/>
          <a:p>
            <a:pPr algn="ctr"/>
            <a:r>
              <a:rPr lang="ru-RU" sz="2800" b="1" i="1" dirty="0">
                <a:solidFill>
                  <a:srgbClr val="3C1428"/>
                </a:solidFill>
                <a:latin typeface="Times New Roman" panose="02020603050405020304" pitchFamily="18" charset="0"/>
                <a:cs typeface="Times New Roman" panose="02020603050405020304" pitchFamily="18" charset="0"/>
              </a:rPr>
              <a:t>Замок Бретейль (Breteuil) - «Владения Кота в сапогах</a:t>
            </a:r>
            <a:r>
              <a:rPr lang="ru-RU" sz="2800" b="1" i="1" dirty="0" smtClean="0">
                <a:solidFill>
                  <a:srgbClr val="3C1428"/>
                </a:solidFill>
                <a:latin typeface="Times New Roman" panose="02020603050405020304" pitchFamily="18" charset="0"/>
                <a:cs typeface="Times New Roman" panose="02020603050405020304" pitchFamily="18" charset="0"/>
              </a:rPr>
              <a:t>»</a:t>
            </a:r>
            <a:endParaRPr lang="ru-RU" sz="2800" b="1" i="1" dirty="0">
              <a:solidFill>
                <a:srgbClr val="3C1428"/>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1495524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13984" cy="6858000"/>
          </a:xfrm>
          <a:prstGeom prst="rect">
            <a:avLst/>
          </a:prstGeom>
          <a:solidFill>
            <a:srgbClr val="99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TextBox 8"/>
          <p:cNvSpPr txBox="1"/>
          <p:nvPr/>
        </p:nvSpPr>
        <p:spPr>
          <a:xfrm>
            <a:off x="1349828" y="377371"/>
            <a:ext cx="10508343" cy="523220"/>
          </a:xfrm>
          <a:prstGeom prst="rect">
            <a:avLst/>
          </a:prstGeom>
          <a:noFill/>
        </p:spPr>
        <p:txBody>
          <a:bodyPr wrap="square" rtlCol="0">
            <a:spAutoFit/>
          </a:bodyPr>
          <a:lstStyle/>
          <a:p>
            <a:pPr algn="ctr"/>
            <a:r>
              <a:rPr lang="ru-RU" sz="2800" b="1" i="1" dirty="0">
                <a:solidFill>
                  <a:srgbClr val="3C1428"/>
                </a:solidFill>
                <a:latin typeface="Times New Roman" panose="02020603050405020304" pitchFamily="18" charset="0"/>
                <a:cs typeface="Times New Roman" panose="02020603050405020304" pitchFamily="18" charset="0"/>
              </a:rPr>
              <a:t>Замок Бретейль (Breteuil) - «Владения Кота в сапогах</a:t>
            </a:r>
            <a:r>
              <a:rPr lang="ru-RU" sz="2800" b="1" i="1" dirty="0" smtClean="0">
                <a:solidFill>
                  <a:srgbClr val="3C1428"/>
                </a:solidFill>
                <a:latin typeface="Times New Roman" panose="02020603050405020304" pitchFamily="18" charset="0"/>
                <a:cs typeface="Times New Roman" panose="02020603050405020304" pitchFamily="18" charset="0"/>
              </a:rPr>
              <a:t>»</a:t>
            </a:r>
            <a:endParaRPr lang="ru-RU" sz="2800" b="1" i="1" dirty="0">
              <a:solidFill>
                <a:srgbClr val="3C1428"/>
              </a:solidFill>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8135" y="1261531"/>
            <a:ext cx="3887109" cy="5182812"/>
          </a:xfrm>
          <a:prstGeom prst="rect">
            <a:avLst/>
          </a:prstGeom>
          <a:ln>
            <a:noFill/>
          </a:ln>
          <a:effectLst>
            <a:outerShdw blurRad="292100" dist="139700" dir="2700000" algn="tl" rotWithShape="0">
              <a:srgbClr val="333333">
                <a:alpha val="65000"/>
              </a:srgbClr>
            </a:outerShdw>
          </a:effectLst>
        </p:spPr>
      </p:pic>
      <p:pic>
        <p:nvPicPr>
          <p:cNvPr id="5" name="Рисунок 4"/>
          <p:cNvPicPr>
            <a:picLocks noChangeAspect="1"/>
          </p:cNvPicPr>
          <p:nvPr/>
        </p:nvPicPr>
        <p:blipFill rotWithShape="1">
          <a:blip r:embed="rId4">
            <a:extLst>
              <a:ext uri="{28A0092B-C50C-407E-A947-70E740481C1C}">
                <a14:useLocalDpi xmlns:a14="http://schemas.microsoft.com/office/drawing/2010/main" val="0"/>
              </a:ext>
            </a:extLst>
          </a:blip>
          <a:srcRect r="8305"/>
          <a:stretch/>
        </p:blipFill>
        <p:spPr>
          <a:xfrm>
            <a:off x="4896270" y="1261531"/>
            <a:ext cx="7122998" cy="518281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5253846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13984" cy="6858000"/>
          </a:xfrm>
          <a:prstGeom prst="rect">
            <a:avLst/>
          </a:prstGeom>
          <a:solidFill>
            <a:srgbClr val="99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39645" y="1005839"/>
            <a:ext cx="4129747" cy="5566181"/>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5117" y="1005839"/>
            <a:ext cx="6743395" cy="5566181"/>
          </a:xfrm>
          <a:prstGeom prst="rect">
            <a:avLst/>
          </a:prstGeom>
        </p:spPr>
      </p:pic>
      <p:sp>
        <p:nvSpPr>
          <p:cNvPr id="7" name="TextBox 6"/>
          <p:cNvSpPr txBox="1"/>
          <p:nvPr/>
        </p:nvSpPr>
        <p:spPr>
          <a:xfrm>
            <a:off x="2139696" y="256032"/>
            <a:ext cx="9070848" cy="584775"/>
          </a:xfrm>
          <a:prstGeom prst="rect">
            <a:avLst/>
          </a:prstGeom>
          <a:noFill/>
        </p:spPr>
        <p:txBody>
          <a:bodyPr wrap="square" rtlCol="0">
            <a:spAutoFit/>
          </a:bodyPr>
          <a:lstStyle/>
          <a:p>
            <a:pPr algn="ctr"/>
            <a:r>
              <a:rPr lang="ru-RU" sz="3200" b="1" i="1" dirty="0" smtClean="0">
                <a:solidFill>
                  <a:srgbClr val="3C1428"/>
                </a:solidFill>
                <a:latin typeface="Times New Roman" panose="02020603050405020304" pitchFamily="18" charset="0"/>
                <a:cs typeface="Times New Roman" panose="02020603050405020304" pitchFamily="18" charset="0"/>
              </a:rPr>
              <a:t>Сказки Шарля Перро в России</a:t>
            </a:r>
            <a:endParaRPr lang="ru-RU" sz="3200" b="1" i="1" dirty="0">
              <a:solidFill>
                <a:srgbClr val="3C1428"/>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1240264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13984" cy="6858000"/>
          </a:xfrm>
          <a:prstGeom prst="rect">
            <a:avLst/>
          </a:prstGeom>
          <a:solidFill>
            <a:srgbClr val="99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TextBox 6"/>
          <p:cNvSpPr txBox="1"/>
          <p:nvPr/>
        </p:nvSpPr>
        <p:spPr>
          <a:xfrm>
            <a:off x="1872343" y="145142"/>
            <a:ext cx="9361714" cy="523220"/>
          </a:xfrm>
          <a:prstGeom prst="rect">
            <a:avLst/>
          </a:prstGeom>
          <a:noFill/>
        </p:spPr>
        <p:txBody>
          <a:bodyPr wrap="square" rtlCol="0">
            <a:spAutoFit/>
          </a:bodyPr>
          <a:lstStyle/>
          <a:p>
            <a:pPr algn="ctr"/>
            <a:r>
              <a:rPr lang="ru-RU" sz="2800" b="1" i="1" dirty="0" smtClean="0">
                <a:solidFill>
                  <a:srgbClr val="3C1428"/>
                </a:solidFill>
                <a:latin typeface="Times New Roman" panose="02020603050405020304" pitchFamily="18" charset="0"/>
                <a:cs typeface="Times New Roman" panose="02020603050405020304" pitchFamily="18" charset="0"/>
              </a:rPr>
              <a:t>Сказки Шарля Перро в России</a:t>
            </a:r>
            <a:endParaRPr lang="ru-RU" sz="2800" b="1" i="1" dirty="0">
              <a:solidFill>
                <a:srgbClr val="3C1428"/>
              </a:solidFill>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rotWithShape="1">
          <a:blip r:embed="rId3">
            <a:extLst>
              <a:ext uri="{28A0092B-C50C-407E-A947-70E740481C1C}">
                <a14:useLocalDpi xmlns:a14="http://schemas.microsoft.com/office/drawing/2010/main" val="0"/>
              </a:ext>
            </a:extLst>
          </a:blip>
          <a:srcRect t="5521"/>
          <a:stretch/>
        </p:blipFill>
        <p:spPr>
          <a:xfrm>
            <a:off x="914401" y="818408"/>
            <a:ext cx="11045370" cy="586995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514418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13984" cy="6858000"/>
          </a:xfrm>
          <a:prstGeom prst="rect">
            <a:avLst/>
          </a:prstGeom>
          <a:solidFill>
            <a:srgbClr val="99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4296427" y="313151"/>
            <a:ext cx="7615825" cy="830997"/>
          </a:xfrm>
          <a:prstGeom prst="rect">
            <a:avLst/>
          </a:prstGeom>
          <a:noFill/>
        </p:spPr>
        <p:txBody>
          <a:bodyPr wrap="square" rtlCol="0">
            <a:spAutoFit/>
          </a:bodyPr>
          <a:lstStyle/>
          <a:p>
            <a:pPr algn="r"/>
            <a:r>
              <a:rPr lang="ru-RU" sz="2400" i="1" dirty="0">
                <a:solidFill>
                  <a:srgbClr val="2A0000"/>
                </a:solidFill>
                <a:latin typeface="Times New Roman" panose="02020603050405020304" pitchFamily="18" charset="0"/>
                <a:ea typeface="Times New Roman" panose="02020603050405020304" pitchFamily="18" charset="0"/>
                <a:cs typeface="Times New Roman" panose="02020603050405020304" pitchFamily="18" charset="0"/>
              </a:rPr>
              <a:t>Вызови интерес к автору и его </a:t>
            </a:r>
            <a:r>
              <a:rPr lang="ru-RU" sz="2400" i="1" dirty="0" smtClean="0">
                <a:solidFill>
                  <a:srgbClr val="2A0000"/>
                </a:solidFill>
                <a:latin typeface="Times New Roman" panose="02020603050405020304" pitchFamily="18" charset="0"/>
                <a:ea typeface="Times New Roman" panose="02020603050405020304" pitchFamily="18" charset="0"/>
                <a:cs typeface="Times New Roman" panose="02020603050405020304" pitchFamily="18" charset="0"/>
              </a:rPr>
              <a:t>творчеству –</a:t>
            </a:r>
          </a:p>
          <a:p>
            <a:pPr algn="r"/>
            <a:r>
              <a:rPr lang="ru-RU" sz="2400" i="1" dirty="0">
                <a:solidFill>
                  <a:srgbClr val="2A0000"/>
                </a:solidFill>
                <a:latin typeface="Times New Roman" panose="02020603050405020304" pitchFamily="18" charset="0"/>
                <a:cs typeface="Times New Roman" panose="02020603050405020304" pitchFamily="18" charset="0"/>
              </a:rPr>
              <a:t>з</a:t>
            </a:r>
            <a:r>
              <a:rPr lang="ru-RU" sz="2400" i="1" dirty="0" smtClean="0">
                <a:solidFill>
                  <a:srgbClr val="2A0000"/>
                </a:solidFill>
                <a:latin typeface="Times New Roman" panose="02020603050405020304" pitchFamily="18" charset="0"/>
                <a:cs typeface="Times New Roman" panose="02020603050405020304" pitchFamily="18" charset="0"/>
              </a:rPr>
              <a:t>аповедь педагога.</a:t>
            </a:r>
            <a:endParaRPr lang="ru-RU" sz="2400" i="1" dirty="0">
              <a:solidFill>
                <a:srgbClr val="2A0000"/>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1741118" y="1144148"/>
            <a:ext cx="7112596" cy="584775"/>
          </a:xfrm>
          <a:prstGeom prst="rect">
            <a:avLst/>
          </a:prstGeom>
          <a:noFill/>
        </p:spPr>
        <p:txBody>
          <a:bodyPr wrap="square" rtlCol="0">
            <a:spAutoFit/>
          </a:bodyPr>
          <a:lstStyle/>
          <a:p>
            <a:r>
              <a:rPr lang="ru-RU" sz="3200" b="1" i="1" dirty="0" smtClean="0">
                <a:solidFill>
                  <a:srgbClr val="2A0000"/>
                </a:solidFill>
                <a:latin typeface="Times New Roman" panose="02020603050405020304" pitchFamily="18" charset="0"/>
                <a:ea typeface="Times New Roman" panose="02020603050405020304" pitchFamily="18" charset="0"/>
                <a:cs typeface="Times New Roman" panose="02020603050405020304" pitchFamily="18" charset="0"/>
              </a:rPr>
              <a:t>Цель </a:t>
            </a:r>
            <a:r>
              <a:rPr lang="ru-RU" sz="3200" b="1" i="1" dirty="0">
                <a:solidFill>
                  <a:srgbClr val="2A0000"/>
                </a:solidFill>
                <a:latin typeface="Times New Roman" panose="02020603050405020304" pitchFamily="18" charset="0"/>
                <a:ea typeface="Times New Roman" panose="02020603050405020304" pitchFamily="18" charset="0"/>
                <a:cs typeface="Times New Roman" panose="02020603050405020304" pitchFamily="18" charset="0"/>
              </a:rPr>
              <a:t>самостоятельной </a:t>
            </a:r>
            <a:r>
              <a:rPr lang="ru-RU" sz="3200" b="1" i="1" dirty="0" smtClean="0">
                <a:solidFill>
                  <a:srgbClr val="2A0000"/>
                </a:solidFill>
                <a:latin typeface="Times New Roman" panose="02020603050405020304" pitchFamily="18" charset="0"/>
                <a:ea typeface="Times New Roman" panose="02020603050405020304" pitchFamily="18" charset="0"/>
                <a:cs typeface="Times New Roman" panose="02020603050405020304" pitchFamily="18" charset="0"/>
              </a:rPr>
              <a:t>работы:</a:t>
            </a:r>
            <a:endParaRPr lang="ru-RU" dirty="0">
              <a:solidFill>
                <a:srgbClr val="2A0000"/>
              </a:solidFill>
            </a:endParaRPr>
          </a:p>
        </p:txBody>
      </p:sp>
      <p:sp>
        <p:nvSpPr>
          <p:cNvPr id="5" name="TextBox 4"/>
          <p:cNvSpPr txBox="1"/>
          <p:nvPr/>
        </p:nvSpPr>
        <p:spPr>
          <a:xfrm>
            <a:off x="977029" y="1728923"/>
            <a:ext cx="11040799" cy="1808444"/>
          </a:xfrm>
          <a:prstGeom prst="rect">
            <a:avLst/>
          </a:prstGeom>
          <a:noFill/>
        </p:spPr>
        <p:txBody>
          <a:bodyPr wrap="square" rtlCol="0">
            <a:spAutoFit/>
          </a:bodyPr>
          <a:lstStyle/>
          <a:p>
            <a:pPr lvl="0" algn="just"/>
            <a:r>
              <a:rPr lang="ru-RU" sz="2800" i="1" dirty="0" smtClean="0">
                <a:solidFill>
                  <a:srgbClr val="2A0000"/>
                </a:solidFill>
                <a:latin typeface="Times New Roman" panose="02020603050405020304" pitchFamily="18" charset="0"/>
                <a:ea typeface="Times New Roman" panose="02020603050405020304" pitchFamily="18" charset="0"/>
              </a:rPr>
              <a:t>формирование </a:t>
            </a:r>
            <a:r>
              <a:rPr lang="ru-RU" sz="2800" i="1" dirty="0">
                <a:solidFill>
                  <a:srgbClr val="2A0000"/>
                </a:solidFill>
                <a:latin typeface="Times New Roman" panose="02020603050405020304" pitchFamily="18" charset="0"/>
                <a:ea typeface="Times New Roman" panose="02020603050405020304" pitchFamily="18" charset="0"/>
              </a:rPr>
              <a:t>специальных компетенций, обеспечивающих возможность работы с информационными </a:t>
            </a:r>
            <a:r>
              <a:rPr lang="ru-RU" sz="2800" i="1" dirty="0" smtClean="0">
                <a:solidFill>
                  <a:srgbClr val="2A0000"/>
                </a:solidFill>
                <a:latin typeface="Times New Roman" panose="02020603050405020304" pitchFamily="18" charset="0"/>
                <a:ea typeface="Times New Roman" panose="02020603050405020304" pitchFamily="18" charset="0"/>
              </a:rPr>
              <a:t>технологиями; поиск </a:t>
            </a:r>
            <a:r>
              <a:rPr lang="ru-RU" sz="2800" i="1" dirty="0">
                <a:solidFill>
                  <a:srgbClr val="2A0000"/>
                </a:solidFill>
                <a:latin typeface="Times New Roman" panose="02020603050405020304" pitchFamily="18" charset="0"/>
                <a:ea typeface="Times New Roman" panose="02020603050405020304" pitchFamily="18" charset="0"/>
              </a:rPr>
              <a:t>ответов на конкретные вопросы и т. п. </a:t>
            </a:r>
            <a:endParaRPr lang="ru-RU" sz="2800" i="1" dirty="0">
              <a:solidFill>
                <a:srgbClr val="2A0000"/>
              </a:solidFill>
            </a:endParaRPr>
          </a:p>
          <a:p>
            <a:pPr marR="27305" lvl="0" algn="just">
              <a:lnSpc>
                <a:spcPct val="105000"/>
              </a:lnSpc>
              <a:spcAft>
                <a:spcPts val="25"/>
              </a:spcAft>
            </a:pPr>
            <a:endParaRPr lang="ru-RU" sz="2800" i="1" dirty="0">
              <a:solidFill>
                <a:srgbClr val="2A0000"/>
              </a:solidFill>
              <a:latin typeface="Times New Roman" panose="02020603050405020304" pitchFamily="18" charset="0"/>
              <a:ea typeface="Times New Roman" panose="02020603050405020304" pitchFamily="18" charset="0"/>
            </a:endParaRPr>
          </a:p>
        </p:txBody>
      </p:sp>
      <p:sp>
        <p:nvSpPr>
          <p:cNvPr id="6" name="TextBox 5"/>
          <p:cNvSpPr txBox="1"/>
          <p:nvPr/>
        </p:nvSpPr>
        <p:spPr>
          <a:xfrm>
            <a:off x="977031" y="3695178"/>
            <a:ext cx="4521896" cy="2677656"/>
          </a:xfrm>
          <a:prstGeom prst="rect">
            <a:avLst/>
          </a:prstGeom>
          <a:noFill/>
        </p:spPr>
        <p:txBody>
          <a:bodyPr wrap="square" rtlCol="0">
            <a:spAutoFit/>
          </a:bodyPr>
          <a:lstStyle/>
          <a:p>
            <a:pPr algn="just"/>
            <a:r>
              <a:rPr lang="ru-RU" sz="2800" b="1" i="1"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ru-RU" sz="2800" b="1" i="1" dirty="0" smtClean="0">
                <a:solidFill>
                  <a:srgbClr val="2A0000"/>
                </a:solidFill>
                <a:latin typeface="Times New Roman" panose="02020603050405020304" pitchFamily="18" charset="0"/>
                <a:ea typeface="Times New Roman" panose="02020603050405020304" pitchFamily="18" charset="0"/>
                <a:cs typeface="Times New Roman" panose="02020603050405020304" pitchFamily="18" charset="0"/>
              </a:rPr>
              <a:t>Задача воспитателя </a:t>
            </a:r>
            <a:r>
              <a:rPr lang="ru-RU" sz="2800" i="1" dirty="0" smtClean="0">
                <a:solidFill>
                  <a:srgbClr val="2A000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800" i="1" dirty="0">
                <a:solidFill>
                  <a:srgbClr val="2A0000"/>
                </a:solidFill>
                <a:latin typeface="Times New Roman" panose="02020603050405020304" pitchFamily="18" charset="0"/>
                <a:ea typeface="Times New Roman" panose="02020603050405020304" pitchFamily="18" charset="0"/>
                <a:cs typeface="Times New Roman" panose="02020603050405020304" pitchFamily="18" charset="0"/>
              </a:rPr>
              <a:t>в каждой ситуации найти форму для педагогически целесообразного воплощения конкретной биографии</a:t>
            </a:r>
            <a:r>
              <a:rPr lang="ru-RU" dirty="0">
                <a:solidFill>
                  <a:srgbClr val="2A0000"/>
                </a:solidFill>
                <a:latin typeface="Roboto-Regular"/>
                <a:ea typeface="Times New Roman" panose="02020603050405020304" pitchFamily="18" charset="0"/>
                <a:cs typeface="Times New Roman" panose="02020603050405020304" pitchFamily="18" charset="0"/>
              </a:rPr>
              <a:t>.</a:t>
            </a:r>
            <a:r>
              <a:rPr lang="ru-RU" dirty="0">
                <a:solidFill>
                  <a:srgbClr val="183741"/>
                </a:solidFill>
                <a:latin typeface="Roboto-Regular"/>
                <a:ea typeface="Times New Roman" panose="02020603050405020304" pitchFamily="18" charset="0"/>
                <a:cs typeface="Times New Roman" panose="02020603050405020304" pitchFamily="18" charset="0"/>
              </a:rPr>
              <a:t> </a:t>
            </a:r>
            <a:endParaRPr lang="ru-RU" dirty="0"/>
          </a:p>
        </p:txBody>
      </p:sp>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53830" y="3376910"/>
            <a:ext cx="3845092" cy="3372602"/>
          </a:xfrm>
          <a:prstGeom prst="rect">
            <a:avLst/>
          </a:prstGeom>
        </p:spPr>
      </p:pic>
    </p:spTree>
    <p:extLst>
      <p:ext uri="{BB962C8B-B14F-4D97-AF65-F5344CB8AC3E}">
        <p14:creationId xmlns:p14="http://schemas.microsoft.com/office/powerpoint/2010/main" val="386389747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13984" cy="6858000"/>
          </a:xfrm>
          <a:prstGeom prst="rect">
            <a:avLst/>
          </a:prstGeom>
          <a:solidFill>
            <a:srgbClr val="99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563329" y="825911"/>
            <a:ext cx="10353367" cy="954107"/>
          </a:xfrm>
          <a:prstGeom prst="rect">
            <a:avLst/>
          </a:prstGeom>
          <a:noFill/>
        </p:spPr>
        <p:txBody>
          <a:bodyPr wrap="square" rtlCol="0">
            <a:spAutoFit/>
          </a:bodyPr>
          <a:lstStyle/>
          <a:p>
            <a:pPr lvl="0" algn="ctr"/>
            <a:r>
              <a:rPr lang="ru-RU" sz="2800" b="1" i="1" dirty="0">
                <a:solidFill>
                  <a:srgbClr val="500000"/>
                </a:solidFill>
                <a:latin typeface="Times New Roman" panose="02020603050405020304" pitchFamily="18" charset="0"/>
                <a:ea typeface="Times New Roman" panose="02020603050405020304" pitchFamily="18" charset="0"/>
              </a:rPr>
              <a:t>Критерии оценки самостоятельной работы студентов по теме </a:t>
            </a:r>
            <a:r>
              <a:rPr lang="ru-RU" sz="2800" b="1" i="1" dirty="0" smtClean="0">
                <a:solidFill>
                  <a:srgbClr val="500000"/>
                </a:solidFill>
                <a:latin typeface="Times New Roman" panose="02020603050405020304" pitchFamily="18" charset="0"/>
                <a:ea typeface="Times New Roman" panose="02020603050405020304" pitchFamily="18" charset="0"/>
              </a:rPr>
              <a:t>«</a:t>
            </a:r>
            <a:r>
              <a:rPr lang="ru-RU" sz="2800" b="1" i="1" dirty="0">
                <a:solidFill>
                  <a:srgbClr val="480000"/>
                </a:solidFill>
                <a:latin typeface="Times New Roman" panose="02020603050405020304" pitchFamily="18" charset="0"/>
                <a:ea typeface="Times New Roman" panose="02020603050405020304" pitchFamily="18" charset="0"/>
              </a:rPr>
              <a:t>Составление биографии детского писателя (поэта</a:t>
            </a:r>
            <a:r>
              <a:rPr lang="ru-RU" sz="2800" b="1" i="1" dirty="0" smtClean="0">
                <a:solidFill>
                  <a:srgbClr val="480000"/>
                </a:solidFill>
                <a:latin typeface="Times New Roman" panose="02020603050405020304" pitchFamily="18" charset="0"/>
                <a:ea typeface="Times New Roman" panose="02020603050405020304" pitchFamily="18" charset="0"/>
              </a:rPr>
              <a:t>)</a:t>
            </a:r>
            <a:r>
              <a:rPr lang="ru-RU" sz="2800" b="1" i="1" kern="50" dirty="0" smtClean="0">
                <a:solidFill>
                  <a:srgbClr val="500000"/>
                </a:solidFill>
                <a:latin typeface="Times New Roman" panose="02020603050405020304" pitchFamily="18" charset="0"/>
                <a:ea typeface="Courier New" panose="02070309020205020404" pitchFamily="49" charset="0"/>
              </a:rPr>
              <a:t>»</a:t>
            </a:r>
            <a:endParaRPr lang="ru-RU" sz="2800" i="1" dirty="0">
              <a:solidFill>
                <a:srgbClr val="500000"/>
              </a:solidFill>
            </a:endParaRPr>
          </a:p>
        </p:txBody>
      </p:sp>
      <p:sp>
        <p:nvSpPr>
          <p:cNvPr id="5" name="TextBox 4"/>
          <p:cNvSpPr txBox="1"/>
          <p:nvPr/>
        </p:nvSpPr>
        <p:spPr>
          <a:xfrm>
            <a:off x="3744687" y="1930400"/>
            <a:ext cx="5994400" cy="523220"/>
          </a:xfrm>
          <a:prstGeom prst="rect">
            <a:avLst/>
          </a:prstGeom>
          <a:noFill/>
        </p:spPr>
        <p:txBody>
          <a:bodyPr wrap="square" rtlCol="0">
            <a:spAutoFit/>
          </a:bodyPr>
          <a:lstStyle/>
          <a:p>
            <a:r>
              <a:rPr lang="ru-RU" sz="2800" i="1" dirty="0">
                <a:solidFill>
                  <a:srgbClr val="2A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1. Достоверность </a:t>
            </a:r>
            <a:r>
              <a:rPr lang="ru-RU" sz="2800" i="1" dirty="0" smtClean="0">
                <a:solidFill>
                  <a:srgbClr val="2A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информации: </a:t>
            </a:r>
            <a:endParaRPr lang="ru-RU" sz="2800" dirty="0">
              <a:solidFill>
                <a:srgbClr val="2A0000"/>
              </a:solidFill>
            </a:endParaRPr>
          </a:p>
        </p:txBody>
      </p:sp>
      <p:sp>
        <p:nvSpPr>
          <p:cNvPr id="6" name="Скругленный прямоугольник 5"/>
          <p:cNvSpPr/>
          <p:nvPr/>
        </p:nvSpPr>
        <p:spPr>
          <a:xfrm>
            <a:off x="1023490" y="2513430"/>
            <a:ext cx="10929258" cy="1001486"/>
          </a:xfrm>
          <a:prstGeom prst="roundRect">
            <a:avLst/>
          </a:prstGeom>
          <a:solidFill>
            <a:srgbClr val="2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400" b="1" i="1" kern="0" dirty="0" smtClean="0">
                <a:solidFill>
                  <a:schemeClr val="bg1"/>
                </a:solidFill>
                <a:latin typeface="Times New Roman" panose="02020603050405020304" pitchFamily="18" charset="0"/>
                <a:cs typeface="Times New Roman" panose="02020603050405020304" pitchFamily="18" charset="0"/>
              </a:rPr>
              <a:t>       — </a:t>
            </a:r>
            <a:r>
              <a:rPr lang="ru-RU" sz="2400" b="1" i="1" dirty="0" smtClean="0">
                <a:latin typeface="Times New Roman" panose="02020603050405020304" pitchFamily="18" charset="0"/>
                <a:cs typeface="Times New Roman" panose="02020603050405020304" pitchFamily="18" charset="0"/>
              </a:rPr>
              <a:t> информация </a:t>
            </a:r>
            <a:r>
              <a:rPr lang="ru-RU" sz="2400" b="1" i="1" dirty="0">
                <a:latin typeface="Times New Roman" panose="02020603050405020304" pitchFamily="18" charset="0"/>
                <a:cs typeface="Times New Roman" panose="02020603050405020304" pitchFamily="18" charset="0"/>
              </a:rPr>
              <a:t>точная, </a:t>
            </a:r>
            <a:r>
              <a:rPr lang="ru-RU" sz="2400" b="1" i="1" dirty="0" smtClean="0">
                <a:latin typeface="Times New Roman" panose="02020603050405020304" pitchFamily="18" charset="0"/>
                <a:cs typeface="Times New Roman" panose="02020603050405020304" pitchFamily="18" charset="0"/>
              </a:rPr>
              <a:t>обоснованная</a:t>
            </a:r>
            <a:r>
              <a:rPr lang="ru-RU" sz="2400" b="1" i="1" kern="0" dirty="0" smtClean="0">
                <a:solidFill>
                  <a:schemeClr val="bg1"/>
                </a:solidFill>
                <a:latin typeface="Times New Roman" panose="02020603050405020304" pitchFamily="18" charset="0"/>
                <a:cs typeface="Times New Roman" panose="02020603050405020304" pitchFamily="18" charset="0"/>
              </a:rPr>
              <a:t>;</a:t>
            </a:r>
            <a:endParaRPr lang="ru-RU" sz="2400" b="1" i="1" kern="0" dirty="0">
              <a:solidFill>
                <a:schemeClr val="bg1"/>
              </a:solidFill>
              <a:latin typeface="Times New Roman" panose="02020603050405020304" pitchFamily="18" charset="0"/>
              <a:cs typeface="Times New Roman" panose="02020603050405020304" pitchFamily="18" charset="0"/>
            </a:endParaRPr>
          </a:p>
        </p:txBody>
      </p:sp>
      <p:sp>
        <p:nvSpPr>
          <p:cNvPr id="7" name="Скругленный прямоугольник 6"/>
          <p:cNvSpPr/>
          <p:nvPr/>
        </p:nvSpPr>
        <p:spPr>
          <a:xfrm>
            <a:off x="987438" y="4681117"/>
            <a:ext cx="10929258" cy="950426"/>
          </a:xfrm>
          <a:prstGeom prst="roundRect">
            <a:avLst/>
          </a:prstGeom>
          <a:solidFill>
            <a:srgbClr val="5C1E3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ru-RU" sz="2400" b="1" i="1" kern="0" dirty="0">
                <a:solidFill>
                  <a:sysClr val="windowText" lastClr="000000"/>
                </a:solidFill>
                <a:latin typeface="Times New Roman" panose="02020603050405020304" pitchFamily="18" charset="0"/>
                <a:cs typeface="Times New Roman" panose="02020603050405020304" pitchFamily="18" charset="0"/>
              </a:rPr>
              <a:t> </a:t>
            </a:r>
            <a:r>
              <a:rPr lang="ru-RU" sz="2400" b="1" i="1" kern="0" dirty="0" smtClean="0">
                <a:solidFill>
                  <a:sysClr val="windowText" lastClr="000000"/>
                </a:solidFill>
                <a:latin typeface="Times New Roman" panose="02020603050405020304" pitchFamily="18" charset="0"/>
                <a:cs typeface="Times New Roman" panose="02020603050405020304" pitchFamily="18" charset="0"/>
              </a:rPr>
              <a:t>       </a:t>
            </a:r>
            <a:r>
              <a:rPr lang="ru-RU" sz="2400" b="1" i="1" kern="0" dirty="0" smtClean="0">
                <a:solidFill>
                  <a:schemeClr val="bg1"/>
                </a:solidFill>
                <a:latin typeface="Times New Roman" panose="02020603050405020304" pitchFamily="18" charset="0"/>
                <a:cs typeface="Times New Roman" panose="02020603050405020304" pitchFamily="18" charset="0"/>
              </a:rPr>
              <a:t>—  </a:t>
            </a:r>
            <a:r>
              <a:rPr lang="ru-RU" sz="2400" b="1" i="1" dirty="0">
                <a:latin typeface="Times New Roman" panose="02020603050405020304" pitchFamily="18" charset="0"/>
                <a:cs typeface="Times New Roman" panose="02020603050405020304" pitchFamily="18" charset="0"/>
              </a:rPr>
              <a:t>информация имеет замечания по двум требованиям из трех; </a:t>
            </a:r>
          </a:p>
        </p:txBody>
      </p:sp>
      <p:sp>
        <p:nvSpPr>
          <p:cNvPr id="8" name="Скругленный прямоугольник 7"/>
          <p:cNvSpPr/>
          <p:nvPr/>
        </p:nvSpPr>
        <p:spPr>
          <a:xfrm>
            <a:off x="1023490" y="3614057"/>
            <a:ext cx="10929258" cy="998680"/>
          </a:xfrm>
          <a:prstGeom prst="roundRect">
            <a:avLst/>
          </a:prstGeom>
          <a:solidFill>
            <a:srgbClr val="3C142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ru-RU" sz="2400" b="1" i="1" kern="0" dirty="0" smtClean="0">
                <a:solidFill>
                  <a:prstClr val="white"/>
                </a:solidFill>
                <a:latin typeface="Times New Roman" panose="02020603050405020304" pitchFamily="18" charset="0"/>
                <a:cs typeface="Times New Roman" panose="02020603050405020304" pitchFamily="18" charset="0"/>
              </a:rPr>
              <a:t>       — </a:t>
            </a:r>
            <a:r>
              <a:rPr lang="ru-RU" sz="2400" b="1" i="1" dirty="0" smtClean="0">
                <a:latin typeface="Times New Roman" panose="02020603050405020304" pitchFamily="18" charset="0"/>
                <a:cs typeface="Times New Roman" panose="02020603050405020304" pitchFamily="18" charset="0"/>
              </a:rPr>
              <a:t>информация </a:t>
            </a:r>
            <a:r>
              <a:rPr lang="ru-RU" sz="2400" b="1" i="1" dirty="0">
                <a:latin typeface="Times New Roman" panose="02020603050405020304" pitchFamily="18" charset="0"/>
                <a:cs typeface="Times New Roman" panose="02020603050405020304" pitchFamily="18" charset="0"/>
              </a:rPr>
              <a:t>имеет замечания по одному требованию из </a:t>
            </a:r>
            <a:r>
              <a:rPr lang="ru-RU" sz="2400" b="1" i="1" dirty="0" smtClean="0">
                <a:latin typeface="Times New Roman" panose="02020603050405020304" pitchFamily="18" charset="0"/>
                <a:cs typeface="Times New Roman" panose="02020603050405020304" pitchFamily="18" charset="0"/>
              </a:rPr>
              <a:t>трех;</a:t>
            </a:r>
            <a:endParaRPr lang="ru-RU" sz="2400" dirty="0"/>
          </a:p>
        </p:txBody>
      </p:sp>
      <p:sp>
        <p:nvSpPr>
          <p:cNvPr id="9" name="Скругленный прямоугольник 8"/>
          <p:cNvSpPr/>
          <p:nvPr/>
        </p:nvSpPr>
        <p:spPr>
          <a:xfrm>
            <a:off x="1023490" y="5778938"/>
            <a:ext cx="10892739" cy="909214"/>
          </a:xfrm>
          <a:prstGeom prst="roundRect">
            <a:avLst/>
          </a:prstGeom>
          <a:solidFill>
            <a:srgbClr val="812B5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ru-RU" sz="2400" b="1" i="1" kern="0" dirty="0">
                <a:solidFill>
                  <a:sysClr val="windowText" lastClr="000000"/>
                </a:solidFill>
                <a:latin typeface="Times New Roman" panose="02020603050405020304" pitchFamily="18" charset="0"/>
                <a:cs typeface="Times New Roman" panose="02020603050405020304" pitchFamily="18" charset="0"/>
              </a:rPr>
              <a:t> </a:t>
            </a:r>
            <a:r>
              <a:rPr lang="ru-RU" sz="2400" b="1" i="1" kern="0" dirty="0" smtClean="0">
                <a:solidFill>
                  <a:sysClr val="windowText" lastClr="000000"/>
                </a:solidFill>
                <a:latin typeface="Times New Roman" panose="02020603050405020304" pitchFamily="18" charset="0"/>
                <a:cs typeface="Times New Roman" panose="02020603050405020304" pitchFamily="18" charset="0"/>
              </a:rPr>
              <a:t>       </a:t>
            </a:r>
            <a:r>
              <a:rPr lang="ru-RU" sz="2400" b="1" i="1" kern="0" dirty="0" smtClean="0">
                <a:solidFill>
                  <a:schemeClr val="bg1"/>
                </a:solidFill>
                <a:latin typeface="Times New Roman" panose="02020603050405020304" pitchFamily="18" charset="0"/>
                <a:cs typeface="Times New Roman" panose="02020603050405020304" pitchFamily="18" charset="0"/>
              </a:rPr>
              <a:t>— </a:t>
            </a:r>
            <a:r>
              <a:rPr lang="ru-RU" sz="2400" b="1" i="1" dirty="0">
                <a:latin typeface="Times New Roman" panose="02020603050405020304" pitchFamily="18" charset="0"/>
                <a:cs typeface="Times New Roman" panose="02020603050405020304" pitchFamily="18" charset="0"/>
              </a:rPr>
              <a:t>информация имеет замечания по всем требованиям. </a:t>
            </a:r>
            <a:endParaRPr lang="ru-RU" sz="2000" b="1" i="1" dirty="0">
              <a:latin typeface="Times New Roman" panose="02020603050405020304" pitchFamily="18" charset="0"/>
              <a:cs typeface="Times New Roman" panose="02020603050405020304" pitchFamily="18" charset="0"/>
            </a:endParaRPr>
          </a:p>
        </p:txBody>
      </p:sp>
      <p:pic>
        <p:nvPicPr>
          <p:cNvPr id="10" name="Рисунок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69264" y="917203"/>
            <a:ext cx="326579" cy="301998"/>
          </a:xfrm>
          <a:prstGeom prst="rect">
            <a:avLst/>
          </a:prstGeom>
        </p:spPr>
      </p:pic>
    </p:spTree>
    <p:extLst>
      <p:ext uri="{BB962C8B-B14F-4D97-AF65-F5344CB8AC3E}">
        <p14:creationId xmlns:p14="http://schemas.microsoft.com/office/powerpoint/2010/main" val="99026539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13984" cy="6858000"/>
          </a:xfrm>
          <a:prstGeom prst="rect">
            <a:avLst/>
          </a:prstGeom>
          <a:solidFill>
            <a:srgbClr val="99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563330" y="261257"/>
            <a:ext cx="10352900" cy="523220"/>
          </a:xfrm>
          <a:prstGeom prst="rect">
            <a:avLst/>
          </a:prstGeom>
          <a:noFill/>
        </p:spPr>
        <p:txBody>
          <a:bodyPr wrap="square" rtlCol="0">
            <a:spAutoFit/>
          </a:bodyPr>
          <a:lstStyle/>
          <a:p>
            <a:pPr lvl="0" algn="r"/>
            <a:r>
              <a:rPr lang="ru-RU" sz="1400" b="1" i="1" dirty="0">
                <a:solidFill>
                  <a:srgbClr val="500000"/>
                </a:solidFill>
                <a:latin typeface="Times New Roman" panose="02020603050405020304" pitchFamily="18" charset="0"/>
                <a:ea typeface="Times New Roman" panose="02020603050405020304" pitchFamily="18" charset="0"/>
              </a:rPr>
              <a:t>Критерии оценки самостоятельной работы студентов </a:t>
            </a:r>
            <a:endParaRPr lang="ru-RU" sz="1400" b="1" i="1" dirty="0" smtClean="0">
              <a:solidFill>
                <a:srgbClr val="500000"/>
              </a:solidFill>
              <a:latin typeface="Times New Roman" panose="02020603050405020304" pitchFamily="18" charset="0"/>
              <a:ea typeface="Times New Roman" panose="02020603050405020304" pitchFamily="18" charset="0"/>
            </a:endParaRPr>
          </a:p>
          <a:p>
            <a:pPr lvl="0" algn="r"/>
            <a:r>
              <a:rPr lang="ru-RU" sz="1400" b="1" i="1" dirty="0" smtClean="0">
                <a:solidFill>
                  <a:srgbClr val="500000"/>
                </a:solidFill>
                <a:latin typeface="Times New Roman" panose="02020603050405020304" pitchFamily="18" charset="0"/>
                <a:ea typeface="Times New Roman" panose="02020603050405020304" pitchFamily="18" charset="0"/>
              </a:rPr>
              <a:t>по </a:t>
            </a:r>
            <a:r>
              <a:rPr lang="ru-RU" sz="1400" b="1" i="1" dirty="0">
                <a:solidFill>
                  <a:srgbClr val="500000"/>
                </a:solidFill>
                <a:latin typeface="Times New Roman" panose="02020603050405020304" pitchFamily="18" charset="0"/>
                <a:ea typeface="Times New Roman" panose="02020603050405020304" pitchFamily="18" charset="0"/>
              </a:rPr>
              <a:t>теме </a:t>
            </a:r>
            <a:r>
              <a:rPr lang="ru-RU" sz="1400" b="1" i="1" dirty="0" smtClean="0">
                <a:solidFill>
                  <a:srgbClr val="500000"/>
                </a:solidFill>
                <a:latin typeface="Times New Roman" panose="02020603050405020304" pitchFamily="18" charset="0"/>
                <a:ea typeface="Times New Roman" panose="02020603050405020304" pitchFamily="18" charset="0"/>
              </a:rPr>
              <a:t>«</a:t>
            </a:r>
            <a:r>
              <a:rPr lang="ru-RU" sz="1400" b="1" i="1" dirty="0">
                <a:solidFill>
                  <a:srgbClr val="480000"/>
                </a:solidFill>
                <a:latin typeface="Times New Roman" panose="02020603050405020304" pitchFamily="18" charset="0"/>
                <a:ea typeface="Times New Roman" panose="02020603050405020304" pitchFamily="18" charset="0"/>
              </a:rPr>
              <a:t>Составление биографии детского писателя (поэта</a:t>
            </a:r>
            <a:r>
              <a:rPr lang="ru-RU" sz="1400" b="1" i="1" dirty="0" smtClean="0">
                <a:solidFill>
                  <a:srgbClr val="480000"/>
                </a:solidFill>
                <a:latin typeface="Times New Roman" panose="02020603050405020304" pitchFamily="18" charset="0"/>
                <a:ea typeface="Times New Roman" panose="02020603050405020304" pitchFamily="18" charset="0"/>
              </a:rPr>
              <a:t>)</a:t>
            </a:r>
            <a:r>
              <a:rPr lang="ru-RU" sz="1400" b="1" i="1" kern="50" dirty="0" smtClean="0">
                <a:solidFill>
                  <a:srgbClr val="500000"/>
                </a:solidFill>
                <a:latin typeface="Times New Roman" panose="02020603050405020304" pitchFamily="18" charset="0"/>
                <a:ea typeface="Courier New" panose="02070309020205020404" pitchFamily="49" charset="0"/>
              </a:rPr>
              <a:t>»</a:t>
            </a:r>
            <a:endParaRPr lang="ru-RU" sz="1400" i="1" dirty="0">
              <a:solidFill>
                <a:srgbClr val="500000"/>
              </a:solidFill>
            </a:endParaRPr>
          </a:p>
        </p:txBody>
      </p:sp>
      <p:sp>
        <p:nvSpPr>
          <p:cNvPr id="5" name="TextBox 4"/>
          <p:cNvSpPr txBox="1"/>
          <p:nvPr/>
        </p:nvSpPr>
        <p:spPr>
          <a:xfrm>
            <a:off x="1023491" y="1190171"/>
            <a:ext cx="10689538" cy="997196"/>
          </a:xfrm>
          <a:prstGeom prst="rect">
            <a:avLst/>
          </a:prstGeom>
          <a:noFill/>
        </p:spPr>
        <p:txBody>
          <a:bodyPr wrap="square" rtlCol="0">
            <a:spAutoFit/>
          </a:bodyPr>
          <a:lstStyle/>
          <a:p>
            <a:pPr marR="27305" lvl="0" algn="ctr" fontAlgn="base">
              <a:lnSpc>
                <a:spcPct val="105000"/>
              </a:lnSpc>
              <a:spcAft>
                <a:spcPts val="20"/>
              </a:spcAft>
              <a:buClr>
                <a:srgbClr val="181717"/>
              </a:buClr>
              <a:buSzPts val="1050"/>
            </a:pPr>
            <a:r>
              <a:rPr lang="ru-RU" sz="2800" i="1" dirty="0">
                <a:solidFill>
                  <a:srgbClr val="3C142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2. Подача материала (наличие, достаточность и обоснованность </a:t>
            </a:r>
            <a:r>
              <a:rPr lang="ru-RU" sz="2800" i="1" dirty="0" smtClean="0">
                <a:solidFill>
                  <a:srgbClr val="3C142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оформления</a:t>
            </a:r>
            <a:r>
              <a:rPr lang="ru-RU" sz="2800" i="1" dirty="0">
                <a:solidFill>
                  <a:srgbClr val="3C142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a:t>
            </a:r>
            <a:r>
              <a:rPr lang="ru-RU" sz="2800" i="1" dirty="0" smtClean="0">
                <a:solidFill>
                  <a:srgbClr val="3C142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видео, презентации, рисунков</a:t>
            </a:r>
            <a:r>
              <a:rPr lang="ru-RU" sz="2800" i="1" dirty="0">
                <a:solidFill>
                  <a:srgbClr val="3C142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a:t>
            </a:r>
            <a:r>
              <a:rPr lang="ru-RU" sz="2800" i="1" dirty="0" smtClean="0">
                <a:solidFill>
                  <a:srgbClr val="3C142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фотографий и т.п.):</a:t>
            </a:r>
            <a:endParaRPr lang="ru-RU" sz="2800" i="1" dirty="0">
              <a:solidFill>
                <a:srgbClr val="3C142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6" name="Скругленный прямоугольник 5"/>
          <p:cNvSpPr/>
          <p:nvPr/>
        </p:nvSpPr>
        <p:spPr>
          <a:xfrm>
            <a:off x="1023490" y="2513430"/>
            <a:ext cx="10929258" cy="1001486"/>
          </a:xfrm>
          <a:prstGeom prst="roundRect">
            <a:avLst/>
          </a:prstGeom>
          <a:solidFill>
            <a:srgbClr val="2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dirty="0"/>
              <a:t> </a:t>
            </a:r>
            <a:r>
              <a:rPr lang="ru-RU" dirty="0" smtClean="0"/>
              <a:t>           </a:t>
            </a:r>
            <a:r>
              <a:rPr lang="ru-RU" sz="2400" b="1" i="1" dirty="0" smtClean="0">
                <a:latin typeface="Times New Roman" panose="02020603050405020304" pitchFamily="18" charset="0"/>
                <a:cs typeface="Times New Roman" panose="02020603050405020304" pitchFamily="18" charset="0"/>
              </a:rPr>
              <a:t>— </a:t>
            </a:r>
            <a:r>
              <a:rPr lang="ru-RU" sz="2400" b="1" i="1" dirty="0">
                <a:latin typeface="Times New Roman" panose="02020603050405020304" pitchFamily="18" charset="0"/>
                <a:cs typeface="Times New Roman" panose="02020603050405020304" pitchFamily="18" charset="0"/>
              </a:rPr>
              <a:t>подача материала полностью соответствует указанным параметрам;</a:t>
            </a:r>
          </a:p>
        </p:txBody>
      </p:sp>
      <p:sp>
        <p:nvSpPr>
          <p:cNvPr id="7" name="Скругленный прямоугольник 6"/>
          <p:cNvSpPr/>
          <p:nvPr/>
        </p:nvSpPr>
        <p:spPr>
          <a:xfrm>
            <a:off x="987438" y="4681117"/>
            <a:ext cx="10929258" cy="950426"/>
          </a:xfrm>
          <a:prstGeom prst="roundRect">
            <a:avLst/>
          </a:prstGeom>
          <a:solidFill>
            <a:srgbClr val="5C1E3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400" b="1" i="1" kern="0" dirty="0">
                <a:solidFill>
                  <a:sysClr val="windowText" lastClr="000000"/>
                </a:solidFill>
                <a:latin typeface="Times New Roman" panose="02020603050405020304" pitchFamily="18" charset="0"/>
                <a:cs typeface="Times New Roman" panose="02020603050405020304" pitchFamily="18" charset="0"/>
              </a:rPr>
              <a:t> </a:t>
            </a:r>
            <a:r>
              <a:rPr lang="ru-RU" sz="2400" b="1" i="1" kern="0" dirty="0" smtClean="0">
                <a:solidFill>
                  <a:sysClr val="windowText" lastClr="000000"/>
                </a:solidFill>
                <a:latin typeface="Times New Roman" panose="02020603050405020304" pitchFamily="18" charset="0"/>
                <a:cs typeface="Times New Roman" panose="02020603050405020304" pitchFamily="18" charset="0"/>
              </a:rPr>
              <a:t>       </a:t>
            </a:r>
            <a:r>
              <a:rPr lang="ru-RU" sz="2400" b="1" i="1" kern="0" dirty="0" smtClean="0">
                <a:solidFill>
                  <a:schemeClr val="bg1"/>
                </a:solidFill>
                <a:latin typeface="Times New Roman" panose="02020603050405020304" pitchFamily="18" charset="0"/>
                <a:cs typeface="Times New Roman" panose="02020603050405020304" pitchFamily="18" charset="0"/>
              </a:rPr>
              <a:t>— </a:t>
            </a:r>
            <a:r>
              <a:rPr lang="ru-RU" sz="2400" b="1" i="1" kern="0" dirty="0">
                <a:solidFill>
                  <a:schemeClr val="bg1"/>
                </a:solidFill>
                <a:latin typeface="Times New Roman" panose="02020603050405020304" pitchFamily="18" charset="0"/>
                <a:cs typeface="Times New Roman" panose="02020603050405020304" pitchFamily="18" charset="0"/>
              </a:rPr>
              <a:t>подача материала соответствует указанным параметрам частично (не более 3 замечаний);</a:t>
            </a:r>
            <a:endParaRPr lang="ru-RU" dirty="0">
              <a:solidFill>
                <a:schemeClr val="bg1"/>
              </a:solidFill>
            </a:endParaRPr>
          </a:p>
        </p:txBody>
      </p:sp>
      <p:sp>
        <p:nvSpPr>
          <p:cNvPr id="8" name="Скругленный прямоугольник 7"/>
          <p:cNvSpPr/>
          <p:nvPr/>
        </p:nvSpPr>
        <p:spPr>
          <a:xfrm>
            <a:off x="1023490" y="3614057"/>
            <a:ext cx="10929258" cy="998680"/>
          </a:xfrm>
          <a:prstGeom prst="roundRect">
            <a:avLst/>
          </a:prstGeom>
          <a:solidFill>
            <a:srgbClr val="3C142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400" b="1" i="1" kern="0" dirty="0">
                <a:solidFill>
                  <a:schemeClr val="bg1"/>
                </a:solidFill>
                <a:latin typeface="Times New Roman" panose="02020603050405020304" pitchFamily="18" charset="0"/>
                <a:cs typeface="Times New Roman" panose="02020603050405020304" pitchFamily="18" charset="0"/>
              </a:rPr>
              <a:t> </a:t>
            </a:r>
            <a:r>
              <a:rPr lang="ru-RU" sz="2400" b="1" i="1" kern="0" dirty="0" smtClean="0">
                <a:solidFill>
                  <a:schemeClr val="bg1"/>
                </a:solidFill>
                <a:latin typeface="Times New Roman" panose="02020603050405020304" pitchFamily="18" charset="0"/>
                <a:cs typeface="Times New Roman" panose="02020603050405020304" pitchFamily="18" charset="0"/>
              </a:rPr>
              <a:t>       — </a:t>
            </a:r>
            <a:r>
              <a:rPr lang="ru-RU" sz="2400" b="1" i="1" kern="0" dirty="0">
                <a:solidFill>
                  <a:schemeClr val="bg1"/>
                </a:solidFill>
                <a:latin typeface="Times New Roman" panose="02020603050405020304" pitchFamily="18" charset="0"/>
                <a:cs typeface="Times New Roman" panose="02020603050405020304" pitchFamily="18" charset="0"/>
              </a:rPr>
              <a:t>подача материала соответствует указанным параметрам частично (не более 2 замечаний);</a:t>
            </a:r>
            <a:endParaRPr lang="ru-RU" dirty="0">
              <a:solidFill>
                <a:schemeClr val="bg1"/>
              </a:solidFill>
            </a:endParaRPr>
          </a:p>
        </p:txBody>
      </p:sp>
      <p:sp>
        <p:nvSpPr>
          <p:cNvPr id="9" name="Скругленный прямоугольник 8"/>
          <p:cNvSpPr/>
          <p:nvPr/>
        </p:nvSpPr>
        <p:spPr>
          <a:xfrm>
            <a:off x="1023490" y="5778938"/>
            <a:ext cx="10892739" cy="909214"/>
          </a:xfrm>
          <a:prstGeom prst="roundRect">
            <a:avLst/>
          </a:prstGeom>
          <a:solidFill>
            <a:srgbClr val="812B5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400" b="1" i="1" kern="0" dirty="0" smtClean="0">
                <a:solidFill>
                  <a:schemeClr val="bg1"/>
                </a:solidFill>
                <a:latin typeface="Times New Roman" panose="02020603050405020304" pitchFamily="18" charset="0"/>
                <a:cs typeface="Times New Roman" panose="02020603050405020304" pitchFamily="18" charset="0"/>
              </a:rPr>
              <a:t>        </a:t>
            </a:r>
            <a:r>
              <a:rPr lang="ru-RU" sz="2400" b="1" i="1" kern="0" dirty="0">
                <a:solidFill>
                  <a:schemeClr val="bg1"/>
                </a:solidFill>
                <a:latin typeface="Times New Roman" panose="02020603050405020304" pitchFamily="18" charset="0"/>
                <a:cs typeface="Times New Roman" panose="02020603050405020304" pitchFamily="18" charset="0"/>
              </a:rPr>
              <a:t>— подача материала соответствует указанным параметрам частично (4 и более замечаний).</a:t>
            </a:r>
            <a:endParaRPr lang="ru-RU" dirty="0">
              <a:solidFill>
                <a:schemeClr val="bg1"/>
              </a:solidFill>
            </a:endParaRPr>
          </a:p>
        </p:txBody>
      </p:sp>
    </p:spTree>
    <p:extLst>
      <p:ext uri="{BB962C8B-B14F-4D97-AF65-F5344CB8AC3E}">
        <p14:creationId xmlns:p14="http://schemas.microsoft.com/office/powerpoint/2010/main" val="13045955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13984" cy="6858000"/>
          </a:xfrm>
          <a:prstGeom prst="rect">
            <a:avLst/>
          </a:prstGeom>
          <a:solidFill>
            <a:srgbClr val="99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563329" y="362857"/>
            <a:ext cx="10389419" cy="523220"/>
          </a:xfrm>
          <a:prstGeom prst="rect">
            <a:avLst/>
          </a:prstGeom>
          <a:noFill/>
        </p:spPr>
        <p:txBody>
          <a:bodyPr wrap="square" rtlCol="0">
            <a:spAutoFit/>
          </a:bodyPr>
          <a:lstStyle/>
          <a:p>
            <a:pPr lvl="0" algn="r"/>
            <a:r>
              <a:rPr lang="ru-RU" sz="1400" b="1" i="1" dirty="0">
                <a:solidFill>
                  <a:srgbClr val="500000"/>
                </a:solidFill>
                <a:latin typeface="Times New Roman" panose="02020603050405020304" pitchFamily="18" charset="0"/>
                <a:ea typeface="Times New Roman" panose="02020603050405020304" pitchFamily="18" charset="0"/>
              </a:rPr>
              <a:t>Критерии оценки самостоятельной работы </a:t>
            </a:r>
            <a:r>
              <a:rPr lang="ru-RU" sz="1400" b="1" i="1" dirty="0" smtClean="0">
                <a:solidFill>
                  <a:srgbClr val="500000"/>
                </a:solidFill>
                <a:latin typeface="Times New Roman" panose="02020603050405020304" pitchFamily="18" charset="0"/>
                <a:ea typeface="Times New Roman" panose="02020603050405020304" pitchFamily="18" charset="0"/>
              </a:rPr>
              <a:t>студентов</a:t>
            </a:r>
          </a:p>
          <a:p>
            <a:pPr lvl="0" algn="r"/>
            <a:r>
              <a:rPr lang="ru-RU" sz="1400" b="1" i="1" dirty="0" smtClean="0">
                <a:solidFill>
                  <a:srgbClr val="500000"/>
                </a:solidFill>
                <a:latin typeface="Times New Roman" panose="02020603050405020304" pitchFamily="18" charset="0"/>
                <a:ea typeface="Times New Roman" panose="02020603050405020304" pitchFamily="18" charset="0"/>
              </a:rPr>
              <a:t> </a:t>
            </a:r>
            <a:r>
              <a:rPr lang="ru-RU" sz="1400" b="1" i="1" dirty="0">
                <a:solidFill>
                  <a:srgbClr val="500000"/>
                </a:solidFill>
                <a:latin typeface="Times New Roman" panose="02020603050405020304" pitchFamily="18" charset="0"/>
                <a:ea typeface="Times New Roman" panose="02020603050405020304" pitchFamily="18" charset="0"/>
              </a:rPr>
              <a:t>по теме </a:t>
            </a:r>
            <a:r>
              <a:rPr lang="ru-RU" sz="1400" b="1" i="1" dirty="0" smtClean="0">
                <a:solidFill>
                  <a:srgbClr val="500000"/>
                </a:solidFill>
                <a:latin typeface="Times New Roman" panose="02020603050405020304" pitchFamily="18" charset="0"/>
                <a:ea typeface="Times New Roman" panose="02020603050405020304" pitchFamily="18" charset="0"/>
              </a:rPr>
              <a:t>«</a:t>
            </a:r>
            <a:r>
              <a:rPr lang="ru-RU" sz="1400" b="1" i="1" dirty="0">
                <a:solidFill>
                  <a:srgbClr val="480000"/>
                </a:solidFill>
                <a:latin typeface="Times New Roman" panose="02020603050405020304" pitchFamily="18" charset="0"/>
                <a:ea typeface="Times New Roman" panose="02020603050405020304" pitchFamily="18" charset="0"/>
              </a:rPr>
              <a:t>Составление биографии детского писателя (поэта</a:t>
            </a:r>
            <a:r>
              <a:rPr lang="ru-RU" sz="1400" b="1" i="1" dirty="0" smtClean="0">
                <a:solidFill>
                  <a:srgbClr val="480000"/>
                </a:solidFill>
                <a:latin typeface="Times New Roman" panose="02020603050405020304" pitchFamily="18" charset="0"/>
                <a:ea typeface="Times New Roman" panose="02020603050405020304" pitchFamily="18" charset="0"/>
              </a:rPr>
              <a:t>)</a:t>
            </a:r>
            <a:r>
              <a:rPr lang="ru-RU" sz="1400" b="1" i="1" kern="50" dirty="0" smtClean="0">
                <a:solidFill>
                  <a:srgbClr val="500000"/>
                </a:solidFill>
                <a:latin typeface="Times New Roman" panose="02020603050405020304" pitchFamily="18" charset="0"/>
                <a:ea typeface="Courier New" panose="02070309020205020404" pitchFamily="49" charset="0"/>
              </a:rPr>
              <a:t>»</a:t>
            </a:r>
            <a:endParaRPr lang="ru-RU" sz="1400" i="1" dirty="0">
              <a:solidFill>
                <a:srgbClr val="500000"/>
              </a:solidFill>
            </a:endParaRPr>
          </a:p>
        </p:txBody>
      </p:sp>
      <p:sp>
        <p:nvSpPr>
          <p:cNvPr id="5" name="TextBox 4"/>
          <p:cNvSpPr txBox="1"/>
          <p:nvPr/>
        </p:nvSpPr>
        <p:spPr>
          <a:xfrm>
            <a:off x="3352800" y="1161143"/>
            <a:ext cx="7678057" cy="523220"/>
          </a:xfrm>
          <a:prstGeom prst="rect">
            <a:avLst/>
          </a:prstGeom>
          <a:noFill/>
        </p:spPr>
        <p:txBody>
          <a:bodyPr wrap="square" rtlCol="0">
            <a:spAutoFit/>
          </a:bodyPr>
          <a:lstStyle/>
          <a:p>
            <a:r>
              <a:rPr lang="ru-RU" sz="2800" i="1" dirty="0" smtClean="0">
                <a:solidFill>
                  <a:srgbClr val="2A000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3. </a:t>
            </a:r>
            <a:r>
              <a:rPr lang="ru-RU" sz="2800" i="1" dirty="0" smtClean="0">
                <a:solidFill>
                  <a:srgbClr val="2A0000"/>
                </a:solidFill>
                <a:latin typeface="Times New Roman" panose="02020603050405020304" pitchFamily="18" charset="0"/>
                <a:cs typeface="Times New Roman" panose="02020603050405020304" pitchFamily="18" charset="0"/>
              </a:rPr>
              <a:t>Владение </a:t>
            </a:r>
            <a:r>
              <a:rPr lang="ru-RU" sz="2800" i="1" dirty="0">
                <a:solidFill>
                  <a:srgbClr val="2A0000"/>
                </a:solidFill>
                <a:latin typeface="Times New Roman" panose="02020603050405020304" pitchFamily="18" charset="0"/>
                <a:cs typeface="Times New Roman" panose="02020603050405020304" pitchFamily="18" charset="0"/>
              </a:rPr>
              <a:t>программным </a:t>
            </a:r>
            <a:r>
              <a:rPr lang="ru-RU" sz="2800" i="1" dirty="0" smtClean="0">
                <a:solidFill>
                  <a:srgbClr val="2A0000"/>
                </a:solidFill>
                <a:latin typeface="Times New Roman" panose="02020603050405020304" pitchFamily="18" charset="0"/>
                <a:cs typeface="Times New Roman" panose="02020603050405020304" pitchFamily="18" charset="0"/>
              </a:rPr>
              <a:t>материалом:</a:t>
            </a:r>
            <a:endParaRPr lang="ru-RU" sz="2800" dirty="0">
              <a:solidFill>
                <a:srgbClr val="2A0000"/>
              </a:solidFill>
            </a:endParaRPr>
          </a:p>
        </p:txBody>
      </p:sp>
      <p:sp>
        <p:nvSpPr>
          <p:cNvPr id="6" name="Скругленный прямоугольник 5"/>
          <p:cNvSpPr/>
          <p:nvPr/>
        </p:nvSpPr>
        <p:spPr>
          <a:xfrm>
            <a:off x="1023490" y="1867351"/>
            <a:ext cx="10929258" cy="1108456"/>
          </a:xfrm>
          <a:prstGeom prst="roundRect">
            <a:avLst/>
          </a:prstGeom>
          <a:solidFill>
            <a:srgbClr val="2A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ru-RU" sz="2400" b="1" i="1" dirty="0" smtClean="0">
                <a:latin typeface="Times New Roman" panose="02020603050405020304" pitchFamily="18" charset="0"/>
                <a:cs typeface="Times New Roman" panose="02020603050405020304" pitchFamily="18" charset="0"/>
              </a:rPr>
              <a:t>         </a:t>
            </a:r>
            <a:r>
              <a:rPr lang="ru-RU" sz="2400" b="1" i="1" kern="0" dirty="0" smtClean="0">
                <a:solidFill>
                  <a:prstClr val="white"/>
                </a:solidFill>
                <a:latin typeface="Times New Roman" panose="02020603050405020304" pitchFamily="18" charset="0"/>
                <a:cs typeface="Times New Roman" panose="02020603050405020304" pitchFamily="18" charset="0"/>
              </a:rPr>
              <a:t>—  </a:t>
            </a:r>
            <a:r>
              <a:rPr lang="ru-RU" sz="2400" b="1" i="1" dirty="0" smtClean="0">
                <a:solidFill>
                  <a:schemeClr val="bg1"/>
                </a:solidFill>
                <a:uFill>
                  <a:solidFill>
                    <a:srgbClr val="000000"/>
                  </a:solidFill>
                </a:uFill>
                <a:latin typeface="Times New Roman" panose="02020603050405020304" pitchFamily="18" charset="0"/>
                <a:cs typeface="Times New Roman" panose="02020603050405020304" pitchFamily="18" charset="0"/>
              </a:rPr>
              <a:t>глубокое </a:t>
            </a:r>
            <a:r>
              <a:rPr lang="ru-RU" sz="2400" b="1" i="1" dirty="0">
                <a:solidFill>
                  <a:schemeClr val="bg1"/>
                </a:solidFill>
                <a:uFill>
                  <a:solidFill>
                    <a:srgbClr val="000000"/>
                  </a:solidFill>
                </a:uFill>
                <a:latin typeface="Times New Roman" panose="02020603050405020304" pitchFamily="18" charset="0"/>
                <a:cs typeface="Times New Roman" panose="02020603050405020304" pitchFamily="18" charset="0"/>
              </a:rPr>
              <a:t>владение материалом</a:t>
            </a:r>
            <a:r>
              <a:rPr lang="ru-RU" sz="2400" b="1" i="1" dirty="0">
                <a:solidFill>
                  <a:schemeClr val="bg1"/>
                </a:solidFill>
                <a:latin typeface="Times New Roman" panose="02020603050405020304" pitchFamily="18" charset="0"/>
                <a:cs typeface="Times New Roman" panose="02020603050405020304" pitchFamily="18" charset="0"/>
              </a:rPr>
              <a:t>;</a:t>
            </a:r>
          </a:p>
        </p:txBody>
      </p:sp>
      <p:sp>
        <p:nvSpPr>
          <p:cNvPr id="7" name="Скругленный прямоугольник 6"/>
          <p:cNvSpPr/>
          <p:nvPr/>
        </p:nvSpPr>
        <p:spPr>
          <a:xfrm>
            <a:off x="987438" y="4327511"/>
            <a:ext cx="10929258" cy="1173403"/>
          </a:xfrm>
          <a:prstGeom prst="roundRect">
            <a:avLst/>
          </a:prstGeom>
          <a:solidFill>
            <a:srgbClr val="5C1E3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400" i="1" dirty="0">
                <a:latin typeface="Times New Roman" panose="02020603050405020304" pitchFamily="18" charset="0"/>
                <a:cs typeface="Times New Roman" panose="02020603050405020304" pitchFamily="18" charset="0"/>
              </a:rPr>
              <a:t> </a:t>
            </a:r>
            <a:r>
              <a:rPr lang="ru-RU" sz="2400" i="1" dirty="0" smtClean="0">
                <a:latin typeface="Times New Roman" panose="02020603050405020304" pitchFamily="18" charset="0"/>
                <a:cs typeface="Times New Roman" panose="02020603050405020304" pitchFamily="18" charset="0"/>
              </a:rPr>
              <a:t>         </a:t>
            </a:r>
            <a:r>
              <a:rPr lang="ru-RU" sz="2400" b="1" i="1" kern="0" dirty="0" smtClean="0">
                <a:solidFill>
                  <a:prstClr val="white"/>
                </a:solidFill>
                <a:latin typeface="Times New Roman" panose="02020603050405020304" pitchFamily="18" charset="0"/>
                <a:cs typeface="Times New Roman" panose="02020603050405020304" pitchFamily="18" charset="0"/>
              </a:rPr>
              <a:t>— </a:t>
            </a:r>
            <a:r>
              <a:rPr lang="ru-RU" sz="2400" b="1" i="1" dirty="0" smtClean="0">
                <a:solidFill>
                  <a:schemeClr val="bg1"/>
                </a:solidFill>
                <a:latin typeface="Times New Roman" panose="02020603050405020304" pitchFamily="18" charset="0"/>
                <a:cs typeface="Times New Roman" panose="02020603050405020304" pitchFamily="18" charset="0"/>
              </a:rPr>
              <a:t>овладение </a:t>
            </a:r>
            <a:r>
              <a:rPr lang="ru-RU" sz="2400" b="1" i="1" dirty="0">
                <a:solidFill>
                  <a:schemeClr val="bg1"/>
                </a:solidFill>
                <a:latin typeface="Times New Roman" panose="02020603050405020304" pitchFamily="18" charset="0"/>
                <a:cs typeface="Times New Roman" panose="02020603050405020304" pitchFamily="18" charset="0"/>
              </a:rPr>
              <a:t>программным материалом при недостаточно осознанном и обобщенном уровне овладения теорией, неумение связать ее с практикой;</a:t>
            </a:r>
            <a:endParaRPr lang="ru-RU" b="1" dirty="0">
              <a:solidFill>
                <a:schemeClr val="bg1"/>
              </a:solidFill>
            </a:endParaRPr>
          </a:p>
        </p:txBody>
      </p:sp>
      <p:sp>
        <p:nvSpPr>
          <p:cNvPr id="8" name="Скругленный прямоугольник 7"/>
          <p:cNvSpPr/>
          <p:nvPr/>
        </p:nvSpPr>
        <p:spPr>
          <a:xfrm>
            <a:off x="1023490" y="3079660"/>
            <a:ext cx="10929258" cy="1143998"/>
          </a:xfrm>
          <a:prstGeom prst="roundRect">
            <a:avLst/>
          </a:prstGeom>
          <a:solidFill>
            <a:srgbClr val="3C142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400" b="1" i="1" dirty="0">
                <a:latin typeface="Times New Roman" panose="02020603050405020304" pitchFamily="18" charset="0"/>
                <a:cs typeface="Times New Roman" panose="02020603050405020304" pitchFamily="18" charset="0"/>
              </a:rPr>
              <a:t> </a:t>
            </a:r>
            <a:r>
              <a:rPr lang="ru-RU" sz="2400" b="1" i="1" dirty="0" smtClean="0">
                <a:latin typeface="Times New Roman" panose="02020603050405020304" pitchFamily="18" charset="0"/>
                <a:cs typeface="Times New Roman" panose="02020603050405020304" pitchFamily="18" charset="0"/>
              </a:rPr>
              <a:t>        </a:t>
            </a:r>
            <a:r>
              <a:rPr lang="ru-RU" sz="2400" b="1" i="1" kern="0" dirty="0" smtClean="0">
                <a:solidFill>
                  <a:prstClr val="white"/>
                </a:solidFill>
                <a:latin typeface="Times New Roman" panose="02020603050405020304" pitchFamily="18" charset="0"/>
                <a:cs typeface="Times New Roman" panose="02020603050405020304" pitchFamily="18" charset="0"/>
              </a:rPr>
              <a:t>—  </a:t>
            </a:r>
            <a:r>
              <a:rPr lang="ru-RU" sz="2400" b="1" i="1" dirty="0" smtClean="0">
                <a:latin typeface="Times New Roman" panose="02020603050405020304" pitchFamily="18" charset="0"/>
                <a:cs typeface="Times New Roman" panose="02020603050405020304" pitchFamily="18" charset="0"/>
              </a:rPr>
              <a:t>владение </a:t>
            </a:r>
            <a:r>
              <a:rPr lang="ru-RU" sz="2400" b="1" i="1" dirty="0">
                <a:latin typeface="Times New Roman" panose="02020603050405020304" pitchFamily="18" charset="0"/>
                <a:cs typeface="Times New Roman" panose="02020603050405020304" pitchFamily="18" charset="0"/>
              </a:rPr>
              <a:t>программным материалом на достаточно высоком уровне, но в ответе допускает некоторые неточности, незначительные ошибки, исправляемые самим студентом;</a:t>
            </a:r>
            <a:endParaRPr lang="ru-RU" b="1" dirty="0"/>
          </a:p>
        </p:txBody>
      </p:sp>
      <p:sp>
        <p:nvSpPr>
          <p:cNvPr id="9" name="Скругленный прямоугольник 8"/>
          <p:cNvSpPr/>
          <p:nvPr/>
        </p:nvSpPr>
        <p:spPr>
          <a:xfrm>
            <a:off x="987438" y="5604767"/>
            <a:ext cx="10892739" cy="909214"/>
          </a:xfrm>
          <a:prstGeom prst="roundRect">
            <a:avLst/>
          </a:prstGeom>
          <a:solidFill>
            <a:srgbClr val="812B5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400" b="1" i="1" dirty="0">
                <a:latin typeface="Times New Roman" panose="02020603050405020304" pitchFamily="18" charset="0"/>
                <a:cs typeface="Times New Roman" panose="02020603050405020304" pitchFamily="18" charset="0"/>
              </a:rPr>
              <a:t> </a:t>
            </a:r>
            <a:r>
              <a:rPr lang="ru-RU" sz="2400" b="1" i="1" dirty="0" smtClean="0">
                <a:latin typeface="Times New Roman" panose="02020603050405020304" pitchFamily="18" charset="0"/>
                <a:cs typeface="Times New Roman" panose="02020603050405020304" pitchFamily="18" charset="0"/>
              </a:rPr>
              <a:t>        </a:t>
            </a:r>
            <a:r>
              <a:rPr lang="ru-RU" sz="2400" b="1" i="1" kern="0" dirty="0" smtClean="0">
                <a:solidFill>
                  <a:prstClr val="white"/>
                </a:solidFill>
                <a:latin typeface="Times New Roman" panose="02020603050405020304" pitchFamily="18" charset="0"/>
                <a:cs typeface="Times New Roman" panose="02020603050405020304" pitchFamily="18" charset="0"/>
              </a:rPr>
              <a:t> </a:t>
            </a:r>
            <a:r>
              <a:rPr lang="ru-RU" sz="2400" b="1" i="1" kern="0" dirty="0">
                <a:solidFill>
                  <a:prstClr val="white"/>
                </a:solidFill>
                <a:latin typeface="Times New Roman" panose="02020603050405020304" pitchFamily="18" charset="0"/>
                <a:cs typeface="Times New Roman" panose="02020603050405020304" pitchFamily="18" charset="0"/>
              </a:rPr>
              <a:t>—</a:t>
            </a:r>
            <a:r>
              <a:rPr lang="ru-RU" sz="2400" b="1" i="1" dirty="0" smtClean="0">
                <a:latin typeface="Times New Roman" panose="02020603050405020304" pitchFamily="18" charset="0"/>
                <a:cs typeface="Times New Roman" panose="02020603050405020304" pitchFamily="18" charset="0"/>
              </a:rPr>
              <a:t> отсутствие </a:t>
            </a:r>
            <a:r>
              <a:rPr lang="ru-RU" sz="2400" b="1" i="1" dirty="0">
                <a:latin typeface="Times New Roman" panose="02020603050405020304" pitchFamily="18" charset="0"/>
                <a:cs typeface="Times New Roman" panose="02020603050405020304" pitchFamily="18" charset="0"/>
              </a:rPr>
              <a:t>или недостаточное знание программного </a:t>
            </a:r>
            <a:r>
              <a:rPr lang="ru-RU" sz="2400" b="1" i="1" dirty="0" smtClean="0">
                <a:latin typeface="Times New Roman" panose="02020603050405020304" pitchFamily="18" charset="0"/>
                <a:cs typeface="Times New Roman" panose="02020603050405020304" pitchFamily="18" charset="0"/>
              </a:rPr>
              <a:t>материала.</a:t>
            </a:r>
            <a:endParaRPr lang="ru-RU" b="1" dirty="0"/>
          </a:p>
        </p:txBody>
      </p:sp>
    </p:spTree>
    <p:extLst>
      <p:ext uri="{BB962C8B-B14F-4D97-AF65-F5344CB8AC3E}">
        <p14:creationId xmlns:p14="http://schemas.microsoft.com/office/powerpoint/2010/main" val="363895761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05381" y="4051629"/>
            <a:ext cx="3306871" cy="2676716"/>
          </a:xfrm>
          <a:prstGeom prst="rect">
            <a:avLst/>
          </a:prstGeom>
        </p:spPr>
      </p:pic>
      <p:sp>
        <p:nvSpPr>
          <p:cNvPr id="3" name="TextBox 2"/>
          <p:cNvSpPr txBox="1"/>
          <p:nvPr/>
        </p:nvSpPr>
        <p:spPr>
          <a:xfrm>
            <a:off x="212271" y="3902530"/>
            <a:ext cx="8098972" cy="2745092"/>
          </a:xfrm>
          <a:prstGeom prst="rect">
            <a:avLst/>
          </a:prstGeom>
          <a:noFill/>
        </p:spPr>
        <p:txBody>
          <a:bodyPr wrap="square" rtlCol="0">
            <a:spAutoFit/>
          </a:bodyPr>
          <a:lstStyle/>
          <a:p>
            <a:pPr marL="342900" marR="18415" lvl="0" indent="-342900" algn="just" fontAlgn="base">
              <a:lnSpc>
                <a:spcPct val="105000"/>
              </a:lnSpc>
              <a:buClr>
                <a:srgbClr val="181717"/>
              </a:buClr>
              <a:buSzPts val="900"/>
              <a:buFont typeface="Arial" panose="020B0604020202020204" pitchFamily="34" charset="0"/>
              <a:buChar char="•"/>
            </a:pPr>
            <a:r>
              <a:rPr lang="ru-RU" sz="2000" b="1" i="1" dirty="0" smtClean="0">
                <a:solidFill>
                  <a:srgbClr val="3C1428"/>
                </a:solidFill>
                <a:latin typeface="Times New Roman" panose="02020603050405020304" pitchFamily="18" charset="0"/>
                <a:ea typeface="Calibri" panose="020F0502020204030204" pitchFamily="34" charset="0"/>
                <a:cs typeface="Times New Roman" panose="02020603050405020304" pitchFamily="18" charset="0"/>
              </a:rPr>
              <a:t>       Черная, А.В. Организация самостоятельной работы студентов по психолого-педагогическим дисциплинам: электронный учебник </a:t>
            </a:r>
            <a:r>
              <a:rPr lang="ru-RU" sz="2000" i="1" dirty="0" smtClean="0">
                <a:solidFill>
                  <a:srgbClr val="3C1428"/>
                </a:solidFill>
                <a:latin typeface="Times New Roman" panose="02020603050405020304" pitchFamily="18" charset="0"/>
                <a:ea typeface="Calibri" panose="020F0502020204030204" pitchFamily="34" charset="0"/>
                <a:cs typeface="Times New Roman" panose="02020603050405020304" pitchFamily="18" charset="0"/>
              </a:rPr>
              <a:t>[Электронный ресурс] / А.В.Черная, Е.А. Чекунова, Е.И. Погорелова.– Ростов-на-Дону: Южный федеральный университет, 2010. – 200 с.</a:t>
            </a:r>
          </a:p>
          <a:p>
            <a:pPr marL="342900" marR="18415" lvl="0" indent="-342900" algn="just" fontAlgn="base">
              <a:lnSpc>
                <a:spcPct val="105000"/>
              </a:lnSpc>
              <a:buClr>
                <a:srgbClr val="181717"/>
              </a:buClr>
              <a:buSzPts val="900"/>
              <a:buFont typeface="Arial" panose="020B0604020202020204" pitchFamily="34" charset="0"/>
              <a:buChar char="•"/>
            </a:pPr>
            <a:r>
              <a:rPr lang="ru-RU" sz="2000" b="1" i="1" dirty="0" smtClean="0">
                <a:solidFill>
                  <a:srgbClr val="3C1428"/>
                </a:solidFill>
                <a:latin typeface="Times New Roman" panose="02020603050405020304" pitchFamily="18" charset="0"/>
                <a:cs typeface="Times New Roman" panose="02020603050405020304" pitchFamily="18" charset="0"/>
              </a:rPr>
              <a:t>       Шаров </a:t>
            </a:r>
            <a:r>
              <a:rPr lang="ru-RU" sz="2000" b="1" i="1" dirty="0">
                <a:solidFill>
                  <a:srgbClr val="3C1428"/>
                </a:solidFill>
                <a:latin typeface="Times New Roman" panose="02020603050405020304" pitchFamily="18" charset="0"/>
                <a:cs typeface="Times New Roman" panose="02020603050405020304" pitchFamily="18" charset="0"/>
              </a:rPr>
              <a:t>А. Прекрасный и трагический мир Перро// В книге: Шаров А. Волшебники приходят к людям. </a:t>
            </a:r>
            <a:r>
              <a:rPr lang="ru-RU" sz="2000" i="1" dirty="0">
                <a:solidFill>
                  <a:srgbClr val="3C1428"/>
                </a:solidFill>
                <a:latin typeface="Times New Roman" panose="02020603050405020304" pitchFamily="18" charset="0"/>
                <a:cs typeface="Times New Roman" panose="02020603050405020304" pitchFamily="18" charset="0"/>
              </a:rPr>
              <a:t>– М.: Детская литература, 1979. – С. </a:t>
            </a:r>
            <a:r>
              <a:rPr lang="ru-RU" sz="2000" i="1" dirty="0" smtClean="0">
                <a:solidFill>
                  <a:srgbClr val="3C1428"/>
                </a:solidFill>
                <a:latin typeface="Times New Roman" panose="02020603050405020304" pitchFamily="18" charset="0"/>
                <a:cs typeface="Times New Roman" panose="02020603050405020304" pitchFamily="18" charset="0"/>
              </a:rPr>
              <a:t>251-263.</a:t>
            </a:r>
            <a:endParaRPr lang="ru-RU" sz="2000" i="1" dirty="0">
              <a:solidFill>
                <a:srgbClr val="3C1428"/>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1371600" y="179615"/>
            <a:ext cx="8997043" cy="584775"/>
          </a:xfrm>
          <a:prstGeom prst="rect">
            <a:avLst/>
          </a:prstGeom>
          <a:noFill/>
        </p:spPr>
        <p:txBody>
          <a:bodyPr wrap="square" rtlCol="0">
            <a:spAutoFit/>
          </a:bodyPr>
          <a:lstStyle/>
          <a:p>
            <a:r>
              <a:rPr lang="ru-RU" sz="3200" b="1" i="1" dirty="0" smtClean="0">
                <a:solidFill>
                  <a:srgbClr val="3C1428"/>
                </a:solidFill>
                <a:latin typeface="Times New Roman" panose="02020603050405020304" pitchFamily="18" charset="0"/>
                <a:cs typeface="Times New Roman" panose="02020603050405020304" pitchFamily="18" charset="0"/>
              </a:rPr>
              <a:t>Источники</a:t>
            </a:r>
            <a:endParaRPr lang="ru-RU" sz="3200" b="1" i="1" dirty="0">
              <a:solidFill>
                <a:srgbClr val="3C1428"/>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212271" y="846032"/>
            <a:ext cx="11699981" cy="3447098"/>
          </a:xfrm>
          <a:prstGeom prst="rect">
            <a:avLst/>
          </a:prstGeom>
          <a:noFill/>
        </p:spPr>
        <p:txBody>
          <a:bodyPr wrap="square" rtlCol="0">
            <a:spAutoFit/>
          </a:bodyPr>
          <a:lstStyle/>
          <a:p>
            <a:pPr marL="342900" indent="-342900" algn="just">
              <a:buFont typeface="Arial" panose="020B0604020202020204" pitchFamily="34" charset="0"/>
              <a:buChar char="•"/>
            </a:pPr>
            <a:r>
              <a:rPr lang="ru-RU" sz="2000" b="1" i="1" dirty="0" smtClean="0">
                <a:solidFill>
                  <a:srgbClr val="3C1428"/>
                </a:solidFill>
                <a:latin typeface="Times New Roman" panose="02020603050405020304" pitchFamily="18" charset="0"/>
                <a:cs typeface="Times New Roman" panose="02020603050405020304" pitchFamily="18" charset="0"/>
              </a:rPr>
              <a:t>       Ардан</a:t>
            </a:r>
            <a:r>
              <a:rPr lang="ru-RU" sz="2000" b="1" i="1" dirty="0">
                <a:solidFill>
                  <a:srgbClr val="3C1428"/>
                </a:solidFill>
                <a:latin typeface="Times New Roman" panose="02020603050405020304" pitchFamily="18" charset="0"/>
                <a:cs typeface="Times New Roman" panose="02020603050405020304" pitchFamily="18" charset="0"/>
              </a:rPr>
              <a:t>, И. Н. Литературная игра по творчеству Шарля Перро / И. Н. Ардан </a:t>
            </a:r>
            <a:r>
              <a:rPr lang="ru-RU" sz="2000" i="1" dirty="0">
                <a:solidFill>
                  <a:srgbClr val="3C1428"/>
                </a:solidFill>
                <a:latin typeface="Times New Roman" panose="02020603050405020304" pitchFamily="18" charset="0"/>
                <a:cs typeface="Times New Roman" panose="02020603050405020304" pitchFamily="18" charset="0"/>
              </a:rPr>
              <a:t>// Педсовет. — 2010. -№ 5. — С. 3-10</a:t>
            </a:r>
            <a:r>
              <a:rPr lang="ru-RU" sz="2000" i="1" dirty="0" smtClean="0">
                <a:solidFill>
                  <a:srgbClr val="3C1428"/>
                </a:solidFill>
                <a:latin typeface="Times New Roman" panose="02020603050405020304" pitchFamily="18" charset="0"/>
                <a:cs typeface="Times New Roman" panose="02020603050405020304" pitchFamily="18" charset="0"/>
              </a:rPr>
              <a:t>.</a:t>
            </a:r>
          </a:p>
          <a:p>
            <a:pPr marL="342900" indent="-342900" algn="just">
              <a:buFont typeface="Arial" panose="020B0604020202020204" pitchFamily="34" charset="0"/>
              <a:buChar char="•"/>
            </a:pPr>
            <a:r>
              <a:rPr lang="ru-RU" sz="2000" b="1" i="1" dirty="0" smtClean="0">
                <a:solidFill>
                  <a:srgbClr val="3C1428"/>
                </a:solidFill>
                <a:latin typeface="Times New Roman" panose="02020603050405020304" pitchFamily="18" charset="0"/>
                <a:cs typeface="Times New Roman" panose="02020603050405020304" pitchFamily="18" charset="0"/>
              </a:rPr>
              <a:t>       Б.Бегак</a:t>
            </a:r>
            <a:r>
              <a:rPr lang="ru-RU" sz="2000" b="1" i="1" dirty="0">
                <a:solidFill>
                  <a:srgbClr val="3C1428"/>
                </a:solidFill>
                <a:latin typeface="Times New Roman" panose="02020603050405020304" pitchFamily="18" charset="0"/>
                <a:cs typeface="Times New Roman" panose="02020603050405020304" pitchFamily="18" charset="0"/>
              </a:rPr>
              <a:t>. Академик-сказочник: [о творчестве французского писателя Ш. Перро] </a:t>
            </a:r>
            <a:r>
              <a:rPr lang="ru-RU" sz="2000" i="1" dirty="0">
                <a:solidFill>
                  <a:srgbClr val="3C1428"/>
                </a:solidFill>
                <a:latin typeface="Times New Roman" panose="02020603050405020304" pitchFamily="18" charset="0"/>
                <a:cs typeface="Times New Roman" panose="02020603050405020304" pitchFamily="18" charset="0"/>
              </a:rPr>
              <a:t>// Дошкольное воспитание, 1981, № 10, с. 53-55</a:t>
            </a:r>
            <a:r>
              <a:rPr lang="ru-RU" sz="2000" i="1" dirty="0" smtClean="0">
                <a:solidFill>
                  <a:srgbClr val="3C1428"/>
                </a:solidFill>
                <a:latin typeface="Times New Roman" panose="02020603050405020304" pitchFamily="18" charset="0"/>
                <a:cs typeface="Times New Roman" panose="02020603050405020304" pitchFamily="18" charset="0"/>
              </a:rPr>
              <a:t>.</a:t>
            </a:r>
          </a:p>
          <a:p>
            <a:pPr marL="342900" indent="-342900" algn="just">
              <a:buFont typeface="Arial" panose="020B0604020202020204" pitchFamily="34" charset="0"/>
              <a:buChar char="•"/>
            </a:pPr>
            <a:r>
              <a:rPr lang="ru-RU" sz="2000" b="1" i="1" dirty="0" smtClean="0">
                <a:solidFill>
                  <a:srgbClr val="3C1428"/>
                </a:solidFill>
                <a:latin typeface="Times New Roman" panose="02020603050405020304" pitchFamily="18" charset="0"/>
                <a:cs typeface="Times New Roman" panose="02020603050405020304" pitchFamily="18" charset="0"/>
              </a:rPr>
              <a:t>       Бойко </a:t>
            </a:r>
            <a:r>
              <a:rPr lang="ru-RU" sz="2000" b="1" i="1" dirty="0">
                <a:solidFill>
                  <a:srgbClr val="3C1428"/>
                </a:solidFill>
                <a:latin typeface="Times New Roman" panose="02020603050405020304" pitchFamily="18" charset="0"/>
                <a:cs typeface="Times New Roman" panose="02020603050405020304" pitchFamily="18" charset="0"/>
              </a:rPr>
              <a:t>С.П. Шарль Перро (из серии ЖЗЛ  — Жизнь замечательных людей). </a:t>
            </a:r>
            <a:r>
              <a:rPr lang="ru-RU" sz="2000" i="1" dirty="0">
                <a:solidFill>
                  <a:srgbClr val="3C1428"/>
                </a:solidFill>
                <a:latin typeface="Times New Roman" panose="02020603050405020304" pitchFamily="18" charset="0"/>
                <a:cs typeface="Times New Roman" panose="02020603050405020304" pitchFamily="18" charset="0"/>
              </a:rPr>
              <a:t>М.: Молодая гвардия, 2005. 291 с</a:t>
            </a:r>
            <a:r>
              <a:rPr lang="ru-RU" sz="2000" i="1" dirty="0" smtClean="0">
                <a:solidFill>
                  <a:srgbClr val="3C1428"/>
                </a:solidFill>
                <a:latin typeface="Times New Roman" panose="02020603050405020304" pitchFamily="18" charset="0"/>
                <a:cs typeface="Times New Roman" panose="02020603050405020304" pitchFamily="18" charset="0"/>
              </a:rPr>
              <a:t>.</a:t>
            </a:r>
          </a:p>
          <a:p>
            <a:pPr marL="342900" lvl="0" indent="-342900" algn="just">
              <a:lnSpc>
                <a:spcPct val="130000"/>
              </a:lnSpc>
              <a:buFont typeface="Arial" panose="020B0604020202020204" pitchFamily="34" charset="0"/>
              <a:buChar char="•"/>
              <a:tabLst>
                <a:tab pos="270510" algn="l"/>
                <a:tab pos="589280" algn="l"/>
                <a:tab pos="768985" algn="l"/>
              </a:tabLst>
            </a:pPr>
            <a:r>
              <a:rPr lang="ru-RU" sz="2000" b="1" i="1" dirty="0" smtClean="0">
                <a:solidFill>
                  <a:srgbClr val="3C1428"/>
                </a:solidFill>
                <a:latin typeface="Times New Roman" panose="02020603050405020304" pitchFamily="18" charset="0"/>
                <a:ea typeface="Calibri" panose="020F0502020204030204" pitchFamily="34" charset="0"/>
                <a:cs typeface="Times New Roman" panose="02020603050405020304" pitchFamily="18" charset="0"/>
              </a:rPr>
              <a:t>       Тишков</a:t>
            </a:r>
            <a:r>
              <a:rPr lang="ru-RU" sz="2000" b="1" i="1" dirty="0">
                <a:solidFill>
                  <a:srgbClr val="3C1428"/>
                </a:solidFill>
                <a:latin typeface="Times New Roman" panose="02020603050405020304" pitchFamily="18" charset="0"/>
                <a:ea typeface="Calibri" panose="020F0502020204030204" pitchFamily="34" charset="0"/>
                <a:cs typeface="Times New Roman" panose="02020603050405020304" pitchFamily="18" charset="0"/>
              </a:rPr>
              <a:t>, К.Н. Роль и методы самостоятельной работы студента в современных условиях </a:t>
            </a:r>
            <a:r>
              <a:rPr lang="ru-RU" sz="2000" i="1" dirty="0">
                <a:solidFill>
                  <a:srgbClr val="3C1428"/>
                </a:solidFill>
                <a:latin typeface="Times New Roman" panose="02020603050405020304" pitchFamily="18" charset="0"/>
                <a:ea typeface="Calibri" panose="020F0502020204030204" pitchFamily="34" charset="0"/>
                <a:cs typeface="Times New Roman" panose="02020603050405020304" pitchFamily="18" charset="0"/>
              </a:rPr>
              <a:t>[Электронный ресурс] / К.Н. Тишков, О.С. Кошелев, И.Н. Мерзляков. – Режим доступа: </a:t>
            </a:r>
            <a:r>
              <a:rPr lang="en-US" sz="2000" i="1" dirty="0">
                <a:solidFill>
                  <a:srgbClr val="3C1428"/>
                </a:solidFill>
                <a:latin typeface="Times New Roman" panose="02020603050405020304" pitchFamily="18" charset="0"/>
                <a:ea typeface="Calibri" panose="020F0502020204030204" pitchFamily="34" charset="0"/>
                <a:cs typeface="Times New Roman" panose="02020603050405020304" pitchFamily="18" charset="0"/>
              </a:rPr>
              <a:t>http</a:t>
            </a:r>
            <a:r>
              <a:rPr lang="ru-RU" sz="2000" i="1" dirty="0">
                <a:solidFill>
                  <a:srgbClr val="3C1428"/>
                </a:solidFill>
                <a:latin typeface="Times New Roman" panose="02020603050405020304" pitchFamily="18" charset="0"/>
                <a:ea typeface="Calibri" panose="020F0502020204030204" pitchFamily="34" charset="0"/>
                <a:cs typeface="Times New Roman" panose="02020603050405020304" pitchFamily="18" charset="0"/>
              </a:rPr>
              <a:t>://</a:t>
            </a:r>
            <a:r>
              <a:rPr lang="en-US" sz="2000" i="1" dirty="0">
                <a:solidFill>
                  <a:srgbClr val="3C1428"/>
                </a:solidFill>
                <a:latin typeface="Times New Roman" panose="02020603050405020304" pitchFamily="18" charset="0"/>
                <a:ea typeface="Calibri" panose="020F0502020204030204" pitchFamily="34" charset="0"/>
                <a:cs typeface="Times New Roman" panose="02020603050405020304" pitchFamily="18" charset="0"/>
              </a:rPr>
              <a:t>www</a:t>
            </a:r>
            <a:r>
              <a:rPr lang="ru-RU" sz="2000" i="1" dirty="0">
                <a:solidFill>
                  <a:srgbClr val="3C1428"/>
                </a:solidFill>
                <a:latin typeface="Times New Roman" panose="02020603050405020304" pitchFamily="18" charset="0"/>
                <a:ea typeface="Calibri" panose="020F0502020204030204" pitchFamily="34" charset="0"/>
                <a:cs typeface="Times New Roman" panose="02020603050405020304" pitchFamily="18" charset="0"/>
              </a:rPr>
              <a:t>.</a:t>
            </a:r>
            <a:r>
              <a:rPr lang="en-US" sz="2000" i="1" dirty="0">
                <a:solidFill>
                  <a:srgbClr val="3C1428"/>
                </a:solidFill>
                <a:latin typeface="Times New Roman" panose="02020603050405020304" pitchFamily="18" charset="0"/>
                <a:ea typeface="Calibri" panose="020F0502020204030204" pitchFamily="34" charset="0"/>
                <a:cs typeface="Times New Roman" panose="02020603050405020304" pitchFamily="18" charset="0"/>
              </a:rPr>
              <a:t>nntu</a:t>
            </a:r>
            <a:r>
              <a:rPr lang="ru-RU" sz="2000" i="1" dirty="0">
                <a:solidFill>
                  <a:srgbClr val="3C1428"/>
                </a:solidFill>
                <a:latin typeface="Times New Roman" panose="02020603050405020304" pitchFamily="18" charset="0"/>
                <a:ea typeface="Calibri" panose="020F0502020204030204" pitchFamily="34" charset="0"/>
                <a:cs typeface="Times New Roman" panose="02020603050405020304" pitchFamily="18" charset="0"/>
              </a:rPr>
              <a:t>. scinov.</a:t>
            </a:r>
            <a:r>
              <a:rPr lang="en-US" sz="2000" i="1" dirty="0">
                <a:solidFill>
                  <a:srgbClr val="3C1428"/>
                </a:solidFill>
                <a:latin typeface="Times New Roman" panose="02020603050405020304" pitchFamily="18" charset="0"/>
                <a:ea typeface="Calibri" panose="020F0502020204030204" pitchFamily="34" charset="0"/>
                <a:cs typeface="Times New Roman" panose="02020603050405020304" pitchFamily="18" charset="0"/>
              </a:rPr>
              <a:t>ru</a:t>
            </a:r>
            <a:r>
              <a:rPr lang="ru-RU" sz="2000" i="1" dirty="0">
                <a:solidFill>
                  <a:srgbClr val="3C1428"/>
                </a:solidFill>
                <a:latin typeface="Times New Roman" panose="02020603050405020304" pitchFamily="18" charset="0"/>
                <a:ea typeface="Calibri" panose="020F0502020204030204" pitchFamily="34" charset="0"/>
                <a:cs typeface="Times New Roman" panose="02020603050405020304" pitchFamily="18" charset="0"/>
              </a:rPr>
              <a:t>./</a:t>
            </a:r>
            <a:r>
              <a:rPr lang="en-US" sz="2000" i="1" dirty="0">
                <a:solidFill>
                  <a:srgbClr val="3C1428"/>
                </a:solidFill>
                <a:latin typeface="Times New Roman" panose="02020603050405020304" pitchFamily="18" charset="0"/>
                <a:ea typeface="Calibri" panose="020F0502020204030204" pitchFamily="34" charset="0"/>
                <a:cs typeface="Times New Roman" panose="02020603050405020304" pitchFamily="18" charset="0"/>
              </a:rPr>
              <a:t>RUS</a:t>
            </a:r>
            <a:r>
              <a:rPr lang="ru-RU" sz="2000" i="1" dirty="0">
                <a:solidFill>
                  <a:srgbClr val="3C1428"/>
                </a:solidFill>
                <a:latin typeface="Times New Roman" panose="02020603050405020304" pitchFamily="18" charset="0"/>
                <a:ea typeface="Calibri" panose="020F0502020204030204" pitchFamily="34" charset="0"/>
                <a:cs typeface="Times New Roman" panose="02020603050405020304" pitchFamily="18" charset="0"/>
              </a:rPr>
              <a:t>/</a:t>
            </a:r>
            <a:r>
              <a:rPr lang="en-US" sz="2000" i="1" dirty="0">
                <a:solidFill>
                  <a:srgbClr val="3C1428"/>
                </a:solidFill>
                <a:latin typeface="Times New Roman" panose="02020603050405020304" pitchFamily="18" charset="0"/>
                <a:ea typeface="Calibri" panose="020F0502020204030204" pitchFamily="34" charset="0"/>
                <a:cs typeface="Times New Roman" panose="02020603050405020304" pitchFamily="18" charset="0"/>
              </a:rPr>
              <a:t>NEWS</a:t>
            </a:r>
            <a:r>
              <a:rPr lang="ru-RU" sz="2000" i="1" dirty="0">
                <a:solidFill>
                  <a:srgbClr val="3C1428"/>
                </a:solidFill>
                <a:latin typeface="Times New Roman" panose="02020603050405020304" pitchFamily="18" charset="0"/>
                <a:ea typeface="Calibri" panose="020F0502020204030204" pitchFamily="34" charset="0"/>
                <a:cs typeface="Times New Roman" panose="02020603050405020304" pitchFamily="18" charset="0"/>
              </a:rPr>
              <a:t>/</a:t>
            </a:r>
            <a:r>
              <a:rPr lang="en-US" sz="2000" i="1" dirty="0">
                <a:solidFill>
                  <a:srgbClr val="3C1428"/>
                </a:solidFill>
                <a:latin typeface="Times New Roman" panose="02020603050405020304" pitchFamily="18" charset="0"/>
                <a:ea typeface="Calibri" panose="020F0502020204030204" pitchFamily="34" charset="0"/>
                <a:cs typeface="Times New Roman" panose="02020603050405020304" pitchFamily="18" charset="0"/>
              </a:rPr>
              <a:t>arhiv</a:t>
            </a:r>
            <a:r>
              <a:rPr lang="ru-RU" sz="2000" i="1" dirty="0">
                <a:solidFill>
                  <a:srgbClr val="3C1428"/>
                </a:solidFill>
                <a:latin typeface="Times New Roman" panose="02020603050405020304" pitchFamily="18" charset="0"/>
                <a:ea typeface="Calibri" panose="020F0502020204030204" pitchFamily="34" charset="0"/>
                <a:cs typeface="Times New Roman" panose="02020603050405020304" pitchFamily="18" charset="0"/>
              </a:rPr>
              <a:t>_</a:t>
            </a:r>
            <a:r>
              <a:rPr lang="en-US" sz="2000" i="1" dirty="0">
                <a:solidFill>
                  <a:srgbClr val="3C1428"/>
                </a:solidFill>
                <a:latin typeface="Times New Roman" panose="02020603050405020304" pitchFamily="18" charset="0"/>
                <a:ea typeface="Calibri" panose="020F0502020204030204" pitchFamily="34" charset="0"/>
                <a:cs typeface="Times New Roman" panose="02020603050405020304" pitchFamily="18" charset="0"/>
              </a:rPr>
              <a:t>n</a:t>
            </a:r>
            <a:r>
              <a:rPr lang="ru-RU" sz="2000" i="1" dirty="0">
                <a:solidFill>
                  <a:srgbClr val="3C1428"/>
                </a:solidFill>
                <a:latin typeface="Times New Roman" panose="02020603050405020304" pitchFamily="18" charset="0"/>
                <a:ea typeface="Calibri" panose="020F0502020204030204" pitchFamily="34" charset="0"/>
                <a:cs typeface="Times New Roman" panose="02020603050405020304" pitchFamily="18" charset="0"/>
              </a:rPr>
              <a:t>2.</a:t>
            </a:r>
            <a:r>
              <a:rPr lang="en-US" sz="2000" i="1" dirty="0" smtClean="0">
                <a:solidFill>
                  <a:srgbClr val="3C1428"/>
                </a:solidFill>
                <a:latin typeface="Times New Roman" panose="02020603050405020304" pitchFamily="18" charset="0"/>
                <a:ea typeface="Calibri" panose="020F0502020204030204" pitchFamily="34" charset="0"/>
                <a:cs typeface="Times New Roman" panose="02020603050405020304" pitchFamily="18" charset="0"/>
              </a:rPr>
              <a:t>html</a:t>
            </a:r>
            <a:endParaRPr lang="ru-RU" sz="2000" i="1" dirty="0" smtClean="0">
              <a:solidFill>
                <a:srgbClr val="3C1428"/>
              </a:solidFill>
              <a:latin typeface="Times New Roman" panose="02020603050405020304" pitchFamily="18" charset="0"/>
              <a:ea typeface="Calibri" panose="020F0502020204030204" pitchFamily="34" charset="0"/>
              <a:cs typeface="Times New Roman" panose="02020603050405020304" pitchFamily="18" charset="0"/>
            </a:endParaRPr>
          </a:p>
          <a:p>
            <a:pPr algn="just"/>
            <a:endParaRPr lang="ru-RU" sz="2000" i="1" dirty="0">
              <a:solidFill>
                <a:srgbClr val="3C1428"/>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711752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13984" cy="6858000"/>
          </a:xfrm>
          <a:prstGeom prst="rect">
            <a:avLst/>
          </a:prstGeom>
          <a:solidFill>
            <a:srgbClr val="99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886691" y="526472"/>
            <a:ext cx="11023022" cy="1569660"/>
          </a:xfrm>
          <a:prstGeom prst="rect">
            <a:avLst/>
          </a:prstGeom>
          <a:noFill/>
        </p:spPr>
        <p:txBody>
          <a:bodyPr wrap="square" rtlCol="0">
            <a:spAutoFit/>
          </a:bodyPr>
          <a:lstStyle/>
          <a:p>
            <a:pPr algn="ctr"/>
            <a:r>
              <a:rPr lang="ru-RU" sz="3200" b="1" i="1" dirty="0" smtClean="0">
                <a:solidFill>
                  <a:srgbClr val="2A0000"/>
                </a:solidFill>
                <a:latin typeface="Times New Roman" panose="02020603050405020304" pitchFamily="18" charset="0"/>
                <a:cs typeface="Times New Roman" panose="02020603050405020304" pitchFamily="18" charset="0"/>
              </a:rPr>
              <a:t>Требования по составлению биографии писателя (поэта) для ознакомления дошкольников с его </a:t>
            </a:r>
          </a:p>
          <a:p>
            <a:pPr algn="ctr"/>
            <a:r>
              <a:rPr lang="ru-RU" sz="3200" b="1" i="1" dirty="0" smtClean="0">
                <a:solidFill>
                  <a:srgbClr val="2A0000"/>
                </a:solidFill>
                <a:latin typeface="Times New Roman" panose="02020603050405020304" pitchFamily="18" charset="0"/>
                <a:cs typeface="Times New Roman" panose="02020603050405020304" pitchFamily="18" charset="0"/>
              </a:rPr>
              <a:t>литературным творчеством</a:t>
            </a:r>
            <a:endParaRPr lang="ru-RU" sz="3200" b="1" i="1" dirty="0">
              <a:solidFill>
                <a:srgbClr val="2A0000"/>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1953491" y="2826326"/>
            <a:ext cx="5502464" cy="523220"/>
          </a:xfrm>
          <a:prstGeom prst="rect">
            <a:avLst/>
          </a:prstGeom>
          <a:noFill/>
        </p:spPr>
        <p:txBody>
          <a:bodyPr wrap="square" rtlCol="0">
            <a:spAutoFit/>
          </a:bodyPr>
          <a:lstStyle/>
          <a:p>
            <a:r>
              <a:rPr lang="ru-RU" sz="2800" b="1" i="1" dirty="0" smtClean="0">
                <a:solidFill>
                  <a:srgbClr val="2A0000"/>
                </a:solidFill>
                <a:latin typeface="Times New Roman" panose="02020603050405020304" pitchFamily="18" charset="0"/>
                <a:ea typeface="Calibri" panose="020F0502020204030204" pitchFamily="34" charset="0"/>
                <a:cs typeface="Times New Roman" panose="02020603050405020304" pitchFamily="18" charset="0"/>
              </a:rPr>
              <a:t>       Зачем </a:t>
            </a:r>
            <a:r>
              <a:rPr lang="ru-RU" sz="2800" b="1" i="1" dirty="0">
                <a:solidFill>
                  <a:srgbClr val="2A0000"/>
                </a:solidFill>
                <a:latin typeface="Times New Roman" panose="02020603050405020304" pitchFamily="18" charset="0"/>
                <a:ea typeface="Calibri" panose="020F0502020204030204" pitchFamily="34" charset="0"/>
                <a:cs typeface="Times New Roman" panose="02020603050405020304" pitchFamily="18" charset="0"/>
              </a:rPr>
              <a:t>нужна биография?</a:t>
            </a:r>
            <a:r>
              <a:rPr lang="ru-RU" sz="2800" i="1" dirty="0">
                <a:solidFill>
                  <a:srgbClr val="2A0000"/>
                </a:solidFill>
                <a:latin typeface="Times New Roman" panose="02020603050405020304" pitchFamily="18" charset="0"/>
                <a:ea typeface="Calibri" panose="020F0502020204030204" pitchFamily="34" charset="0"/>
                <a:cs typeface="Times New Roman" panose="02020603050405020304" pitchFamily="18" charset="0"/>
              </a:rPr>
              <a:t> </a:t>
            </a:r>
            <a:endParaRPr lang="ru-RU" sz="2800" i="1" dirty="0">
              <a:solidFill>
                <a:srgbClr val="2A0000"/>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1316180" y="3699163"/>
            <a:ext cx="5500255" cy="2246769"/>
          </a:xfrm>
          <a:prstGeom prst="rect">
            <a:avLst/>
          </a:prstGeom>
          <a:noFill/>
        </p:spPr>
        <p:txBody>
          <a:bodyPr wrap="square" rtlCol="0">
            <a:spAutoFit/>
          </a:bodyPr>
          <a:lstStyle/>
          <a:p>
            <a:pPr indent="450215" algn="just">
              <a:spcAft>
                <a:spcPts val="0"/>
              </a:spcAft>
            </a:pPr>
            <a:r>
              <a:rPr lang="ru-RU" sz="2800" i="1" dirty="0">
                <a:solidFill>
                  <a:srgbClr val="000000"/>
                </a:solidFill>
                <a:latin typeface="Times New Roman" panose="02020603050405020304" pitchFamily="18" charset="0"/>
                <a:ea typeface="Times New Roman" panose="02020603050405020304" pitchFamily="18" charset="0"/>
              </a:rPr>
              <a:t>Знание биографии нужно </a:t>
            </a:r>
            <a:r>
              <a:rPr lang="ru-RU" sz="2800" b="1" i="1" dirty="0">
                <a:solidFill>
                  <a:srgbClr val="000000"/>
                </a:solidFill>
                <a:latin typeface="Times New Roman" panose="02020603050405020304" pitchFamily="18" charset="0"/>
                <a:ea typeface="Times New Roman" panose="02020603050405020304" pitchFamily="18" charset="0"/>
              </a:rPr>
              <a:t>для того, чтобы глубже понять произведение</a:t>
            </a:r>
            <a:r>
              <a:rPr lang="ru-RU" sz="2800" i="1" dirty="0">
                <a:solidFill>
                  <a:srgbClr val="000000"/>
                </a:solidFill>
                <a:latin typeface="Times New Roman" panose="02020603050405020304" pitchFamily="18" charset="0"/>
                <a:ea typeface="Times New Roman" panose="02020603050405020304" pitchFamily="18" charset="0"/>
              </a:rPr>
              <a:t>, настроиться на его восприятие, по-новому увидеть некоторые детали текста.</a:t>
            </a:r>
            <a:endParaRPr lang="ru-RU" sz="2800" i="1" dirty="0">
              <a:effectLst/>
              <a:latin typeface="Times New Roman" panose="02020603050405020304" pitchFamily="18" charset="0"/>
              <a:ea typeface="Times New Roman" panose="02020603050405020304" pitchFamily="18" charset="0"/>
            </a:endParaRPr>
          </a:p>
        </p:txBody>
      </p:sp>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55955" y="2826326"/>
            <a:ext cx="4453758" cy="3675129"/>
          </a:xfrm>
          <a:prstGeom prst="rect">
            <a:avLst/>
          </a:prstGeom>
        </p:spPr>
      </p:pic>
      <p:pic>
        <p:nvPicPr>
          <p:cNvPr id="10" name="Рисунок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92429" y="2931886"/>
            <a:ext cx="350877" cy="324467"/>
          </a:xfrm>
          <a:prstGeom prst="rect">
            <a:avLst/>
          </a:prstGeom>
        </p:spPr>
      </p:pic>
    </p:spTree>
    <p:extLst>
      <p:ext uri="{BB962C8B-B14F-4D97-AF65-F5344CB8AC3E}">
        <p14:creationId xmlns:p14="http://schemas.microsoft.com/office/powerpoint/2010/main" val="15849871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13984" cy="6858000"/>
          </a:xfrm>
          <a:prstGeom prst="rect">
            <a:avLst/>
          </a:prstGeom>
          <a:solidFill>
            <a:srgbClr val="99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710812" y="280219"/>
            <a:ext cx="9645445" cy="954107"/>
          </a:xfrm>
          <a:prstGeom prst="rect">
            <a:avLst/>
          </a:prstGeom>
          <a:noFill/>
        </p:spPr>
        <p:txBody>
          <a:bodyPr wrap="square" rtlCol="0">
            <a:spAutoFit/>
          </a:bodyPr>
          <a:lstStyle/>
          <a:p>
            <a:pPr algn="ctr"/>
            <a:r>
              <a:rPr lang="ru-RU" sz="2800" b="1" i="1" dirty="0" smtClean="0">
                <a:solidFill>
                  <a:srgbClr val="2A0000"/>
                </a:solidFill>
                <a:latin typeface="Times New Roman" panose="02020603050405020304" pitchFamily="18" charset="0"/>
                <a:cs typeface="Times New Roman" panose="02020603050405020304" pitchFamily="18" charset="0"/>
              </a:rPr>
              <a:t>Воспитательное значение знакомства </a:t>
            </a:r>
            <a:r>
              <a:rPr lang="ru-RU" sz="2800" b="1" i="1" dirty="0">
                <a:solidFill>
                  <a:srgbClr val="2A0000"/>
                </a:solidFill>
                <a:latin typeface="Times New Roman" panose="02020603050405020304" pitchFamily="18" charset="0"/>
                <a:cs typeface="Times New Roman" panose="02020603050405020304" pitchFamily="18" charset="0"/>
              </a:rPr>
              <a:t>детей </a:t>
            </a:r>
            <a:r>
              <a:rPr lang="ru-RU" sz="2800" b="1" i="1" dirty="0" smtClean="0">
                <a:solidFill>
                  <a:srgbClr val="2A0000"/>
                </a:solidFill>
                <a:latin typeface="Times New Roman" panose="02020603050405020304" pitchFamily="18" charset="0"/>
                <a:cs typeface="Times New Roman" panose="02020603050405020304" pitchFamily="18" charset="0"/>
              </a:rPr>
              <a:t>с</a:t>
            </a:r>
          </a:p>
          <a:p>
            <a:pPr algn="ctr"/>
            <a:r>
              <a:rPr lang="ru-RU" sz="2800" b="1" i="1" dirty="0" smtClean="0">
                <a:solidFill>
                  <a:srgbClr val="2A0000"/>
                </a:solidFill>
                <a:latin typeface="Times New Roman" panose="02020603050405020304" pitchFamily="18" charset="0"/>
                <a:cs typeface="Times New Roman" panose="02020603050405020304" pitchFamily="18" charset="0"/>
              </a:rPr>
              <a:t> </a:t>
            </a:r>
            <a:r>
              <a:rPr lang="ru-RU" sz="2800" b="1" i="1" dirty="0">
                <a:solidFill>
                  <a:srgbClr val="2A0000"/>
                </a:solidFill>
                <a:latin typeface="Times New Roman" panose="02020603050405020304" pitchFamily="18" charset="0"/>
                <a:cs typeface="Times New Roman" panose="02020603050405020304" pitchFamily="18" charset="0"/>
              </a:rPr>
              <a:t>биографией автора </a:t>
            </a:r>
            <a:r>
              <a:rPr lang="ru-RU" sz="2800" b="1" i="1" dirty="0" smtClean="0">
                <a:solidFill>
                  <a:srgbClr val="2A0000"/>
                </a:solidFill>
                <a:latin typeface="Times New Roman" panose="02020603050405020304" pitchFamily="18" charset="0"/>
                <a:cs typeface="Times New Roman" panose="02020603050405020304" pitchFamily="18" charset="0"/>
              </a:rPr>
              <a:t> литературного произведения:</a:t>
            </a:r>
            <a:endParaRPr lang="ru-RU" sz="2800" b="1" i="1" dirty="0">
              <a:solidFill>
                <a:srgbClr val="2A0000"/>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929147" y="1356853"/>
            <a:ext cx="10884311" cy="1384995"/>
          </a:xfrm>
          <a:prstGeom prst="rect">
            <a:avLst/>
          </a:prstGeom>
          <a:noFill/>
        </p:spPr>
        <p:txBody>
          <a:bodyPr wrap="square" rtlCol="0">
            <a:spAutoFit/>
          </a:bodyPr>
          <a:lstStyle/>
          <a:p>
            <a:pPr indent="450215" algn="just">
              <a:spcAft>
                <a:spcPts val="0"/>
              </a:spcAft>
            </a:pPr>
            <a:r>
              <a:rPr lang="ru-RU" sz="2800" i="1" dirty="0">
                <a:solidFill>
                  <a:srgbClr val="2A0000"/>
                </a:solidFill>
                <a:latin typeface="Times New Roman" panose="02020603050405020304" pitchFamily="18" charset="0"/>
                <a:ea typeface="Times New Roman" panose="02020603050405020304" pitchFamily="18" charset="0"/>
              </a:rPr>
              <a:t>это пример творческого служения искусству, пример жизнестойкости, профессионального знания того предмета, о котором идет речь в книге.</a:t>
            </a:r>
            <a:endParaRPr lang="ru-RU" sz="2800" i="1" dirty="0">
              <a:solidFill>
                <a:srgbClr val="2A0000"/>
              </a:solidFill>
              <a:effectLst/>
              <a:latin typeface="Times New Roman" panose="02020603050405020304" pitchFamily="18" charset="0"/>
              <a:ea typeface="Times New Roman" panose="02020603050405020304" pitchFamily="18" charset="0"/>
            </a:endParaRPr>
          </a:p>
        </p:txBody>
      </p:sp>
      <p:sp>
        <p:nvSpPr>
          <p:cNvPr id="6" name="TextBox 5"/>
          <p:cNvSpPr txBox="1"/>
          <p:nvPr/>
        </p:nvSpPr>
        <p:spPr>
          <a:xfrm>
            <a:off x="2743200" y="3023419"/>
            <a:ext cx="7315200" cy="523220"/>
          </a:xfrm>
          <a:prstGeom prst="rect">
            <a:avLst/>
          </a:prstGeom>
          <a:noFill/>
        </p:spPr>
        <p:txBody>
          <a:bodyPr wrap="square" rtlCol="0">
            <a:spAutoFit/>
          </a:bodyPr>
          <a:lstStyle/>
          <a:p>
            <a:pPr algn="ctr"/>
            <a:r>
              <a:rPr lang="ru-RU" sz="2800" b="1" i="1" dirty="0">
                <a:solidFill>
                  <a:srgbClr val="2A0000"/>
                </a:solidFill>
                <a:latin typeface="Times New Roman" panose="02020603050405020304" pitchFamily="18" charset="0"/>
                <a:ea typeface="Calibri" panose="020F0502020204030204" pitchFamily="34" charset="0"/>
                <a:cs typeface="Times New Roman" panose="02020603050405020304" pitchFamily="18" charset="0"/>
              </a:rPr>
              <a:t>Кому нужна биография писателя?</a:t>
            </a:r>
            <a:r>
              <a:rPr lang="ru-RU" sz="2800" i="1" dirty="0">
                <a:solidFill>
                  <a:srgbClr val="2A0000"/>
                </a:solidFill>
                <a:latin typeface="Times New Roman" panose="02020603050405020304" pitchFamily="18" charset="0"/>
                <a:ea typeface="Calibri" panose="020F0502020204030204" pitchFamily="34" charset="0"/>
                <a:cs typeface="Times New Roman" panose="02020603050405020304" pitchFamily="18" charset="0"/>
              </a:rPr>
              <a:t> </a:t>
            </a:r>
            <a:endParaRPr lang="ru-RU" sz="2800" i="1" dirty="0">
              <a:solidFill>
                <a:srgbClr val="2A0000"/>
              </a:solidFill>
              <a:latin typeface="Times New Roman" panose="02020603050405020304" pitchFamily="18" charset="0"/>
              <a:cs typeface="Times New Roman" panose="02020603050405020304" pitchFamily="18" charset="0"/>
            </a:endParaRPr>
          </a:p>
        </p:txBody>
      </p:sp>
      <p:sp>
        <p:nvSpPr>
          <p:cNvPr id="8" name="TextBox 7"/>
          <p:cNvSpPr txBox="1"/>
          <p:nvPr/>
        </p:nvSpPr>
        <p:spPr>
          <a:xfrm>
            <a:off x="1076632" y="3878826"/>
            <a:ext cx="6489291" cy="2677656"/>
          </a:xfrm>
          <a:prstGeom prst="rect">
            <a:avLst/>
          </a:prstGeom>
          <a:noFill/>
        </p:spPr>
        <p:txBody>
          <a:bodyPr wrap="square" rtlCol="0">
            <a:spAutoFit/>
          </a:bodyPr>
          <a:lstStyle/>
          <a:p>
            <a:pPr indent="450215" algn="just">
              <a:spcAft>
                <a:spcPts val="0"/>
              </a:spcAft>
            </a:pPr>
            <a:r>
              <a:rPr lang="ru-RU" sz="2800" i="1" dirty="0">
                <a:solidFill>
                  <a:srgbClr val="2A0000"/>
                </a:solidFill>
                <a:latin typeface="Times New Roman" panose="02020603050405020304" pitchFamily="18" charset="0"/>
                <a:ea typeface="Times New Roman" panose="02020603050405020304" pitchFamily="18" charset="0"/>
              </a:rPr>
              <a:t>И ребенку, и взрослому. Младшего настраивает на восприятие текста, старшему дает возможность глубже понять его, правильно прочесть малышу, придать нужную эмоциональную окраску.</a:t>
            </a:r>
            <a:endParaRPr lang="ru-RU" sz="2800" i="1" dirty="0">
              <a:solidFill>
                <a:srgbClr val="2A0000"/>
              </a:solidFill>
              <a:effectLst/>
              <a:latin typeface="Times New Roman" panose="02020603050405020304" pitchFamily="18" charset="0"/>
              <a:ea typeface="Times New Roman" panose="02020603050405020304" pitchFamily="18" charset="0"/>
            </a:endParaRPr>
          </a:p>
        </p:txBody>
      </p:sp>
      <p:pic>
        <p:nvPicPr>
          <p:cNvPr id="9" name="Рисунок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03343" y="3529891"/>
            <a:ext cx="3457208" cy="3224869"/>
          </a:xfrm>
          <a:prstGeom prst="rect">
            <a:avLst/>
          </a:prstGeom>
        </p:spPr>
      </p:pic>
      <p:pic>
        <p:nvPicPr>
          <p:cNvPr id="12" name="Рисунок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30480" y="464457"/>
            <a:ext cx="345361" cy="319366"/>
          </a:xfrm>
          <a:prstGeom prst="rect">
            <a:avLst/>
          </a:prstGeom>
        </p:spPr>
      </p:pic>
      <p:pic>
        <p:nvPicPr>
          <p:cNvPr id="13" name="Рисунок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97381" y="3163271"/>
            <a:ext cx="318073" cy="294132"/>
          </a:xfrm>
          <a:prstGeom prst="rect">
            <a:avLst/>
          </a:prstGeom>
        </p:spPr>
      </p:pic>
    </p:spTree>
    <p:extLst>
      <p:ext uri="{BB962C8B-B14F-4D97-AF65-F5344CB8AC3E}">
        <p14:creationId xmlns:p14="http://schemas.microsoft.com/office/powerpoint/2010/main" val="2558363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13984" cy="6858000"/>
          </a:xfrm>
          <a:prstGeom prst="rect">
            <a:avLst/>
          </a:prstGeom>
          <a:solidFill>
            <a:srgbClr val="99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666568" y="221227"/>
            <a:ext cx="9660193" cy="954107"/>
          </a:xfrm>
          <a:prstGeom prst="rect">
            <a:avLst/>
          </a:prstGeom>
          <a:noFill/>
        </p:spPr>
        <p:txBody>
          <a:bodyPr wrap="square" rtlCol="0">
            <a:spAutoFit/>
          </a:bodyPr>
          <a:lstStyle/>
          <a:p>
            <a:pPr algn="ctr"/>
            <a:r>
              <a:rPr lang="ru-RU" sz="2800" b="1" i="1" dirty="0">
                <a:solidFill>
                  <a:srgbClr val="2A0000"/>
                </a:solidFill>
                <a:latin typeface="Times New Roman" panose="02020603050405020304" pitchFamily="18" charset="0"/>
                <a:ea typeface="Calibri" panose="020F0502020204030204" pitchFamily="34" charset="0"/>
                <a:cs typeface="Times New Roman" panose="02020603050405020304" pitchFamily="18" charset="0"/>
              </a:rPr>
              <a:t>Следует ли вводить в речь дошкольника понятие «биография»? </a:t>
            </a:r>
            <a:endParaRPr lang="ru-RU" sz="2800" i="1" dirty="0">
              <a:solidFill>
                <a:srgbClr val="2A0000"/>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973394" y="1331197"/>
            <a:ext cx="11076038" cy="1885782"/>
          </a:xfrm>
          <a:prstGeom prst="rect">
            <a:avLst/>
          </a:prstGeom>
          <a:noFill/>
        </p:spPr>
        <p:txBody>
          <a:bodyPr wrap="square" rtlCol="0">
            <a:spAutoFit/>
          </a:bodyPr>
          <a:lstStyle/>
          <a:p>
            <a:pPr indent="450215" algn="just">
              <a:spcAft>
                <a:spcPts val="0"/>
              </a:spcAft>
            </a:pPr>
            <a:r>
              <a:rPr lang="ru-RU" sz="2800" b="1" i="1" dirty="0">
                <a:solidFill>
                  <a:srgbClr val="2A0000"/>
                </a:solidFill>
                <a:latin typeface="Times New Roman" panose="02020603050405020304" pitchFamily="18" charset="0"/>
                <a:ea typeface="Times New Roman" panose="02020603050405020304" pitchFamily="18" charset="0"/>
              </a:rPr>
              <a:t>Биография (греческое) </a:t>
            </a:r>
            <a:r>
              <a:rPr lang="ru-RU" sz="2800" i="1" dirty="0">
                <a:solidFill>
                  <a:srgbClr val="2A0000"/>
                </a:solidFill>
                <a:latin typeface="Times New Roman" panose="02020603050405020304" pitchFamily="18" charset="0"/>
                <a:ea typeface="Times New Roman" panose="02020603050405020304" pitchFamily="18" charset="0"/>
              </a:rPr>
              <a:t>– жизнеописание, история жизни, жизнь. Это понятие можно ввести в речь детей старшего дошкольного возраста, объяснив его смысл. В остальных случаях надо пользоваться словами - синонимами.</a:t>
            </a:r>
            <a:endParaRPr lang="ru-RU" sz="2800" i="1" dirty="0">
              <a:solidFill>
                <a:srgbClr val="2A0000"/>
              </a:solidFill>
              <a:effectLst/>
              <a:latin typeface="Times New Roman" panose="02020603050405020304" pitchFamily="18" charset="0"/>
              <a:ea typeface="Times New Roman" panose="02020603050405020304" pitchFamily="18" charset="0"/>
            </a:endParaRPr>
          </a:p>
        </p:txBody>
      </p:sp>
      <p:sp>
        <p:nvSpPr>
          <p:cNvPr id="5" name="TextBox 4"/>
          <p:cNvSpPr txBox="1"/>
          <p:nvPr/>
        </p:nvSpPr>
        <p:spPr>
          <a:xfrm>
            <a:off x="2344995" y="3216979"/>
            <a:ext cx="8082116" cy="523220"/>
          </a:xfrm>
          <a:prstGeom prst="rect">
            <a:avLst/>
          </a:prstGeom>
          <a:noFill/>
        </p:spPr>
        <p:txBody>
          <a:bodyPr wrap="square" rtlCol="0">
            <a:spAutoFit/>
          </a:bodyPr>
          <a:lstStyle/>
          <a:p>
            <a:pPr indent="450215" algn="ctr">
              <a:spcAft>
                <a:spcPts val="0"/>
              </a:spcAft>
            </a:pPr>
            <a:r>
              <a:rPr lang="ru-RU" sz="2800" b="1" i="1" dirty="0">
                <a:solidFill>
                  <a:srgbClr val="2A0000"/>
                </a:solidFill>
                <a:latin typeface="Times New Roman" panose="02020603050405020304" pitchFamily="18" charset="0"/>
                <a:ea typeface="Times New Roman" panose="02020603050405020304" pitchFamily="18" charset="0"/>
              </a:rPr>
              <a:t>Когда надо знакомить с биографией автора?</a:t>
            </a:r>
            <a:endParaRPr lang="ru-RU" sz="2800" i="1" dirty="0">
              <a:solidFill>
                <a:srgbClr val="2A0000"/>
              </a:solidFill>
              <a:effectLst/>
              <a:latin typeface="Times New Roman" panose="02020603050405020304" pitchFamily="18" charset="0"/>
              <a:ea typeface="Times New Roman" panose="02020603050405020304" pitchFamily="18" charset="0"/>
            </a:endParaRPr>
          </a:p>
        </p:txBody>
      </p:sp>
      <p:sp>
        <p:nvSpPr>
          <p:cNvPr id="6" name="TextBox 5"/>
          <p:cNvSpPr txBox="1"/>
          <p:nvPr/>
        </p:nvSpPr>
        <p:spPr>
          <a:xfrm>
            <a:off x="973393" y="3864077"/>
            <a:ext cx="10958051" cy="1815882"/>
          </a:xfrm>
          <a:prstGeom prst="rect">
            <a:avLst/>
          </a:prstGeom>
          <a:noFill/>
        </p:spPr>
        <p:txBody>
          <a:bodyPr wrap="square" rtlCol="0">
            <a:spAutoFit/>
          </a:bodyPr>
          <a:lstStyle/>
          <a:p>
            <a:pPr indent="450215" algn="just">
              <a:spcAft>
                <a:spcPts val="0"/>
              </a:spcAft>
            </a:pPr>
            <a:r>
              <a:rPr lang="ru-RU" sz="2800" i="1" dirty="0">
                <a:solidFill>
                  <a:srgbClr val="2A0000"/>
                </a:solidFill>
                <a:latin typeface="Times New Roman" panose="02020603050405020304" pitchFamily="18" charset="0"/>
                <a:ea typeface="Times New Roman" panose="02020603050405020304" pitchFamily="18" charset="0"/>
              </a:rPr>
              <a:t>С элементами биографии можно знакомить ребенка, начиная с 4 лет. </a:t>
            </a:r>
            <a:endParaRPr lang="ru-RU" sz="2800" i="1" dirty="0" smtClean="0">
              <a:solidFill>
                <a:srgbClr val="2A0000"/>
              </a:solidFill>
              <a:latin typeface="Times New Roman" panose="02020603050405020304" pitchFamily="18" charset="0"/>
              <a:ea typeface="Times New Roman" panose="02020603050405020304" pitchFamily="18" charset="0"/>
            </a:endParaRPr>
          </a:p>
          <a:p>
            <a:pPr indent="450215" algn="just">
              <a:spcAft>
                <a:spcPts val="0"/>
              </a:spcAft>
            </a:pPr>
            <a:r>
              <a:rPr lang="ru-RU" sz="2800" i="1" dirty="0" smtClean="0">
                <a:solidFill>
                  <a:srgbClr val="2A0000"/>
                </a:solidFill>
                <a:latin typeface="Times New Roman" panose="02020603050405020304" pitchFamily="18" charset="0"/>
                <a:ea typeface="Times New Roman" panose="02020603050405020304" pitchFamily="18" charset="0"/>
              </a:rPr>
              <a:t>В </a:t>
            </a:r>
            <a:r>
              <a:rPr lang="ru-RU" sz="2800" i="1" dirty="0">
                <a:solidFill>
                  <a:srgbClr val="2A0000"/>
                </a:solidFill>
                <a:latin typeface="Times New Roman" panose="02020603050405020304" pitchFamily="18" charset="0"/>
                <a:ea typeface="Times New Roman" panose="02020603050405020304" pitchFamily="18" charset="0"/>
              </a:rPr>
              <a:t>дошкольном возрасте нет необходимости знакомить детей с полной биографией автора.</a:t>
            </a:r>
            <a:endParaRPr lang="ru-RU" sz="2800" i="1" dirty="0">
              <a:solidFill>
                <a:srgbClr val="2A0000"/>
              </a:solidFill>
              <a:effectLst/>
              <a:latin typeface="Times New Roman" panose="02020603050405020304" pitchFamily="18" charset="0"/>
              <a:ea typeface="Times New Roman" panose="02020603050405020304" pitchFamily="18" charset="0"/>
            </a:endParaRPr>
          </a:p>
        </p:txBody>
      </p:sp>
      <p:pic>
        <p:nvPicPr>
          <p:cNvPr id="9" name="Рисунок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44185" y="5220929"/>
            <a:ext cx="5946668" cy="1512056"/>
          </a:xfrm>
          <a:prstGeom prst="rect">
            <a:avLst/>
          </a:prstGeom>
        </p:spPr>
      </p:pic>
      <p:pic>
        <p:nvPicPr>
          <p:cNvPr id="10" name="Рисунок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29219" y="371999"/>
            <a:ext cx="337503" cy="312100"/>
          </a:xfrm>
          <a:prstGeom prst="rect">
            <a:avLst/>
          </a:prstGeom>
        </p:spPr>
      </p:pic>
      <p:pic>
        <p:nvPicPr>
          <p:cNvPr id="11" name="Рисунок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996469" y="3372842"/>
            <a:ext cx="348525" cy="322292"/>
          </a:xfrm>
          <a:prstGeom prst="rect">
            <a:avLst/>
          </a:prstGeom>
        </p:spPr>
      </p:pic>
    </p:spTree>
    <p:extLst>
      <p:ext uri="{BB962C8B-B14F-4D97-AF65-F5344CB8AC3E}">
        <p14:creationId xmlns:p14="http://schemas.microsoft.com/office/powerpoint/2010/main" val="1312423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13984" cy="6858000"/>
          </a:xfrm>
          <a:prstGeom prst="rect">
            <a:avLst/>
          </a:prstGeom>
          <a:solidFill>
            <a:srgbClr val="99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3185652" y="294968"/>
            <a:ext cx="7624916" cy="523220"/>
          </a:xfrm>
          <a:prstGeom prst="rect">
            <a:avLst/>
          </a:prstGeom>
          <a:noFill/>
        </p:spPr>
        <p:txBody>
          <a:bodyPr wrap="square" rtlCol="0">
            <a:spAutoFit/>
          </a:bodyPr>
          <a:lstStyle/>
          <a:p>
            <a:r>
              <a:rPr lang="ru-RU" sz="2800" b="1" i="1" dirty="0">
                <a:solidFill>
                  <a:srgbClr val="2A0000"/>
                </a:solidFill>
                <a:latin typeface="Times New Roman" panose="02020603050405020304" pitchFamily="18" charset="0"/>
                <a:cs typeface="Times New Roman" panose="02020603050405020304" pitchFamily="18" charset="0"/>
              </a:rPr>
              <a:t>Место и время ознакомления с биографией</a:t>
            </a:r>
            <a:r>
              <a:rPr lang="ru-RU" sz="2800" i="1" dirty="0">
                <a:solidFill>
                  <a:srgbClr val="2A0000"/>
                </a:solidFill>
                <a:latin typeface="Times New Roman" panose="02020603050405020304" pitchFamily="18" charset="0"/>
                <a:cs typeface="Times New Roman" panose="02020603050405020304" pitchFamily="18" charset="0"/>
              </a:rPr>
              <a:t>: </a:t>
            </a:r>
          </a:p>
        </p:txBody>
      </p:sp>
      <p:graphicFrame>
        <p:nvGraphicFramePr>
          <p:cNvPr id="5" name="Схема 4"/>
          <p:cNvGraphicFramePr/>
          <p:nvPr>
            <p:extLst>
              <p:ext uri="{D42A27DB-BD31-4B8C-83A1-F6EECF244321}">
                <p14:modId xmlns:p14="http://schemas.microsoft.com/office/powerpoint/2010/main" val="2059049416"/>
              </p:ext>
            </p:extLst>
          </p:nvPr>
        </p:nvGraphicFramePr>
        <p:xfrm>
          <a:off x="899652" y="1076633"/>
          <a:ext cx="10987548" cy="31266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Рисунок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728156" y="4345090"/>
            <a:ext cx="4159044" cy="2323488"/>
          </a:xfrm>
          <a:prstGeom prst="rect">
            <a:avLst/>
          </a:prstGeom>
        </p:spPr>
      </p:pic>
      <p:pic>
        <p:nvPicPr>
          <p:cNvPr id="7" name="Рисунок 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467934" y="294968"/>
            <a:ext cx="366828" cy="339217"/>
          </a:xfrm>
          <a:prstGeom prst="rect">
            <a:avLst/>
          </a:prstGeom>
        </p:spPr>
      </p:pic>
    </p:spTree>
    <p:extLst>
      <p:ext uri="{BB962C8B-B14F-4D97-AF65-F5344CB8AC3E}">
        <p14:creationId xmlns:p14="http://schemas.microsoft.com/office/powerpoint/2010/main" val="29127894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13984" cy="6858000"/>
          </a:xfrm>
          <a:prstGeom prst="rect">
            <a:avLst/>
          </a:prstGeom>
          <a:solidFill>
            <a:srgbClr val="99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887794" y="634181"/>
            <a:ext cx="9881419" cy="954107"/>
          </a:xfrm>
          <a:prstGeom prst="rect">
            <a:avLst/>
          </a:prstGeom>
          <a:noFill/>
        </p:spPr>
        <p:txBody>
          <a:bodyPr wrap="square" rtlCol="0">
            <a:spAutoFit/>
          </a:bodyPr>
          <a:lstStyle/>
          <a:p>
            <a:pPr algn="ctr"/>
            <a:r>
              <a:rPr lang="ru-RU" sz="2800" b="1" i="1" dirty="0" smtClean="0">
                <a:solidFill>
                  <a:srgbClr val="2A0000"/>
                </a:solidFill>
                <a:latin typeface="Times New Roman" panose="02020603050405020304" pitchFamily="18" charset="0"/>
                <a:ea typeface="Calibri" panose="020F0502020204030204" pitchFamily="34" charset="0"/>
                <a:cs typeface="Times New Roman" panose="02020603050405020304" pitchFamily="18" charset="0"/>
              </a:rPr>
              <a:t>Формы работы с детьми по знакомству с биографией писателя (поэта)</a:t>
            </a:r>
            <a:r>
              <a:rPr lang="ru-RU" sz="2800" i="1" dirty="0" smtClean="0">
                <a:solidFill>
                  <a:srgbClr val="2A0000"/>
                </a:solidFill>
                <a:latin typeface="Times New Roman" panose="02020603050405020304" pitchFamily="18" charset="0"/>
                <a:ea typeface="Calibri" panose="020F0502020204030204" pitchFamily="34" charset="0"/>
                <a:cs typeface="Times New Roman" panose="02020603050405020304" pitchFamily="18" charset="0"/>
              </a:rPr>
              <a:t>: </a:t>
            </a:r>
            <a:endParaRPr lang="ru-RU" sz="2800" i="1" dirty="0">
              <a:solidFill>
                <a:srgbClr val="2A0000"/>
              </a:solidFill>
              <a:latin typeface="Times New Roman" panose="02020603050405020304" pitchFamily="18" charset="0"/>
              <a:cs typeface="Times New Roman" panose="02020603050405020304" pitchFamily="18" charset="0"/>
            </a:endParaRPr>
          </a:p>
        </p:txBody>
      </p:sp>
      <p:graphicFrame>
        <p:nvGraphicFramePr>
          <p:cNvPr id="5" name="Схема 4"/>
          <p:cNvGraphicFramePr/>
          <p:nvPr>
            <p:extLst>
              <p:ext uri="{D42A27DB-BD31-4B8C-83A1-F6EECF244321}">
                <p14:modId xmlns:p14="http://schemas.microsoft.com/office/powerpoint/2010/main" val="3271051167"/>
              </p:ext>
            </p:extLst>
          </p:nvPr>
        </p:nvGraphicFramePr>
        <p:xfrm>
          <a:off x="884903" y="1563329"/>
          <a:ext cx="10987549" cy="51029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Рисунок 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827787" y="783771"/>
            <a:ext cx="354117" cy="327463"/>
          </a:xfrm>
          <a:prstGeom prst="rect">
            <a:avLst/>
          </a:prstGeom>
        </p:spPr>
      </p:pic>
    </p:spTree>
    <p:extLst>
      <p:ext uri="{BB962C8B-B14F-4D97-AF65-F5344CB8AC3E}">
        <p14:creationId xmlns:p14="http://schemas.microsoft.com/office/powerpoint/2010/main" val="28643310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13984" cy="6858000"/>
          </a:xfrm>
          <a:prstGeom prst="rect">
            <a:avLst/>
          </a:prstGeom>
          <a:solidFill>
            <a:srgbClr val="99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917290" y="412955"/>
            <a:ext cx="9438968" cy="544765"/>
          </a:xfrm>
          <a:prstGeom prst="rect">
            <a:avLst/>
          </a:prstGeom>
          <a:noFill/>
        </p:spPr>
        <p:txBody>
          <a:bodyPr wrap="square" rtlCol="0">
            <a:spAutoFit/>
          </a:bodyPr>
          <a:lstStyle/>
          <a:p>
            <a:pPr marL="213360" marR="36195" lvl="0" indent="-6350" algn="ctr">
              <a:lnSpc>
                <a:spcPct val="105000"/>
              </a:lnSpc>
              <a:spcAft>
                <a:spcPts val="20"/>
              </a:spcAft>
            </a:pPr>
            <a:r>
              <a:rPr lang="ru-RU" sz="2800" b="1" i="1" dirty="0">
                <a:solidFill>
                  <a:srgbClr val="500000"/>
                </a:solidFill>
                <a:latin typeface="Times New Roman" panose="02020603050405020304" pitchFamily="18" charset="0"/>
                <a:ea typeface="Times New Roman" panose="02020603050405020304" pitchFamily="18" charset="0"/>
              </a:rPr>
              <a:t>Планируемые результаты </a:t>
            </a:r>
            <a:r>
              <a:rPr lang="ru-RU" sz="2800" b="1" i="1" dirty="0" smtClean="0">
                <a:solidFill>
                  <a:srgbClr val="500000"/>
                </a:solidFill>
                <a:latin typeface="Times New Roman" panose="02020603050405020304" pitchFamily="18" charset="0"/>
                <a:ea typeface="Times New Roman" panose="02020603050405020304" pitchFamily="18" charset="0"/>
              </a:rPr>
              <a:t>самостоятельной </a:t>
            </a:r>
            <a:r>
              <a:rPr lang="ru-RU" sz="2800" b="1" i="1" dirty="0">
                <a:solidFill>
                  <a:srgbClr val="500000"/>
                </a:solidFill>
                <a:latin typeface="Times New Roman" panose="02020603050405020304" pitchFamily="18" charset="0"/>
                <a:ea typeface="Times New Roman" panose="02020603050405020304" pitchFamily="18" charset="0"/>
              </a:rPr>
              <a:t>работы</a:t>
            </a:r>
            <a:endParaRPr lang="ru-RU" dirty="0">
              <a:solidFill>
                <a:srgbClr val="500000"/>
              </a:solidFill>
            </a:endParaRPr>
          </a:p>
        </p:txBody>
      </p:sp>
      <p:sp>
        <p:nvSpPr>
          <p:cNvPr id="5" name="Скругленный прямоугольник 4"/>
          <p:cNvSpPr/>
          <p:nvPr/>
        </p:nvSpPr>
        <p:spPr>
          <a:xfrm>
            <a:off x="986971" y="1244489"/>
            <a:ext cx="10929258" cy="1077797"/>
          </a:xfrm>
          <a:prstGeom prst="roundRect">
            <a:avLst/>
          </a:prstGeom>
          <a:solidFill>
            <a:srgbClr val="3C142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400" i="1" kern="0" dirty="0">
                <a:solidFill>
                  <a:sysClr val="windowText" lastClr="000000"/>
                </a:solidFill>
                <a:latin typeface="Times New Roman" panose="02020603050405020304" pitchFamily="18" charset="0"/>
                <a:cs typeface="Times New Roman" panose="02020603050405020304" pitchFamily="18" charset="0"/>
              </a:rPr>
              <a:t> </a:t>
            </a:r>
            <a:r>
              <a:rPr lang="ru-RU" sz="2400" i="1" kern="0" dirty="0" smtClean="0">
                <a:solidFill>
                  <a:sysClr val="windowText" lastClr="000000"/>
                </a:solidFill>
                <a:latin typeface="Times New Roman" panose="02020603050405020304" pitchFamily="18" charset="0"/>
                <a:cs typeface="Times New Roman" panose="02020603050405020304" pitchFamily="18" charset="0"/>
              </a:rPr>
              <a:t>     </a:t>
            </a:r>
            <a:r>
              <a:rPr lang="ru-RU" sz="2400" b="1" i="1" kern="0" dirty="0" smtClean="0">
                <a:solidFill>
                  <a:schemeClr val="bg1"/>
                </a:solidFill>
                <a:latin typeface="Times New Roman" panose="02020603050405020304" pitchFamily="18" charset="0"/>
                <a:cs typeface="Times New Roman" panose="02020603050405020304" pitchFamily="18" charset="0"/>
              </a:rPr>
              <a:t>—  </a:t>
            </a:r>
            <a:r>
              <a:rPr lang="ru-RU" sz="2400" b="1" i="1" kern="0" dirty="0" smtClean="0">
                <a:solidFill>
                  <a:prstClr val="white"/>
                </a:solidFill>
                <a:latin typeface="Times New Roman" panose="02020603050405020304" pitchFamily="18" charset="0"/>
                <a:cs typeface="Times New Roman" panose="02020603050405020304" pitchFamily="18" charset="0"/>
              </a:rPr>
              <a:t>высокая </a:t>
            </a:r>
            <a:r>
              <a:rPr lang="ru-RU" sz="2400" b="1" i="1" kern="0" dirty="0">
                <a:solidFill>
                  <a:prstClr val="white"/>
                </a:solidFill>
                <a:latin typeface="Times New Roman" panose="02020603050405020304" pitchFamily="18" charset="0"/>
                <a:cs typeface="Times New Roman" panose="02020603050405020304" pitchFamily="18" charset="0"/>
              </a:rPr>
              <a:t>степень самостоятельности; </a:t>
            </a:r>
            <a:endParaRPr lang="ru-RU" b="1" dirty="0"/>
          </a:p>
        </p:txBody>
      </p:sp>
      <p:sp>
        <p:nvSpPr>
          <p:cNvPr id="6" name="Скругленный прямоугольник 5"/>
          <p:cNvSpPr/>
          <p:nvPr/>
        </p:nvSpPr>
        <p:spPr>
          <a:xfrm>
            <a:off x="986971" y="2483536"/>
            <a:ext cx="10929258" cy="1246635"/>
          </a:xfrm>
          <a:prstGeom prst="roundRect">
            <a:avLst/>
          </a:prstGeom>
          <a:solidFill>
            <a:srgbClr val="4E1A3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ru-RU" sz="2400" b="1" i="1" kern="0" dirty="0" smtClean="0">
                <a:solidFill>
                  <a:prstClr val="white"/>
                </a:solidFill>
                <a:latin typeface="Times New Roman" panose="02020603050405020304" pitchFamily="18" charset="0"/>
                <a:cs typeface="Times New Roman" panose="02020603050405020304" pitchFamily="18" charset="0"/>
              </a:rPr>
              <a:t>     </a:t>
            </a:r>
            <a:r>
              <a:rPr lang="ru-RU" sz="2400" b="1" i="1" kern="0" dirty="0">
                <a:solidFill>
                  <a:sysClr val="windowText" lastClr="000000"/>
                </a:solidFill>
                <a:latin typeface="Times New Roman" panose="02020603050405020304" pitchFamily="18" charset="0"/>
                <a:cs typeface="Times New Roman" panose="02020603050405020304" pitchFamily="18" charset="0"/>
              </a:rPr>
              <a:t> </a:t>
            </a:r>
            <a:r>
              <a:rPr lang="ru-RU" sz="2400" b="1" i="1" kern="0" dirty="0">
                <a:solidFill>
                  <a:prstClr val="white"/>
                </a:solidFill>
                <a:latin typeface="Times New Roman" panose="02020603050405020304" pitchFamily="18" charset="0"/>
                <a:cs typeface="Times New Roman" panose="02020603050405020304" pitchFamily="18" charset="0"/>
              </a:rPr>
              <a:t>— </a:t>
            </a:r>
            <a:r>
              <a:rPr lang="ru-RU" sz="2400" b="1" i="1" kern="0" dirty="0" smtClean="0">
                <a:solidFill>
                  <a:prstClr val="white"/>
                </a:solidFill>
                <a:latin typeface="Times New Roman" panose="02020603050405020304" pitchFamily="18" charset="0"/>
                <a:cs typeface="Times New Roman" panose="02020603050405020304" pitchFamily="18" charset="0"/>
              </a:rPr>
              <a:t>  готовность </a:t>
            </a:r>
            <a:r>
              <a:rPr lang="ru-RU" sz="2400" b="1" i="1" kern="0" dirty="0">
                <a:solidFill>
                  <a:prstClr val="white"/>
                </a:solidFill>
                <a:latin typeface="Times New Roman" panose="02020603050405020304" pitchFamily="18" charset="0"/>
                <a:cs typeface="Times New Roman" panose="02020603050405020304" pitchFamily="18" charset="0"/>
              </a:rPr>
              <a:t>подбирать содержание и материалы для биографии в </a:t>
            </a:r>
            <a:r>
              <a:rPr lang="ru-RU" sz="2400" b="1" i="1" kern="0" dirty="0" smtClean="0">
                <a:solidFill>
                  <a:prstClr val="white"/>
                </a:solidFill>
                <a:latin typeface="Times New Roman" panose="02020603050405020304" pitchFamily="18" charset="0"/>
                <a:cs typeface="Times New Roman" panose="02020603050405020304" pitchFamily="18" charset="0"/>
              </a:rPr>
              <a:t>соответствии с возрастными </a:t>
            </a:r>
            <a:r>
              <a:rPr lang="ru-RU" sz="2400" b="1" i="1" kern="0" dirty="0">
                <a:solidFill>
                  <a:prstClr val="white"/>
                </a:solidFill>
                <a:latin typeface="Times New Roman" panose="02020603050405020304" pitchFamily="18" charset="0"/>
                <a:cs typeface="Times New Roman" panose="02020603050405020304" pitchFamily="18" charset="0"/>
              </a:rPr>
              <a:t>особенностями детей;</a:t>
            </a:r>
            <a:endParaRPr lang="ru-RU" b="1" dirty="0">
              <a:solidFill>
                <a:prstClr val="white"/>
              </a:solidFill>
            </a:endParaRPr>
          </a:p>
        </p:txBody>
      </p:sp>
      <p:sp>
        <p:nvSpPr>
          <p:cNvPr id="7" name="Скругленный прямоугольник 6"/>
          <p:cNvSpPr/>
          <p:nvPr/>
        </p:nvSpPr>
        <p:spPr>
          <a:xfrm>
            <a:off x="994228" y="3891421"/>
            <a:ext cx="10929258" cy="1232122"/>
          </a:xfrm>
          <a:prstGeom prst="roundRect">
            <a:avLst/>
          </a:prstGeom>
          <a:solidFill>
            <a:srgbClr val="812B5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ru-RU" sz="2400" b="1" i="1"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ru-RU" sz="2400" b="1" i="1" kern="0" dirty="0" smtClean="0">
                <a:solidFill>
                  <a:prstClr val="white"/>
                </a:solidFill>
                <a:latin typeface="Times New Roman" panose="02020603050405020304" pitchFamily="18" charset="0"/>
                <a:cs typeface="Times New Roman" panose="02020603050405020304" pitchFamily="18" charset="0"/>
              </a:rPr>
              <a:t>— </a:t>
            </a:r>
            <a:r>
              <a:rPr lang="ru-RU" sz="2400" b="1" i="1"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 способность </a:t>
            </a:r>
            <a:r>
              <a:rPr lang="ru-RU" sz="2400" b="1" i="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логически верно, аргументированно и ясно строить устную и письменную речь, делать свои </a:t>
            </a:r>
            <a:r>
              <a:rPr lang="ru-RU" sz="2400" b="1" i="1"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выводы;</a:t>
            </a:r>
            <a:endParaRPr lang="ru-RU" sz="2400" b="1" i="1" dirty="0">
              <a:solidFill>
                <a:schemeClr val="bg1"/>
              </a:solidFill>
            </a:endParaRPr>
          </a:p>
        </p:txBody>
      </p:sp>
      <p:sp>
        <p:nvSpPr>
          <p:cNvPr id="8" name="Скругленный прямоугольник 7"/>
          <p:cNvSpPr/>
          <p:nvPr/>
        </p:nvSpPr>
        <p:spPr>
          <a:xfrm>
            <a:off x="986971" y="5284793"/>
            <a:ext cx="10929258" cy="1246636"/>
          </a:xfrm>
          <a:prstGeom prst="roundRect">
            <a:avLst/>
          </a:prstGeom>
          <a:solidFill>
            <a:srgbClr val="AD397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400" i="1" kern="0" dirty="0">
                <a:solidFill>
                  <a:sysClr val="windowText" lastClr="000000"/>
                </a:solidFill>
                <a:latin typeface="Times New Roman" panose="02020603050405020304" pitchFamily="18" charset="0"/>
                <a:cs typeface="Times New Roman" panose="02020603050405020304" pitchFamily="18" charset="0"/>
              </a:rPr>
              <a:t> </a:t>
            </a:r>
            <a:r>
              <a:rPr lang="ru-RU" sz="2400" i="1" kern="0" dirty="0" smtClean="0">
                <a:solidFill>
                  <a:sysClr val="windowText" lastClr="000000"/>
                </a:solidFill>
                <a:latin typeface="Times New Roman" panose="02020603050405020304" pitchFamily="18" charset="0"/>
                <a:cs typeface="Times New Roman" panose="02020603050405020304" pitchFamily="18" charset="0"/>
              </a:rPr>
              <a:t>       </a:t>
            </a:r>
            <a:r>
              <a:rPr lang="ru-RU" sz="2400" b="1" i="1" kern="0" dirty="0" smtClean="0">
                <a:solidFill>
                  <a:schemeClr val="bg1"/>
                </a:solidFill>
                <a:latin typeface="Times New Roman" panose="02020603050405020304" pitchFamily="18" charset="0"/>
                <a:cs typeface="Times New Roman" panose="02020603050405020304" pitchFamily="18" charset="0"/>
              </a:rPr>
              <a:t>— </a:t>
            </a:r>
            <a:r>
              <a:rPr lang="ru-RU" sz="2400" b="1" i="1" kern="0" dirty="0">
                <a:solidFill>
                  <a:schemeClr val="bg1"/>
                </a:solidFill>
                <a:latin typeface="Times New Roman" panose="02020603050405020304" pitchFamily="18" charset="0"/>
                <a:cs typeface="Times New Roman" panose="02020603050405020304" pitchFamily="18" charset="0"/>
              </a:rPr>
              <a:t>повышение информационной культуры студентов и обеспечение их готовности к интеграции в современное информационное пространство.</a:t>
            </a:r>
            <a:endParaRPr lang="ru-RU" b="1" dirty="0">
              <a:solidFill>
                <a:schemeClr val="bg1"/>
              </a:solidFill>
            </a:endParaRPr>
          </a:p>
        </p:txBody>
      </p:sp>
      <p:pic>
        <p:nvPicPr>
          <p:cNvPr id="9" name="Рисунок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85257" y="470324"/>
            <a:ext cx="364547" cy="337108"/>
          </a:xfrm>
          <a:prstGeom prst="rect">
            <a:avLst/>
          </a:prstGeom>
        </p:spPr>
      </p:pic>
    </p:spTree>
    <p:extLst>
      <p:ext uri="{BB962C8B-B14F-4D97-AF65-F5344CB8AC3E}">
        <p14:creationId xmlns:p14="http://schemas.microsoft.com/office/powerpoint/2010/main" val="18428024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13984" cy="6858000"/>
          </a:xfrm>
          <a:prstGeom prst="rect">
            <a:avLst/>
          </a:prstGeom>
          <a:solidFill>
            <a:srgbClr val="9933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930400" y="420913"/>
            <a:ext cx="9071429" cy="613245"/>
          </a:xfrm>
          <a:prstGeom prst="rect">
            <a:avLst/>
          </a:prstGeom>
          <a:noFill/>
        </p:spPr>
        <p:txBody>
          <a:bodyPr wrap="square" rtlCol="0">
            <a:spAutoFit/>
          </a:bodyPr>
          <a:lstStyle/>
          <a:p>
            <a:pPr lvl="0" indent="360680" algn="ctr">
              <a:lnSpc>
                <a:spcPct val="115000"/>
              </a:lnSpc>
            </a:pPr>
            <a:r>
              <a:rPr lang="ru-RU" sz="3200" b="1" i="1" dirty="0">
                <a:solidFill>
                  <a:srgbClr val="3C1428"/>
                </a:solidFill>
                <a:latin typeface="Times New Roman" panose="02020603050405020304" pitchFamily="18" charset="0"/>
                <a:ea typeface="Calibri" panose="020F0502020204030204" pitchFamily="34" charset="0"/>
                <a:cs typeface="Times New Roman" panose="02020603050405020304" pitchFamily="18" charset="0"/>
              </a:rPr>
              <a:t>Выполнение </a:t>
            </a:r>
            <a:r>
              <a:rPr lang="ru-RU" sz="3200" b="1" i="1" dirty="0" smtClean="0">
                <a:solidFill>
                  <a:srgbClr val="3C1428"/>
                </a:solidFill>
                <a:latin typeface="Times New Roman" panose="02020603050405020304" pitchFamily="18" charset="0"/>
                <a:ea typeface="Calibri" panose="020F0502020204030204" pitchFamily="34" charset="0"/>
                <a:cs typeface="Times New Roman" panose="02020603050405020304" pitchFamily="18" charset="0"/>
              </a:rPr>
              <a:t>задания:</a:t>
            </a:r>
            <a:endParaRPr lang="ru-RU" sz="3200" b="1" i="1" dirty="0">
              <a:solidFill>
                <a:srgbClr val="3C1428"/>
              </a:solidFill>
              <a:latin typeface="Times New Roman" panose="02020603050405020304" pitchFamily="18" charset="0"/>
              <a:ea typeface="Calibri" panose="020F0502020204030204" pitchFamily="34" charset="0"/>
              <a:cs typeface="Times New Roman" panose="02020603050405020304" pitchFamily="18" charset="0"/>
            </a:endParaRPr>
          </a:p>
        </p:txBody>
      </p:sp>
      <p:sp>
        <p:nvSpPr>
          <p:cNvPr id="5" name="TextBox 4"/>
          <p:cNvSpPr txBox="1"/>
          <p:nvPr/>
        </p:nvSpPr>
        <p:spPr>
          <a:xfrm>
            <a:off x="1016001" y="1393371"/>
            <a:ext cx="10624456" cy="2806922"/>
          </a:xfrm>
          <a:prstGeom prst="rect">
            <a:avLst/>
          </a:prstGeom>
          <a:noFill/>
        </p:spPr>
        <p:txBody>
          <a:bodyPr wrap="square" rtlCol="0">
            <a:spAutoFit/>
          </a:bodyPr>
          <a:lstStyle/>
          <a:p>
            <a:pPr marL="457200" marR="27305" lvl="0" indent="-457200" algn="just" fontAlgn="base">
              <a:lnSpc>
                <a:spcPct val="105000"/>
              </a:lnSpc>
              <a:spcAft>
                <a:spcPts val="25"/>
              </a:spcAft>
              <a:buClr>
                <a:srgbClr val="181717"/>
              </a:buClr>
              <a:buSzPts val="1050"/>
              <a:buFont typeface="Arial" panose="020B0604020202020204" pitchFamily="34" charset="0"/>
              <a:buChar char="•"/>
            </a:pPr>
            <a:r>
              <a:rPr lang="ru-RU" sz="2800" i="1" dirty="0">
                <a:solidFill>
                  <a:srgbClr val="3C142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определение </a:t>
            </a:r>
            <a:r>
              <a:rPr lang="ru-RU" sz="2800" i="1" dirty="0" smtClean="0">
                <a:solidFill>
                  <a:srgbClr val="3C142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темы, области </a:t>
            </a:r>
            <a:r>
              <a:rPr lang="ru-RU" sz="2800" i="1" dirty="0">
                <a:solidFill>
                  <a:srgbClr val="3C142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знаний; </a:t>
            </a:r>
          </a:p>
          <a:p>
            <a:pPr marL="457200" marR="27305" lvl="0" indent="-457200" algn="just" fontAlgn="base">
              <a:lnSpc>
                <a:spcPct val="105000"/>
              </a:lnSpc>
              <a:spcAft>
                <a:spcPts val="25"/>
              </a:spcAft>
              <a:buClr>
                <a:srgbClr val="181717"/>
              </a:buClr>
              <a:buSzPts val="1050"/>
              <a:buFont typeface="Arial" panose="020B0604020202020204" pitchFamily="34" charset="0"/>
              <a:buChar char="•"/>
            </a:pPr>
            <a:r>
              <a:rPr lang="ru-RU" sz="2800" i="1" dirty="0" smtClean="0">
                <a:solidFill>
                  <a:srgbClr val="3C142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сбор </a:t>
            </a:r>
            <a:r>
              <a:rPr lang="ru-RU" sz="2800" i="1" dirty="0">
                <a:solidFill>
                  <a:srgbClr val="3C142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материалов, необходимых для наполнения информационной модели; </a:t>
            </a:r>
          </a:p>
          <a:p>
            <a:pPr marL="457200" marR="27305" lvl="0" indent="-457200" algn="just" fontAlgn="base">
              <a:lnSpc>
                <a:spcPct val="105000"/>
              </a:lnSpc>
              <a:spcAft>
                <a:spcPts val="25"/>
              </a:spcAft>
              <a:buClr>
                <a:srgbClr val="181717"/>
              </a:buClr>
              <a:buSzPts val="1050"/>
              <a:buFont typeface="Arial" panose="020B0604020202020204" pitchFamily="34" charset="0"/>
              <a:buChar char="•"/>
            </a:pPr>
            <a:r>
              <a:rPr lang="ru-RU" sz="2800" i="1" dirty="0">
                <a:solidFill>
                  <a:srgbClr val="3C142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отбор наиболее полезной </a:t>
            </a:r>
            <a:r>
              <a:rPr lang="ru-RU" sz="2800" i="1" dirty="0" smtClean="0">
                <a:solidFill>
                  <a:srgbClr val="3C142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информации с учётом возраста детей; </a:t>
            </a:r>
            <a:endParaRPr lang="ru-RU" sz="2800" i="1" dirty="0">
              <a:solidFill>
                <a:srgbClr val="3C142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endParaRPr>
          </a:p>
          <a:p>
            <a:pPr marL="457200" marR="27305" lvl="0" indent="-457200" algn="just" fontAlgn="base">
              <a:lnSpc>
                <a:spcPct val="105000"/>
              </a:lnSpc>
              <a:spcAft>
                <a:spcPts val="25"/>
              </a:spcAft>
              <a:buClr>
                <a:srgbClr val="181717"/>
              </a:buClr>
              <a:buSzPts val="1050"/>
              <a:buFont typeface="Arial" panose="020B0604020202020204" pitchFamily="34" charset="0"/>
              <a:buChar char="•"/>
            </a:pPr>
            <a:r>
              <a:rPr lang="ru-RU" sz="2800" i="1" dirty="0">
                <a:solidFill>
                  <a:srgbClr val="3C142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выбор </a:t>
            </a:r>
            <a:r>
              <a:rPr lang="ru-RU" sz="2800" i="1" dirty="0" smtClean="0">
                <a:solidFill>
                  <a:srgbClr val="3C142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методов, приёмов и средств подачи информации;</a:t>
            </a:r>
          </a:p>
          <a:p>
            <a:pPr marL="457200" marR="27305" lvl="0" indent="-457200" algn="just" fontAlgn="base">
              <a:lnSpc>
                <a:spcPct val="105000"/>
              </a:lnSpc>
              <a:spcAft>
                <a:spcPts val="25"/>
              </a:spcAft>
              <a:buClr>
                <a:srgbClr val="181717"/>
              </a:buClr>
              <a:buSzPts val="1050"/>
              <a:buFont typeface="Arial" panose="020B0604020202020204" pitchFamily="34" charset="0"/>
              <a:buChar char="•"/>
            </a:pPr>
            <a:r>
              <a:rPr lang="ru-RU" sz="2800" i="1" dirty="0" smtClean="0">
                <a:solidFill>
                  <a:srgbClr val="3C142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творческая </a:t>
            </a:r>
            <a:r>
              <a:rPr lang="ru-RU" sz="2800" i="1" dirty="0">
                <a:solidFill>
                  <a:srgbClr val="3C142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интерпретация полученных результатов</a:t>
            </a:r>
            <a:r>
              <a:rPr lang="ru-RU" sz="2800" i="1" dirty="0">
                <a:solidFill>
                  <a:srgbClr val="000036"/>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a:t>
            </a:r>
          </a:p>
        </p:txBody>
      </p:sp>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08259" y="4412343"/>
            <a:ext cx="3138599" cy="2320795"/>
          </a:xfrm>
          <a:prstGeom prst="rect">
            <a:avLst/>
          </a:prstGeom>
        </p:spPr>
      </p:pic>
      <p:pic>
        <p:nvPicPr>
          <p:cNvPr id="8" name="Рисунок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52089" y="568725"/>
            <a:ext cx="358117" cy="331162"/>
          </a:xfrm>
          <a:prstGeom prst="rect">
            <a:avLst/>
          </a:prstGeom>
        </p:spPr>
      </p:pic>
    </p:spTree>
    <p:extLst>
      <p:ext uri="{BB962C8B-B14F-4D97-AF65-F5344CB8AC3E}">
        <p14:creationId xmlns:p14="http://schemas.microsoft.com/office/powerpoint/2010/main" val="3635207356"/>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786</TotalTime>
  <Words>1764</Words>
  <Application>Microsoft Office PowerPoint</Application>
  <PresentationFormat>Широкоэкранный</PresentationFormat>
  <Paragraphs>175</Paragraphs>
  <Slides>23</Slides>
  <Notes>17</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23</vt:i4>
      </vt:variant>
    </vt:vector>
  </HeadingPairs>
  <TitlesOfParts>
    <vt:vector size="30" baseType="lpstr">
      <vt:lpstr>Arial</vt:lpstr>
      <vt:lpstr>Calibri</vt:lpstr>
      <vt:lpstr>Calibri Light</vt:lpstr>
      <vt:lpstr>Courier New</vt:lpstr>
      <vt:lpstr>Roboto-Regular</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ГПОАУ АО «АМУРСКИЙ ПЕДАГОГИЧЕСКИЙ КОЛЛЕДЖ»</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Составление биографии детского писателя (поэта) в процессе изучения психолого – педагогических дисциплин и прохождения педагогической практики в ДОО. </dc:title>
  <dc:subject>Методические рекомендации по организации самостоятельной внеаудиторной работы студентов. </dc:subject>
  <dc:creator>преподаватель высшей квалификационной категории Гольская Оксана Геннадьевна.</dc:creator>
  <cp:lastModifiedBy>Admin</cp:lastModifiedBy>
  <cp:revision>101</cp:revision>
  <dcterms:created xsi:type="dcterms:W3CDTF">2019-12-25T12:14:00Z</dcterms:created>
  <dcterms:modified xsi:type="dcterms:W3CDTF">2019-12-28T10:48:55Z</dcterms:modified>
</cp:coreProperties>
</file>