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169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590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1634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579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67198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772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617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68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79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405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3061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824B99-744F-4C4E-9715-00A8F981CEAC}" type="datetimeFigureOut">
              <a:rPr lang="ru-RU" smtClean="0"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A76B63-AF83-4A6D-B45C-BD0E0E315A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83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9749" y="1188720"/>
            <a:ext cx="11020697" cy="4728754"/>
          </a:xfrm>
        </p:spPr>
        <p:txBody>
          <a:bodyPr>
            <a:normAutofit/>
          </a:bodyPr>
          <a:lstStyle/>
          <a:p>
            <a:pPr marL="0" indent="17463">
              <a:buFont typeface="+mj-lt"/>
              <a:buAutoNum type="arabicParenR"/>
            </a:pPr>
            <a:r>
              <a:rPr lang="ru-RU" sz="6000" i="1" dirty="0"/>
              <a:t>за окном идет </a:t>
            </a:r>
            <a:r>
              <a:rPr lang="ru-RU" sz="6000" i="1" dirty="0" smtClean="0"/>
              <a:t>снег; </a:t>
            </a:r>
            <a:endParaRPr lang="ru-RU" sz="6000" dirty="0"/>
          </a:p>
          <a:p>
            <a:pPr marL="0" indent="17463">
              <a:buFont typeface="+mj-lt"/>
              <a:buAutoNum type="arabicParenR"/>
            </a:pPr>
            <a:r>
              <a:rPr lang="ru-RU" sz="6000" i="1" dirty="0"/>
              <a:t>у нас в классе только </a:t>
            </a:r>
            <a:r>
              <a:rPr lang="ru-RU" sz="6000" i="1" dirty="0" smtClean="0"/>
              <a:t>девочки; </a:t>
            </a:r>
            <a:endParaRPr lang="ru-RU" sz="6000" dirty="0"/>
          </a:p>
          <a:p>
            <a:pPr marL="0" indent="17463">
              <a:buFont typeface="+mj-lt"/>
              <a:buAutoNum type="arabicParenR"/>
            </a:pPr>
            <a:r>
              <a:rPr lang="ru-RU" sz="6000" i="1" dirty="0"/>
              <a:t>сегодня 30 </a:t>
            </a:r>
            <a:r>
              <a:rPr lang="ru-RU" sz="6000" i="1" dirty="0" smtClean="0"/>
              <a:t>декабря</a:t>
            </a:r>
            <a:r>
              <a:rPr lang="ru-RU" sz="6000" i="1" dirty="0"/>
              <a:t>;</a:t>
            </a:r>
            <a:endParaRPr lang="ru-RU" sz="6000" dirty="0"/>
          </a:p>
          <a:p>
            <a:pPr marL="0" indent="17463">
              <a:buFont typeface="+mj-lt"/>
              <a:buAutoNum type="arabicParenR"/>
            </a:pPr>
            <a:r>
              <a:rPr lang="ru-RU" sz="6000" i="1" dirty="0"/>
              <a:t>у нас в классе учатся девочки и мальчики. </a:t>
            </a:r>
            <a:endParaRPr lang="ru-RU" sz="6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164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487886"/>
              </p:ext>
            </p:extLst>
          </p:nvPr>
        </p:nvGraphicFramePr>
        <p:xfrm>
          <a:off x="736978" y="573207"/>
          <a:ext cx="10616821" cy="5773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28815">
                  <a:extLst>
                    <a:ext uri="{9D8B030D-6E8A-4147-A177-3AD203B41FA5}">
                      <a16:colId xmlns:a16="http://schemas.microsoft.com/office/drawing/2014/main" val="3523178989"/>
                    </a:ext>
                  </a:extLst>
                </a:gridCol>
                <a:gridCol w="2743475">
                  <a:extLst>
                    <a:ext uri="{9D8B030D-6E8A-4147-A177-3AD203B41FA5}">
                      <a16:colId xmlns:a16="http://schemas.microsoft.com/office/drawing/2014/main" val="4192345078"/>
                    </a:ext>
                  </a:extLst>
                </a:gridCol>
                <a:gridCol w="2648072">
                  <a:extLst>
                    <a:ext uri="{9D8B030D-6E8A-4147-A177-3AD203B41FA5}">
                      <a16:colId xmlns:a16="http://schemas.microsoft.com/office/drawing/2014/main" val="872619539"/>
                    </a:ext>
                  </a:extLst>
                </a:gridCol>
                <a:gridCol w="3096459">
                  <a:extLst>
                    <a:ext uri="{9D8B030D-6E8A-4147-A177-3AD203B41FA5}">
                      <a16:colId xmlns:a16="http://schemas.microsoft.com/office/drawing/2014/main" val="2279797960"/>
                    </a:ext>
                  </a:extLst>
                </a:gridCol>
              </a:tblGrid>
              <a:tr h="1438256">
                <a:tc>
                  <a:txBody>
                    <a:bodyPr/>
                    <a:lstStyle/>
                    <a:p>
                      <a:endParaRPr lang="ru-RU" sz="4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Саша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Митя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Ваня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1483189037"/>
                  </a:ext>
                </a:extLst>
              </a:tr>
              <a:tr h="1438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Сканер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-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3167204335"/>
                  </a:ext>
                </a:extLst>
              </a:tr>
              <a:tr h="1458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Принтер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-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2969161870"/>
                  </a:ext>
                </a:extLst>
              </a:tr>
              <a:tr h="14382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Камера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-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4169261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79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1817063"/>
              </p:ext>
            </p:extLst>
          </p:nvPr>
        </p:nvGraphicFramePr>
        <p:xfrm>
          <a:off x="941696" y="736976"/>
          <a:ext cx="10181228" cy="53499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81045">
                  <a:extLst>
                    <a:ext uri="{9D8B030D-6E8A-4147-A177-3AD203B41FA5}">
                      <a16:colId xmlns:a16="http://schemas.microsoft.com/office/drawing/2014/main" val="1652584088"/>
                    </a:ext>
                  </a:extLst>
                </a:gridCol>
                <a:gridCol w="2688451">
                  <a:extLst>
                    <a:ext uri="{9D8B030D-6E8A-4147-A177-3AD203B41FA5}">
                      <a16:colId xmlns:a16="http://schemas.microsoft.com/office/drawing/2014/main" val="1755530283"/>
                    </a:ext>
                  </a:extLst>
                </a:gridCol>
                <a:gridCol w="2836170">
                  <a:extLst>
                    <a:ext uri="{9D8B030D-6E8A-4147-A177-3AD203B41FA5}">
                      <a16:colId xmlns:a16="http://schemas.microsoft.com/office/drawing/2014/main" val="298536986"/>
                    </a:ext>
                  </a:extLst>
                </a:gridCol>
                <a:gridCol w="2875562">
                  <a:extLst>
                    <a:ext uri="{9D8B030D-6E8A-4147-A177-3AD203B41FA5}">
                      <a16:colId xmlns:a16="http://schemas.microsoft.com/office/drawing/2014/main" val="147705831"/>
                    </a:ext>
                  </a:extLst>
                </a:gridCol>
              </a:tblGrid>
              <a:tr h="1337481">
                <a:tc>
                  <a:txBody>
                    <a:bodyPr/>
                    <a:lstStyle/>
                    <a:p>
                      <a:endParaRPr lang="ru-RU" sz="32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Сок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К</a:t>
                      </a:r>
                      <a:r>
                        <a:rPr lang="ru-RU" sz="3200" dirty="0" smtClean="0">
                          <a:effectLst/>
                        </a:rPr>
                        <a:t>вас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В</a:t>
                      </a:r>
                      <a:r>
                        <a:rPr lang="ru-RU" sz="3200" dirty="0" smtClean="0">
                          <a:effectLst/>
                        </a:rPr>
                        <a:t>ода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2420320187"/>
                  </a:ext>
                </a:extLst>
              </a:tr>
              <a:tr h="1337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Бутылка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+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2047843092"/>
                  </a:ext>
                </a:extLst>
              </a:tr>
              <a:tr h="1337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Стакан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+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2785509679"/>
                  </a:ext>
                </a:extLst>
              </a:tr>
              <a:tr h="133748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К</a:t>
                      </a:r>
                      <a:r>
                        <a:rPr lang="ru-RU" sz="3200" dirty="0" smtClean="0">
                          <a:effectLst/>
                        </a:rPr>
                        <a:t>увшин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+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</a:rPr>
                        <a:t>-</a:t>
                      </a:r>
                      <a:endParaRPr lang="ru-RU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</a:rPr>
                        <a:t>-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 anchor="ctr"/>
                </a:tc>
                <a:extLst>
                  <a:ext uri="{0D108BD9-81ED-4DB2-BD59-A6C34878D82A}">
                    <a16:rowId xmlns:a16="http://schemas.microsoft.com/office/drawing/2014/main" val="2461514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277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5624260"/>
              </p:ext>
            </p:extLst>
          </p:nvPr>
        </p:nvGraphicFramePr>
        <p:xfrm>
          <a:off x="838200" y="1213017"/>
          <a:ext cx="10515600" cy="4519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79300">
                  <a:extLst>
                    <a:ext uri="{9D8B030D-6E8A-4147-A177-3AD203B41FA5}">
                      <a16:colId xmlns:a16="http://schemas.microsoft.com/office/drawing/2014/main" val="2615855357"/>
                    </a:ext>
                  </a:extLst>
                </a:gridCol>
                <a:gridCol w="1936444">
                  <a:extLst>
                    <a:ext uri="{9D8B030D-6E8A-4147-A177-3AD203B41FA5}">
                      <a16:colId xmlns:a16="http://schemas.microsoft.com/office/drawing/2014/main" val="3498851838"/>
                    </a:ext>
                  </a:extLst>
                </a:gridCol>
                <a:gridCol w="1895544">
                  <a:extLst>
                    <a:ext uri="{9D8B030D-6E8A-4147-A177-3AD203B41FA5}">
                      <a16:colId xmlns:a16="http://schemas.microsoft.com/office/drawing/2014/main" val="3244964092"/>
                    </a:ext>
                  </a:extLst>
                </a:gridCol>
                <a:gridCol w="2057872">
                  <a:extLst>
                    <a:ext uri="{9D8B030D-6E8A-4147-A177-3AD203B41FA5}">
                      <a16:colId xmlns:a16="http://schemas.microsoft.com/office/drawing/2014/main" val="3261126682"/>
                    </a:ext>
                  </a:extLst>
                </a:gridCol>
                <a:gridCol w="2446440">
                  <a:extLst>
                    <a:ext uri="{9D8B030D-6E8A-4147-A177-3AD203B41FA5}">
                      <a16:colId xmlns:a16="http://schemas.microsoft.com/office/drawing/2014/main" val="1250586785"/>
                    </a:ext>
                  </a:extLst>
                </a:gridCol>
              </a:tblGrid>
              <a:tr h="824998">
                <a:tc>
                  <a:txBody>
                    <a:bodyPr/>
                    <a:lstStyle/>
                    <a:p>
                      <a:endParaRPr lang="ru-RU" sz="40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Берёза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Сосна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Дуб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Ель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extLst>
                  <a:ext uri="{0D108BD9-81ED-4DB2-BD59-A6C34878D82A}">
                    <a16:rowId xmlns:a16="http://schemas.microsoft.com/office/drawing/2014/main" val="1265376832"/>
                  </a:ext>
                </a:extLst>
              </a:tr>
              <a:tr h="824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Винни-Пух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extLst>
                  <a:ext uri="{0D108BD9-81ED-4DB2-BD59-A6C34878D82A}">
                    <a16:rowId xmlns:a16="http://schemas.microsoft.com/office/drawing/2014/main" val="1911145091"/>
                  </a:ext>
                </a:extLst>
              </a:tr>
              <a:tr h="824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Пятачок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extLst>
                  <a:ext uri="{0D108BD9-81ED-4DB2-BD59-A6C34878D82A}">
                    <a16:rowId xmlns:a16="http://schemas.microsoft.com/office/drawing/2014/main" val="2225215570"/>
                  </a:ext>
                </a:extLst>
              </a:tr>
              <a:tr h="824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Кролик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extLst>
                  <a:ext uri="{0D108BD9-81ED-4DB2-BD59-A6C34878D82A}">
                    <a16:rowId xmlns:a16="http://schemas.microsoft.com/office/drawing/2014/main" val="3004425857"/>
                  </a:ext>
                </a:extLst>
              </a:tr>
              <a:tr h="82499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Кенга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-</a:t>
                      </a:r>
                      <a:endParaRPr lang="ru-RU" sz="4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3660" marR="73660" marT="0" marB="0"/>
                </a:tc>
                <a:extLst>
                  <a:ext uri="{0D108BD9-81ED-4DB2-BD59-A6C34878D82A}">
                    <a16:rowId xmlns:a16="http://schemas.microsoft.com/office/drawing/2014/main" val="25185318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6482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3260312"/>
              </p:ext>
            </p:extLst>
          </p:nvPr>
        </p:nvGraphicFramePr>
        <p:xfrm>
          <a:off x="466298" y="1690688"/>
          <a:ext cx="11259404" cy="33027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14851">
                  <a:extLst>
                    <a:ext uri="{9D8B030D-6E8A-4147-A177-3AD203B41FA5}">
                      <a16:colId xmlns:a16="http://schemas.microsoft.com/office/drawing/2014/main" val="2634075580"/>
                    </a:ext>
                  </a:extLst>
                </a:gridCol>
                <a:gridCol w="2814851">
                  <a:extLst>
                    <a:ext uri="{9D8B030D-6E8A-4147-A177-3AD203B41FA5}">
                      <a16:colId xmlns:a16="http://schemas.microsoft.com/office/drawing/2014/main" val="1779603559"/>
                    </a:ext>
                  </a:extLst>
                </a:gridCol>
                <a:gridCol w="2814851">
                  <a:extLst>
                    <a:ext uri="{9D8B030D-6E8A-4147-A177-3AD203B41FA5}">
                      <a16:colId xmlns:a16="http://schemas.microsoft.com/office/drawing/2014/main" val="1032058064"/>
                    </a:ext>
                  </a:extLst>
                </a:gridCol>
                <a:gridCol w="2814851">
                  <a:extLst>
                    <a:ext uri="{9D8B030D-6E8A-4147-A177-3AD203B41FA5}">
                      <a16:colId xmlns:a16="http://schemas.microsoft.com/office/drawing/2014/main" val="2331937106"/>
                    </a:ext>
                  </a:extLst>
                </a:gridCol>
              </a:tblGrid>
              <a:tr h="825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Коля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Дима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Паша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36075672"/>
                  </a:ext>
                </a:extLst>
              </a:tr>
              <a:tr h="825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Телефон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5970989"/>
                  </a:ext>
                </a:extLst>
              </a:tr>
              <a:tr h="825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Машинка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89628798"/>
                  </a:ext>
                </a:extLst>
              </a:tr>
              <a:tr h="82569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Велосипед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+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7301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26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5354697"/>
              </p:ext>
            </p:extLst>
          </p:nvPr>
        </p:nvGraphicFramePr>
        <p:xfrm>
          <a:off x="177420" y="1228299"/>
          <a:ext cx="11764373" cy="38896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51793">
                  <a:extLst>
                    <a:ext uri="{9D8B030D-6E8A-4147-A177-3AD203B41FA5}">
                      <a16:colId xmlns:a16="http://schemas.microsoft.com/office/drawing/2014/main" val="1989784426"/>
                    </a:ext>
                  </a:extLst>
                </a:gridCol>
                <a:gridCol w="2353145">
                  <a:extLst>
                    <a:ext uri="{9D8B030D-6E8A-4147-A177-3AD203B41FA5}">
                      <a16:colId xmlns:a16="http://schemas.microsoft.com/office/drawing/2014/main" val="1499726566"/>
                    </a:ext>
                  </a:extLst>
                </a:gridCol>
                <a:gridCol w="2353145">
                  <a:extLst>
                    <a:ext uri="{9D8B030D-6E8A-4147-A177-3AD203B41FA5}">
                      <a16:colId xmlns:a16="http://schemas.microsoft.com/office/drawing/2014/main" val="3768825761"/>
                    </a:ext>
                  </a:extLst>
                </a:gridCol>
                <a:gridCol w="2353145">
                  <a:extLst>
                    <a:ext uri="{9D8B030D-6E8A-4147-A177-3AD203B41FA5}">
                      <a16:colId xmlns:a16="http://schemas.microsoft.com/office/drawing/2014/main" val="3184403061"/>
                    </a:ext>
                  </a:extLst>
                </a:gridCol>
                <a:gridCol w="2353145">
                  <a:extLst>
                    <a:ext uri="{9D8B030D-6E8A-4147-A177-3AD203B41FA5}">
                      <a16:colId xmlns:a16="http://schemas.microsoft.com/office/drawing/2014/main" val="2461179883"/>
                    </a:ext>
                  </a:extLst>
                </a:gridCol>
              </a:tblGrid>
              <a:tr h="7779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Коля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Боря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Вова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Юра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94226122"/>
                  </a:ext>
                </a:extLst>
              </a:tr>
              <a:tr h="7779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1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28691348"/>
                  </a:ext>
                </a:extLst>
              </a:tr>
              <a:tr h="7779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2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735674667"/>
                  </a:ext>
                </a:extLst>
              </a:tr>
              <a:tr h="7779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3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02862256"/>
                  </a:ext>
                </a:extLst>
              </a:tr>
              <a:tr h="7779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4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+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115461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35865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516307"/>
              </p:ext>
            </p:extLst>
          </p:nvPr>
        </p:nvGraphicFramePr>
        <p:xfrm>
          <a:off x="136477" y="1105470"/>
          <a:ext cx="11614244" cy="41489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2559">
                  <a:extLst>
                    <a:ext uri="{9D8B030D-6E8A-4147-A177-3AD203B41FA5}">
                      <a16:colId xmlns:a16="http://schemas.microsoft.com/office/drawing/2014/main" val="3703925021"/>
                    </a:ext>
                  </a:extLst>
                </a:gridCol>
                <a:gridCol w="2903895">
                  <a:extLst>
                    <a:ext uri="{9D8B030D-6E8A-4147-A177-3AD203B41FA5}">
                      <a16:colId xmlns:a16="http://schemas.microsoft.com/office/drawing/2014/main" val="2681927938"/>
                    </a:ext>
                  </a:extLst>
                </a:gridCol>
                <a:gridCol w="2903895">
                  <a:extLst>
                    <a:ext uri="{9D8B030D-6E8A-4147-A177-3AD203B41FA5}">
                      <a16:colId xmlns:a16="http://schemas.microsoft.com/office/drawing/2014/main" val="1767283423"/>
                    </a:ext>
                  </a:extLst>
                </a:gridCol>
                <a:gridCol w="2903895">
                  <a:extLst>
                    <a:ext uri="{9D8B030D-6E8A-4147-A177-3AD203B41FA5}">
                      <a16:colId xmlns:a16="http://schemas.microsoft.com/office/drawing/2014/main" val="2800675521"/>
                    </a:ext>
                  </a:extLst>
                </a:gridCol>
              </a:tblGrid>
              <a:tr h="103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Миша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Аня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Оля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1364402"/>
                  </a:ext>
                </a:extLst>
              </a:tr>
              <a:tr h="103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Футбол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+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51405831"/>
                  </a:ext>
                </a:extLst>
              </a:tr>
              <a:tr h="103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Плавание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+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509925135"/>
                  </a:ext>
                </a:extLst>
              </a:tr>
              <a:tr h="10372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Волейбол 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</a:rPr>
                        <a:t>-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</a:rPr>
                        <a:t>+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751452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540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68172"/>
              </p:ext>
            </p:extLst>
          </p:nvPr>
        </p:nvGraphicFramePr>
        <p:xfrm>
          <a:off x="272958" y="1173709"/>
          <a:ext cx="11586948" cy="42171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1582">
                  <a:extLst>
                    <a:ext uri="{9D8B030D-6E8A-4147-A177-3AD203B41FA5}">
                      <a16:colId xmlns:a16="http://schemas.microsoft.com/office/drawing/2014/main" val="3632489317"/>
                    </a:ext>
                  </a:extLst>
                </a:gridCol>
                <a:gridCol w="1577071">
                  <a:extLst>
                    <a:ext uri="{9D8B030D-6E8A-4147-A177-3AD203B41FA5}">
                      <a16:colId xmlns:a16="http://schemas.microsoft.com/office/drawing/2014/main" val="179231060"/>
                    </a:ext>
                  </a:extLst>
                </a:gridCol>
                <a:gridCol w="1655659">
                  <a:extLst>
                    <a:ext uri="{9D8B030D-6E8A-4147-A177-3AD203B41FA5}">
                      <a16:colId xmlns:a16="http://schemas.microsoft.com/office/drawing/2014/main" val="2444968558"/>
                    </a:ext>
                  </a:extLst>
                </a:gridCol>
                <a:gridCol w="1655659">
                  <a:extLst>
                    <a:ext uri="{9D8B030D-6E8A-4147-A177-3AD203B41FA5}">
                      <a16:colId xmlns:a16="http://schemas.microsoft.com/office/drawing/2014/main" val="2843568352"/>
                    </a:ext>
                  </a:extLst>
                </a:gridCol>
                <a:gridCol w="1655659">
                  <a:extLst>
                    <a:ext uri="{9D8B030D-6E8A-4147-A177-3AD203B41FA5}">
                      <a16:colId xmlns:a16="http://schemas.microsoft.com/office/drawing/2014/main" val="1910668029"/>
                    </a:ext>
                  </a:extLst>
                </a:gridCol>
                <a:gridCol w="1655659">
                  <a:extLst>
                    <a:ext uri="{9D8B030D-6E8A-4147-A177-3AD203B41FA5}">
                      <a16:colId xmlns:a16="http://schemas.microsoft.com/office/drawing/2014/main" val="2930877748"/>
                    </a:ext>
                  </a:extLst>
                </a:gridCol>
                <a:gridCol w="1655659">
                  <a:extLst>
                    <a:ext uri="{9D8B030D-6E8A-4147-A177-3AD203B41FA5}">
                      <a16:colId xmlns:a16="http://schemas.microsoft.com/office/drawing/2014/main" val="2935184160"/>
                    </a:ext>
                  </a:extLst>
                </a:gridCol>
              </a:tblGrid>
              <a:tr h="843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 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Саша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Петя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Витя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Дима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Миша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Кирилл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7965012"/>
                  </a:ext>
                </a:extLst>
              </a:tr>
              <a:tr h="843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Москва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+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+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334845435"/>
                  </a:ext>
                </a:extLst>
              </a:tr>
              <a:tr h="168686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Санкт-Петербург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+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+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3537777"/>
                  </a:ext>
                </a:extLst>
              </a:tr>
              <a:tr h="8434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Пермь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+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>
                          <a:effectLst/>
                        </a:rPr>
                        <a:t>-</a:t>
                      </a:r>
                      <a:endParaRPr lang="ru-RU" sz="3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dirty="0">
                          <a:effectLst/>
                        </a:rPr>
                        <a:t>+</a:t>
                      </a:r>
                      <a:endParaRPr lang="ru-RU" sz="3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86654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0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160</Words>
  <Application>Microsoft Office PowerPoint</Application>
  <PresentationFormat>Широкоэкранный</PresentationFormat>
  <Paragraphs>143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Тимофеева</dc:creator>
  <cp:lastModifiedBy>Татьяна Тимофеева</cp:lastModifiedBy>
  <cp:revision>3</cp:revision>
  <dcterms:created xsi:type="dcterms:W3CDTF">2019-11-27T08:53:28Z</dcterms:created>
  <dcterms:modified xsi:type="dcterms:W3CDTF">2019-12-02T21:10:01Z</dcterms:modified>
</cp:coreProperties>
</file>