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4" r:id="rId5"/>
    <p:sldId id="258" r:id="rId6"/>
    <p:sldId id="260" r:id="rId7"/>
    <p:sldId id="261" r:id="rId8"/>
    <p:sldId id="265" r:id="rId9"/>
    <p:sldId id="266" r:id="rId10"/>
    <p:sldId id="267" r:id="rId11"/>
    <p:sldId id="262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714" autoAdjust="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AFE5C-8A4E-48E6-8CB5-E59C259EEAA7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161ED6C-5B6F-4677-9444-D4BB234E1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0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AFE5C-8A4E-48E6-8CB5-E59C259EEAA7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1ED6C-5B6F-4677-9444-D4BB234E1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0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AFE5C-8A4E-48E6-8CB5-E59C259EEAA7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1ED6C-5B6F-4677-9444-D4BB234E1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0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AFE5C-8A4E-48E6-8CB5-E59C259EEAA7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161ED6C-5B6F-4677-9444-D4BB234E1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0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AFE5C-8A4E-48E6-8CB5-E59C259EEAA7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1ED6C-5B6F-4677-9444-D4BB234E18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40000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AFE5C-8A4E-48E6-8CB5-E59C259EEAA7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1ED6C-5B6F-4677-9444-D4BB234E1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0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AFE5C-8A4E-48E6-8CB5-E59C259EEAA7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161ED6C-5B6F-4677-9444-D4BB234E18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advClick="0" advTm="40000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AFE5C-8A4E-48E6-8CB5-E59C259EEAA7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1ED6C-5B6F-4677-9444-D4BB234E1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0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AFE5C-8A4E-48E6-8CB5-E59C259EEAA7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1ED6C-5B6F-4677-9444-D4BB234E1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0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AFE5C-8A4E-48E6-8CB5-E59C259EEAA7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1ED6C-5B6F-4677-9444-D4BB234E1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40000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AFE5C-8A4E-48E6-8CB5-E59C259EEAA7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61ED6C-5B6F-4677-9444-D4BB234E18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advClick="0" advTm="40000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D5AFE5C-8A4E-48E6-8CB5-E59C259EEAA7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161ED6C-5B6F-4677-9444-D4BB234E18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40000">
    <p:newsflash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85728"/>
            <a:ext cx="8458200" cy="2714644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5800" b="1" dirty="0" smtClean="0">
                <a:solidFill>
                  <a:srgbClr val="C00000"/>
                </a:solidFill>
                <a:latin typeface="Century" pitchFamily="18" charset="0"/>
              </a:rPr>
              <a:t>Рисование песком на стекле, </a:t>
            </a:r>
          </a:p>
          <a:p>
            <a:pPr algn="ctr"/>
            <a:r>
              <a:rPr lang="ru-RU" sz="5800" b="1" dirty="0" smtClean="0">
                <a:solidFill>
                  <a:srgbClr val="C00000"/>
                </a:solidFill>
                <a:latin typeface="Century" pitchFamily="18" charset="0"/>
              </a:rPr>
              <a:t>как средство снижения  напряжения </a:t>
            </a:r>
          </a:p>
          <a:p>
            <a:pPr algn="ctr"/>
            <a:r>
              <a:rPr lang="ru-RU" sz="5800" b="1" dirty="0" smtClean="0">
                <a:solidFill>
                  <a:srgbClr val="C00000"/>
                </a:solidFill>
                <a:latin typeface="Century" pitchFamily="18" charset="0"/>
              </a:rPr>
              <a:t>у детей раннего возраста </a:t>
            </a:r>
          </a:p>
          <a:p>
            <a:pPr algn="ctr"/>
            <a:r>
              <a:rPr lang="ru-RU" sz="5800" b="1" dirty="0" smtClean="0">
                <a:solidFill>
                  <a:srgbClr val="C00000"/>
                </a:solidFill>
                <a:latin typeface="Century" pitchFamily="18" charset="0"/>
              </a:rPr>
              <a:t>в период адаптации к ДОУ. </a:t>
            </a:r>
          </a:p>
          <a:p>
            <a:endParaRPr lang="ru-RU" dirty="0"/>
          </a:p>
        </p:txBody>
      </p:sp>
      <p:pic>
        <p:nvPicPr>
          <p:cNvPr id="4" name="Рисунок 3" descr="uk36ku6KSAQ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00166" y="2857496"/>
            <a:ext cx="5786446" cy="3458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00034" y="6357958"/>
            <a:ext cx="8286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entury" pitchFamily="18" charset="0"/>
              </a:rPr>
              <a:t>Подготовила воспитатель:  Яковлева Анастасия Петровна </a:t>
            </a:r>
            <a:endParaRPr lang="ru-RU" sz="2000" b="1" dirty="0">
              <a:solidFill>
                <a:srgbClr val="002060"/>
              </a:solidFill>
              <a:latin typeface="Century" pitchFamily="18" charset="0"/>
            </a:endParaRPr>
          </a:p>
        </p:txBody>
      </p:sp>
    </p:spTree>
  </p:cSld>
  <p:clrMapOvr>
    <a:masterClrMapping/>
  </p:clrMapOvr>
  <p:transition advClick="0" advTm="40000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GNfWaNAAvb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4348" y="1000108"/>
            <a:ext cx="2714644" cy="5595067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9" name="TextBox 8"/>
          <p:cNvSpPr txBox="1"/>
          <p:nvPr/>
        </p:nvSpPr>
        <p:spPr>
          <a:xfrm>
            <a:off x="142844" y="285728"/>
            <a:ext cx="38576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Century" pitchFamily="18" charset="0"/>
              </a:rPr>
              <a:t>Рисование всеми пальчиками </a:t>
            </a:r>
            <a:endParaRPr lang="ru-RU" sz="2000" dirty="0">
              <a:latin typeface="Century" pitchFamily="18" charset="0"/>
            </a:endParaRPr>
          </a:p>
        </p:txBody>
      </p:sp>
      <p:pic>
        <p:nvPicPr>
          <p:cNvPr id="10" name="Рисунок 9" descr="nfqvzJsbO8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12596" y="1174688"/>
            <a:ext cx="3999535" cy="5111832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1" name="TextBox 10"/>
          <p:cNvSpPr txBox="1"/>
          <p:nvPr/>
        </p:nvSpPr>
        <p:spPr>
          <a:xfrm>
            <a:off x="4714877" y="285728"/>
            <a:ext cx="3643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Century" pitchFamily="18" charset="0"/>
              </a:rPr>
              <a:t>Рисование ладошкой </a:t>
            </a:r>
            <a:endParaRPr lang="ru-RU" sz="2000" dirty="0">
              <a:solidFill>
                <a:srgbClr val="002060"/>
              </a:solidFill>
              <a:latin typeface="Century" pitchFamily="18" charset="0"/>
            </a:endParaRPr>
          </a:p>
        </p:txBody>
      </p:sp>
    </p:spTree>
  </p:cSld>
  <p:clrMapOvr>
    <a:masterClrMapping/>
  </p:clrMapOvr>
  <p:transition advClick="0" advTm="40000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xbxNbsyohFQ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72000" y="0"/>
            <a:ext cx="4572000" cy="342900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2" name="Рисунок 1" descr="G5mmHE1mZ-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4786346" cy="358976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4" name="Рисунок 3" descr="HqwiAQyv4Xw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7158" y="3589711"/>
            <a:ext cx="4357718" cy="3268289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 descr="XVaMOcz3ETs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214942" y="3214686"/>
            <a:ext cx="2857520" cy="381002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ransition advClick="0" advTm="40000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positphotos_24840227-stock-photo-sun-and-waves-on-th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2911" y="1428736"/>
            <a:ext cx="48577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Comic Sans MS" pitchFamily="66" charset="0"/>
              </a:rPr>
              <a:t>Спасибо </a:t>
            </a:r>
          </a:p>
          <a:p>
            <a:pPr algn="ctr"/>
            <a:r>
              <a:rPr lang="ru-RU" sz="6000" b="1" dirty="0" smtClean="0">
                <a:solidFill>
                  <a:srgbClr val="7030A0"/>
                </a:solidFill>
                <a:latin typeface="Comic Sans MS" pitchFamily="66" charset="0"/>
              </a:rPr>
              <a:t>за внимание!</a:t>
            </a:r>
            <a:endParaRPr lang="ru-RU" sz="6000" b="1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Click="0" advTm="40000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-142900"/>
            <a:ext cx="7339034" cy="500066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4000" b="1" dirty="0" smtClean="0">
              <a:solidFill>
                <a:srgbClr val="7030A0"/>
              </a:solidFill>
              <a:latin typeface="Century" pitchFamily="18" charset="0"/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Century" pitchFamily="18" charset="0"/>
              </a:rPr>
              <a:t>Часто руки знают, как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Century" pitchFamily="18" charset="0"/>
              </a:rPr>
              <a:t>распутать то,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Century" pitchFamily="18" charset="0"/>
              </a:rPr>
              <a:t>над чем тщетно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Century" pitchFamily="18" charset="0"/>
              </a:rPr>
              <a:t>бьется разум.</a:t>
            </a:r>
          </a:p>
          <a:p>
            <a:pPr>
              <a:buNone/>
            </a:pPr>
            <a:endParaRPr lang="ru-RU" sz="4000" b="1" dirty="0" smtClean="0">
              <a:solidFill>
                <a:srgbClr val="7030A0"/>
              </a:solidFill>
              <a:latin typeface="Century" pitchFamily="18" charset="0"/>
            </a:endParaRPr>
          </a:p>
          <a:p>
            <a:pPr>
              <a:buNone/>
            </a:pPr>
            <a:endParaRPr lang="ru-RU" sz="4000" b="1" dirty="0" smtClean="0">
              <a:solidFill>
                <a:srgbClr val="7030A0"/>
              </a:solidFill>
              <a:latin typeface="Century" pitchFamily="18" charset="0"/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Century" pitchFamily="18" charset="0"/>
              </a:rPr>
              <a:t>К.Г. Юнг</a:t>
            </a:r>
          </a:p>
          <a:p>
            <a:endParaRPr lang="ru-RU" dirty="0"/>
          </a:p>
        </p:txBody>
      </p:sp>
      <p:pic>
        <p:nvPicPr>
          <p:cNvPr id="6" name="Рисунок 5" descr="L94Il4Wwm7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357554" y="2643182"/>
            <a:ext cx="5601959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40000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NYd8lX0t7S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2714620"/>
            <a:ext cx="5048285" cy="3786214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6" name="Рисунок 5" descr="U9-iHxc3FUI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72066" y="214290"/>
            <a:ext cx="3786214" cy="3847859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507206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" pitchFamily="18" charset="0"/>
                <a:ea typeface="Calibri" pitchFamily="34" charset="0"/>
                <a:cs typeface="Arial" pitchFamily="34" charset="0"/>
              </a:rPr>
              <a:t>Цель:  снятие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" pitchFamily="18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" pitchFamily="18" charset="0"/>
                <a:ea typeface="Calibri" pitchFamily="34" charset="0"/>
                <a:cs typeface="Arial" pitchFamily="34" charset="0"/>
              </a:rPr>
              <a:t>напряжения у детей раннего возраста в период адаптации к ДОУ.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  <a:cs typeface="Arial" pitchFamily="34" charset="0"/>
            </a:endParaRPr>
          </a:p>
        </p:txBody>
      </p:sp>
      <p:pic>
        <p:nvPicPr>
          <p:cNvPr id="7" name="Рисунок 6" descr="depositphotos_24840227-stock-photo-sun-and-waves-on-the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0628" y="3929066"/>
            <a:ext cx="3868383" cy="264320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p:transition advClick="0" advTm="40000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385762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entury" pitchFamily="18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" pitchFamily="18" charset="0"/>
                <a:ea typeface="Calibri" pitchFamily="34" charset="0"/>
                <a:cs typeface="Arial" pitchFamily="34" charset="0"/>
              </a:rPr>
              <a:t>ПЕСКОГРАФИЯ (SAND-ART) – РИСОВАНИЕ ПЕСКОМ НА СТЕКЛЕ ;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mbria" pitchFamily="18" charset="0"/>
                <a:ea typeface="Calibri" pitchFamily="34" charset="0"/>
                <a:cs typeface="Arial" pitchFamily="34" charset="0"/>
              </a:rPr>
              <a:t>развивает тактильную чувствительность и моторику пальцев, речь, пространственное восприятие, мышление и внимание, воображение и фантазию; </a:t>
            </a: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mbria" pitchFamily="18" charset="0"/>
                <a:ea typeface="Calibri" pitchFamily="34" charset="0"/>
                <a:cs typeface="Arial" pitchFamily="34" charset="0"/>
              </a:rPr>
              <a:t>при рисовании песком развивается умение адаптироваться в меняющихся условиях , исследовательский интерес, познавательная активность.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mbria" pitchFamily="18" charset="0"/>
              <a:cs typeface="Arial" pitchFamily="34" charset="0"/>
            </a:endParaRPr>
          </a:p>
        </p:txBody>
      </p:sp>
      <p:pic>
        <p:nvPicPr>
          <p:cNvPr id="4" name="Рисунок 3" descr="144iYtpeV-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14744" y="1571612"/>
            <a:ext cx="5143536" cy="3857652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ransition advClick="0" advTm="40000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42853"/>
            <a:ext cx="864396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  <a:t>Игра с песком –</a:t>
            </a:r>
            <a:endParaRPr kumimoji="0" lang="ru-RU" sz="3200" b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entury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  <a:t>это естественная </a:t>
            </a:r>
            <a:r>
              <a:rPr lang="ru-RU" sz="3200" b="1" dirty="0">
                <a:solidFill>
                  <a:srgbClr val="C00000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и д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  <a:t>оступная для</a:t>
            </a:r>
            <a:r>
              <a:rPr lang="ru-RU" sz="3200" dirty="0">
                <a:solidFill>
                  <a:srgbClr val="C00000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Century" pitchFamily="18" charset="0"/>
                <a:ea typeface="Times New Roman" pitchFamily="18" charset="0"/>
                <a:cs typeface="Arial" pitchFamily="34" charset="0"/>
              </a:rPr>
              <a:t>к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  <a:t>аждого ребенка </a:t>
            </a:r>
            <a:r>
              <a:rPr kumimoji="0" lang="ru-RU" sz="3200" b="1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entury" pitchFamily="18" charset="0"/>
                <a:ea typeface="Times New Roman" pitchFamily="18" charset="0"/>
                <a:cs typeface="Arial" pitchFamily="34" charset="0"/>
              </a:rPr>
              <a:t>форма деятельности.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dirty="0">
              <a:solidFill>
                <a:schemeClr val="accent2">
                  <a:lumMod val="75000"/>
                </a:schemeClr>
              </a:solidFill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Century" pitchFamily="18" charset="0"/>
              <a:cs typeface="Arial" pitchFamily="34" charset="0"/>
            </a:endParaRPr>
          </a:p>
        </p:txBody>
      </p:sp>
      <p:pic>
        <p:nvPicPr>
          <p:cNvPr id="4" name="Рисунок 3" descr="JOoxXE-QwxU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81533" y="2428868"/>
            <a:ext cx="4262467" cy="3196851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5" name="Рисунок 4" descr="17460-r1w700h450zc3(1)(2)(1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2571744"/>
            <a:ext cx="4572032" cy="284482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advClick="0" advTm="40000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885828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Отличие от традиционных форм обучения: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Усиливается желание ребенка узнавать что-то новое.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Мощно развивается тактильная чувствительность.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Более гармонично и интенсивно развиваются все познавательные процессы.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Совершенствуется предметно-игровая деятельность.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Песок способен «заземлять» отрицательную энергию.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  <a:cs typeface="Arial" pitchFamily="34" charset="0"/>
            </a:endParaRPr>
          </a:p>
        </p:txBody>
      </p:sp>
      <p:pic>
        <p:nvPicPr>
          <p:cNvPr id="4" name="Рисунок 3" descr="9XdZeHtkE-k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2928934"/>
            <a:ext cx="3786214" cy="3693866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5" name="Рисунок 4" descr="WuQaLRd6yek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14810" y="3071809"/>
            <a:ext cx="4476782" cy="3357587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ransition advClick="0" advTm="40000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807246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Особенности в работе с песком на световых столах: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Рисование песком отличается простотой.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Песочное рисование – это красота.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Пластичность.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" pitchFamily="18" charset="0"/>
                <a:ea typeface="Times New Roman" pitchFamily="18" charset="0"/>
                <a:cs typeface="Times New Roman" pitchFamily="18" charset="0"/>
              </a:rPr>
              <a:t>Уменьшение стресса.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" pitchFamily="18" charset="0"/>
              <a:cs typeface="Arial" pitchFamily="34" charset="0"/>
            </a:endParaRPr>
          </a:p>
        </p:txBody>
      </p:sp>
      <p:pic>
        <p:nvPicPr>
          <p:cNvPr id="8" name="Рисунок 7" descr="btzg2geEkJ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56326" y="1714488"/>
            <a:ext cx="5987674" cy="3286148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6" name="Рисунок 5" descr="p1b87gs44f72fp0c45ras5r77b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42844" y="3714752"/>
            <a:ext cx="4500594" cy="301247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ransition advClick="0" advTm="40000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864399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Century" pitchFamily="18" charset="0"/>
              </a:rPr>
              <a:t>Техники рисования на световом столе для детей раннего возраста: 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Century" pitchFamily="18" charset="0"/>
              </a:rPr>
              <a:t>одним пальчиком,  всеми пальчиками, ладошкой, ребро ладони, кулачком, высыпание песка (щепотка, кулачок, кулёчек) разравнивание, собирание (ладошками), фон (песок), фон (световой стол)</a:t>
            </a:r>
            <a:endParaRPr lang="ru-RU" sz="2000" dirty="0">
              <a:solidFill>
                <a:srgbClr val="002060"/>
              </a:solidFill>
              <a:latin typeface="Century" pitchFamily="18" charset="0"/>
            </a:endParaRPr>
          </a:p>
        </p:txBody>
      </p:sp>
      <p:pic>
        <p:nvPicPr>
          <p:cNvPr id="4" name="Рисунок 3" descr="tF2ySB9x6Z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42976" y="2571744"/>
            <a:ext cx="6572296" cy="3773935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p:transition advClick="0" advTm="40000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214290"/>
            <a:ext cx="31432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002060"/>
                </a:solidFill>
                <a:latin typeface="Century" pitchFamily="18" charset="0"/>
              </a:rPr>
              <a:t>Рисование одним пальцем </a:t>
            </a:r>
            <a:endParaRPr lang="ru-RU" sz="2000" dirty="0">
              <a:solidFill>
                <a:srgbClr val="002060"/>
              </a:solidFill>
              <a:latin typeface="Century" pitchFamily="18" charset="0"/>
            </a:endParaRPr>
          </a:p>
        </p:txBody>
      </p:sp>
      <p:pic>
        <p:nvPicPr>
          <p:cNvPr id="6" name="Рисунок 5" descr="SKGW05LvhG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1538" y="785794"/>
            <a:ext cx="2786082" cy="5742305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7" name="TextBox 6"/>
          <p:cNvSpPr txBox="1"/>
          <p:nvPr/>
        </p:nvSpPr>
        <p:spPr>
          <a:xfrm>
            <a:off x="4929190" y="214290"/>
            <a:ext cx="30003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Century" pitchFamily="18" charset="0"/>
              </a:rPr>
              <a:t>Просеивание </a:t>
            </a:r>
            <a:endParaRPr lang="ru-RU" sz="2000" dirty="0">
              <a:latin typeface="Century" pitchFamily="18" charset="0"/>
            </a:endParaRPr>
          </a:p>
        </p:txBody>
      </p:sp>
      <p:pic>
        <p:nvPicPr>
          <p:cNvPr id="8" name="Рисунок 7" descr="wzyd9w2ZHr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57752" y="642918"/>
            <a:ext cx="2854863" cy="5884068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advClick="0" advTm="40000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219</TotalTime>
  <Words>240</Words>
  <Application>Microsoft Office PowerPoint</Application>
  <PresentationFormat>Экран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21</cp:revision>
  <dcterms:created xsi:type="dcterms:W3CDTF">2019-05-18T17:38:49Z</dcterms:created>
  <dcterms:modified xsi:type="dcterms:W3CDTF">2019-12-28T17:05:32Z</dcterms:modified>
</cp:coreProperties>
</file>