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9" r:id="rId11"/>
    <p:sldId id="268" r:id="rId12"/>
    <p:sldId id="270" r:id="rId13"/>
    <p:sldId id="271" r:id="rId14"/>
    <p:sldId id="272" r:id="rId15"/>
    <p:sldId id="273" r:id="rId16"/>
    <p:sldId id="274" r:id="rId17"/>
    <p:sldId id="275" r:id="rId18"/>
    <p:sldId id="25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0FF"/>
    <a:srgbClr val="FF8FFF"/>
    <a:srgbClr val="FF99FF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0i4l2h0mas.jpg"/>
          <p:cNvPicPr>
            <a:picLocks noChangeAspect="1"/>
          </p:cNvPicPr>
          <p:nvPr userDrawn="1"/>
        </p:nvPicPr>
        <p:blipFill>
          <a:blip r:embed="rId2" cstate="print"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-33" y="-22"/>
            <a:ext cx="9144033" cy="685802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4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EBA2B-A0C7-4083-85C9-50863A28262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285720" y="214290"/>
            <a:ext cx="8572560" cy="6429420"/>
          </a:xfrm>
          <a:prstGeom prst="roundRect">
            <a:avLst>
              <a:gd name="adj" fmla="val 8900"/>
            </a:avLst>
          </a:prstGeom>
          <a:noFill/>
          <a:ln>
            <a:solidFill>
              <a:srgbClr val="FF6699"/>
            </a:solidFill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EBA2B-A0C7-4083-85C9-50863A282629}" type="datetimeFigureOut">
              <a:rPr lang="ru-RU" smtClean="0"/>
              <a:pPr/>
              <a:t>18.04.2019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917B2-25B1-4B1A-AA03-D29ADD12DD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ythemes.ru/%D0%9A%D0%B0%D1%80%D1%82%D0%B8%D0%BD%D0%BA%D0%B8_%D0%B4%D0%BB%D1%8F_%D1%82%D0%B5%D0%BB%D0%B5%D1%84%D0%BE%D0%BD%D0%B0/240x320/%D0%A4%D1%8D%D0%BD%D1%82%D1%8D%D0%B7%D0%B8%20%D0%B8%203D/122068/%D0%9D%D0%BE%D1%82%D1%8B.html" TargetMode="External"/><Relationship Id="rId2" Type="http://schemas.openxmlformats.org/officeDocument/2006/relationships/hyperlink" Target="http://povatanobus.supercharts.ru/montazh-prikolnix-foto-onlajn.php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520" y="1428736"/>
            <a:ext cx="8172480" cy="2655897"/>
          </a:xfrm>
        </p:spPr>
        <p:txBody>
          <a:bodyPr>
            <a:normAutofit/>
          </a:bodyPr>
          <a:lstStyle/>
          <a:p>
            <a:r>
              <a:rPr lang="ru-RU" dirty="0"/>
              <a:t>Освоение средств музыкальной выразительности на начальном этапе обучения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285860"/>
          </a:xfrm>
        </p:spPr>
        <p:txBody>
          <a:bodyPr>
            <a:normAutofit/>
          </a:bodyPr>
          <a:lstStyle/>
          <a:p>
            <a:r>
              <a:rPr lang="ru-RU" b="1" dirty="0"/>
              <a:t>Звук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Звук </a:t>
            </a:r>
            <a:r>
              <a:rPr lang="ru-RU" dirty="0"/>
              <a:t>- основное средство выразительности. Как сказал Н. </a:t>
            </a:r>
            <a:r>
              <a:rPr lang="ru-RU" dirty="0" err="1"/>
              <a:t>Метнер</a:t>
            </a:r>
            <a:r>
              <a:rPr lang="ru-RU" dirty="0"/>
              <a:t> – «Всё должно выходить, рождаться из тишины… Слушать, слушать и слушать. Втягивать звуки слухом из глубочайшей тишины».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Штрихи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«Штрихи – это характерные формы звуков, получаемые соответствующими артикуляционными приёмами в зависимости от интонационно – смыслового содержания музыкального  произведения. Удар пальцев по инструменту может быть мягким, ласковым, резким, крепким. Все это – </a:t>
            </a:r>
            <a:r>
              <a:rPr lang="ru-RU" b="1" i="1" dirty="0"/>
              <a:t>артикуляция </a:t>
            </a:r>
            <a:r>
              <a:rPr lang="ru-RU" dirty="0"/>
              <a:t>( с латинского – «ясно произносить») или </a:t>
            </a:r>
            <a:r>
              <a:rPr lang="ru-RU" b="1" i="1" dirty="0"/>
              <a:t>штрихи -</a:t>
            </a:r>
            <a:r>
              <a:rPr lang="ru-RU" dirty="0"/>
              <a:t> способ извлечения звука музыкантом.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Главные штрихи: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err="1"/>
              <a:t>Legato</a:t>
            </a:r>
            <a:r>
              <a:rPr lang="ru-RU" dirty="0"/>
              <a:t>(легато) – связно.</a:t>
            </a:r>
          </a:p>
          <a:p>
            <a:r>
              <a:rPr lang="ru-RU" i="1" dirty="0" err="1"/>
              <a:t>Nonlegato</a:t>
            </a:r>
            <a:r>
              <a:rPr lang="ru-RU" dirty="0"/>
              <a:t> (нон легато) – не связно.</a:t>
            </a:r>
          </a:p>
          <a:p>
            <a:r>
              <a:rPr lang="ru-RU" i="1" dirty="0" err="1"/>
              <a:t>Staccato</a:t>
            </a:r>
            <a:r>
              <a:rPr lang="ru-RU" dirty="0"/>
              <a:t> (</a:t>
            </a:r>
            <a:r>
              <a:rPr lang="ru-RU" dirty="0" err="1"/>
              <a:t>cтаккато</a:t>
            </a:r>
            <a:r>
              <a:rPr lang="ru-RU" dirty="0"/>
              <a:t>) – отрывисто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Регистр.</a:t>
            </a:r>
            <a:r>
              <a:rPr lang="ru-RU" b="1" i="1" dirty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/>
              <a:t>Обучающийся должен знать, что</a:t>
            </a:r>
            <a:r>
              <a:rPr lang="ru-RU" dirty="0"/>
              <a:t>, голос каждого музыкального инструмента, как и человеческий голос имеет свой диапазон (расстояние от самого нижнего до верхнего звука).</a:t>
            </a:r>
          </a:p>
          <a:p>
            <a:r>
              <a:rPr lang="ru-RU" dirty="0"/>
              <a:t> При знакомстве с регистрами можно слушать изобразительную музыку или играть в музыкально-дидактические игры («Где чей домик?», «Колобок» и </a:t>
            </a:r>
            <a:r>
              <a:rPr lang="ru-RU" dirty="0" err="1"/>
              <a:t>др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   Лад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Слушая музыку, сравнивая </a:t>
            </a:r>
            <a:r>
              <a:rPr lang="ru-RU" dirty="0" err="1"/>
              <a:t>разноладовые</a:t>
            </a:r>
            <a:r>
              <a:rPr lang="ru-RU" dirty="0"/>
              <a:t> мелодии, </a:t>
            </a:r>
            <a:r>
              <a:rPr lang="ru-RU" dirty="0" err="1"/>
              <a:t>пропевая</a:t>
            </a:r>
            <a:r>
              <a:rPr lang="ru-RU" dirty="0"/>
              <a:t> их, обучающиеся воспринимают лад, как одно из средств выразительности.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 Фактура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. Фактура – это способ изложения всех составляющих музыкального материала: мелодии, аккордов, фигураций, подголосков и т.д. В процессе сочинения того или иного произведения композитор комбинирует эти средства музыкальной выразительности, обрабатывает: ведь </a:t>
            </a:r>
            <a:r>
              <a:rPr lang="ru-RU" dirty="0" err="1"/>
              <a:t>factura</a:t>
            </a:r>
            <a:r>
              <a:rPr lang="ru-RU" dirty="0"/>
              <a:t> дословно переводится как «изготовление», «обработка».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dirty="0"/>
              <a:t> </a:t>
            </a:r>
            <a:r>
              <a:rPr lang="ru-RU" b="1" dirty="0"/>
              <a:t>Методы развивающего обучения: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ru-RU" dirty="0"/>
              <a:t>Логическое осмысление учебного материала (посильный теоретический анализ). Активизация логического мышления. Натолкнуть ученика на размышление. Не думаешь ли ты… Не кажется ли тебе…Сравни… Этот метод хорош для слухового анализа.</a:t>
            </a:r>
          </a:p>
          <a:p>
            <a:pPr lvl="0"/>
            <a:r>
              <a:rPr lang="ru-RU" dirty="0"/>
              <a:t>Практическое освоение музыкального материала: Развитие ритмических, слуховых представлений в процессе работы  с карточками (метроритм, ребусы, загадки, дидактические игрушки, графическое изображение)</a:t>
            </a:r>
          </a:p>
          <a:p>
            <a:pPr lvl="0"/>
            <a:r>
              <a:rPr lang="ru-RU" dirty="0"/>
              <a:t>Творческая работа (транспонирование, игра простой мелодии в мажоре и миноре)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b="1" dirty="0"/>
              <a:t> Литература: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err="1"/>
              <a:t>Винокурова</a:t>
            </a:r>
            <a:r>
              <a:rPr lang="ru-RU" dirty="0"/>
              <a:t> Е. «Развивающее обучение в классе фортепиано» интернет-ресурс.</a:t>
            </a:r>
          </a:p>
          <a:p>
            <a:r>
              <a:rPr lang="ru-RU" dirty="0" err="1"/>
              <a:t>Милич</a:t>
            </a:r>
            <a:r>
              <a:rPr lang="ru-RU" dirty="0"/>
              <a:t> Б «Воспитание ученика-пианиста»  К.1977г.</a:t>
            </a:r>
          </a:p>
          <a:p>
            <a:r>
              <a:rPr lang="ru-RU" dirty="0" err="1"/>
              <a:t>Мазель</a:t>
            </a:r>
            <a:r>
              <a:rPr lang="ru-RU" dirty="0"/>
              <a:t> Л. «О природе и средствах выразительности» М. 1983г.</a:t>
            </a:r>
          </a:p>
          <a:p>
            <a:r>
              <a:rPr lang="ru-RU" dirty="0" err="1"/>
              <a:t>Тимакин</a:t>
            </a:r>
            <a:r>
              <a:rPr lang="ru-RU" dirty="0"/>
              <a:t> Е. «Воспитание пианиста» 1984г.</a:t>
            </a:r>
          </a:p>
          <a:p>
            <a:r>
              <a:rPr lang="ru-RU" dirty="0"/>
              <a:t>Перфильева И. «Метод игры с параллельной декламацией» интернет-ресурс.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71744"/>
            <a:ext cx="8229600" cy="1214446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Автор шаблона – </a:t>
            </a:r>
            <a:r>
              <a:rPr lang="ru-RU" sz="2200" b="1" dirty="0">
                <a:solidFill>
                  <a:schemeClr val="accent2">
                    <a:lumMod val="75000"/>
                  </a:schemeClr>
                </a:solidFill>
              </a:rPr>
              <a:t>Коровина Ирина Николаевна</a:t>
            </a: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,</a:t>
            </a:r>
            <a:br>
              <a:rPr lang="ru-RU" sz="2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учитель начальных классов </a:t>
            </a:r>
            <a:br>
              <a:rPr lang="ru-RU" sz="2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МБОУ «СОШ №9» </a:t>
            </a:r>
            <a:br>
              <a:rPr lang="ru-RU" sz="2200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2200" dirty="0">
                <a:solidFill>
                  <a:schemeClr val="accent2">
                    <a:lumMod val="75000"/>
                  </a:schemeClr>
                </a:solidFill>
              </a:rPr>
              <a:t>г.Сафоново Смоленской области</a:t>
            </a:r>
            <a:br>
              <a:rPr lang="ru-RU" dirty="0">
                <a:solidFill>
                  <a:srgbClr val="0000CC"/>
                </a:solidFill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4778"/>
            <a:ext cx="8229600" cy="2828932"/>
          </a:xfrm>
        </p:spPr>
        <p:txBody>
          <a:bodyPr>
            <a:normAutofit/>
          </a:bodyPr>
          <a:lstStyle/>
          <a:p>
            <a:r>
              <a:rPr lang="ru-RU" sz="2000" dirty="0"/>
              <a:t>Рамка - </a:t>
            </a:r>
            <a:r>
              <a:rPr lang="ru-RU" sz="1900" u="sng" dirty="0">
                <a:hlinkClick r:id="rId2"/>
              </a:rPr>
              <a:t>http://povatanobus.supercharts.ru/montazh-prikolnix-foto-onlajn.php</a:t>
            </a:r>
            <a:endParaRPr lang="ru-RU" sz="1900" dirty="0"/>
          </a:p>
          <a:p>
            <a:r>
              <a:rPr lang="ru-RU" sz="1800" dirty="0"/>
              <a:t>Фон </a:t>
            </a:r>
            <a:r>
              <a:rPr lang="en-US" sz="1800" dirty="0"/>
              <a:t>-</a:t>
            </a:r>
            <a:r>
              <a:rPr lang="ru-RU" sz="1900" u="sng" dirty="0">
                <a:hlinkClick r:id="rId3"/>
              </a:rPr>
              <a:t>http://www.mythemes.ru/%D0%9A%D0%B0%D1%80%D1%82%D0%B8%D0%BD%D0%BA%D0%B8_%D0%B4%D0%BB%D1%8F_%D1%82%D0%B5%D0%BB%D0%B5%D1%84%D0%BE%D0%BD%D0%B0/240x320/%D0%A4%D1%8D%D0%BD%D1%82%D1%8D%D0%B7%D0%B8%20%D0%B8%203D/122068/%D0%9D%D0%BE%D1%82%D1%8B.html</a:t>
            </a:r>
            <a:endParaRPr lang="ru-RU" sz="1900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Речь, пение, размышление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/>
              <a:t>Каждое музыкальное произведение отличается определенным набором характеристик. Эти характеристики музыканты называют </a:t>
            </a:r>
            <a:r>
              <a:rPr lang="ru-RU" b="1" i="1" dirty="0"/>
              <a:t>элементами музыкальной речи. </a:t>
            </a:r>
          </a:p>
          <a:p>
            <a:r>
              <a:rPr lang="ru-RU" dirty="0"/>
              <a:t>Между музыкальной и устной речью много общего. Существует гипотеза о происхождении музыки из речевой интонации, всегда эмоционально окрашенной. </a:t>
            </a:r>
            <a:r>
              <a:rPr lang="ru-RU" b="1" i="1" dirty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5083188"/>
          </a:xfrm>
        </p:spPr>
        <p:txBody>
          <a:bodyPr>
            <a:normAutofit/>
          </a:bodyPr>
          <a:lstStyle/>
          <a:p>
            <a:r>
              <a:rPr lang="ru-RU" b="1" dirty="0"/>
              <a:t>Как участвуют элементы музыкальной речи в создании музыкального образа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b="1" dirty="0"/>
              <a:t>Мелодия</a:t>
            </a:r>
            <a:r>
              <a:rPr lang="ru-RU" dirty="0"/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Мелодия</a:t>
            </a:r>
            <a:r>
              <a:rPr lang="ru-RU" dirty="0"/>
              <a:t> – основа музыкального произведения, развитая, законченная музыкальная мысль, выраженная одноголосно.  Греческое слово «</a:t>
            </a:r>
            <a:r>
              <a:rPr lang="ru-RU" dirty="0" err="1"/>
              <a:t>melodia</a:t>
            </a:r>
            <a:r>
              <a:rPr lang="ru-RU" dirty="0"/>
              <a:t>» означает «пение песни», так как   происходит от двух корней: </a:t>
            </a:r>
            <a:r>
              <a:rPr lang="ru-RU" dirty="0" err="1"/>
              <a:t>melos</a:t>
            </a:r>
            <a:r>
              <a:rPr lang="ru-RU" dirty="0"/>
              <a:t> (песнь) и </a:t>
            </a:r>
            <a:r>
              <a:rPr lang="ru-RU" dirty="0" err="1"/>
              <a:t>ode</a:t>
            </a:r>
            <a:r>
              <a:rPr lang="ru-RU" dirty="0"/>
              <a:t> (пение).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Фразировка.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Дыхание в мелодии играет огромную роль. Ясные фразы, мотивчики делают её выразительной, эмоциональной. Естественное, живое дыхание во фразировке, исходящее из стремления к вокальной выразительности, способствует правильной организации движений в игре, созданию ощущения «дышащей руки».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ru-RU" dirty="0"/>
            </a:br>
            <a:r>
              <a:rPr lang="ru-RU" b="1" dirty="0"/>
              <a:t>Динамика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r>
              <a:rPr lang="ru-RU" dirty="0"/>
              <a:t>Динамика - одно из самых ярких выразительных средств музыки.</a:t>
            </a:r>
          </a:p>
          <a:p>
            <a:r>
              <a:rPr lang="ru-RU" dirty="0"/>
              <a:t>Музыкальная динамика снова возвращает нас к </a:t>
            </a:r>
            <a:r>
              <a:rPr lang="ru-RU" dirty="0" err="1"/>
              <a:t>первоистокам</a:t>
            </a:r>
            <a:r>
              <a:rPr lang="ru-RU" dirty="0"/>
              <a:t> музыки. Ведь громкие и тихие звуки, как и разнообразные оттенки, существуют и вне музыкальных произведений.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Метр и ритм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/>
              <a:t>Метр и ритм дисциплинируют музыку.</a:t>
            </a:r>
          </a:p>
          <a:p>
            <a:r>
              <a:rPr lang="ru-RU" b="1" dirty="0"/>
              <a:t>Ритм</a:t>
            </a:r>
            <a:r>
              <a:rPr lang="ru-RU" dirty="0"/>
              <a:t>– греческое слово «</a:t>
            </a:r>
            <a:r>
              <a:rPr lang="ru-RU" dirty="0" err="1"/>
              <a:t>rithmos</a:t>
            </a:r>
            <a:r>
              <a:rPr lang="ru-RU" dirty="0"/>
              <a:t>» означает мерное течение.  Ритм организует музыку во времени. Музыкальный ритм – это чередование и соотношение различных музыкальных длительностей и акцентов. Ритм – яркое выразительное средство. Часто он определяет и характер, и даже жанр музыки.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Темп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Выбор правильного темпа во многом определяет характер произведения и его художественного образа. Неверный темп разрушает общую структуру произведения. На начальном этапе обучения важно, чтобы педагог правильно оценил технические возможности ученика</a:t>
            </a:r>
            <a:r>
              <a:rPr lang="ru-RU" b="1" dirty="0"/>
              <a:t>.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/>
              <a:t> </a:t>
            </a:r>
            <a:r>
              <a:rPr lang="ru-RU" b="1" dirty="0"/>
              <a:t>Тембр </a:t>
            </a:r>
            <a:r>
              <a:rPr lang="ru-RU" b="1" i="1" dirty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/>
              <a:t> </a:t>
            </a:r>
            <a:r>
              <a:rPr lang="ru-RU" b="1" dirty="0"/>
              <a:t>Тембры </a:t>
            </a:r>
            <a:r>
              <a:rPr lang="ru-RU" b="1" i="1" dirty="0"/>
              <a:t> </a:t>
            </a:r>
            <a:r>
              <a:rPr lang="ru-RU" dirty="0"/>
              <a:t>нередко сравнивают с красками в живописи. Подобно краскам, выражающим цветовое богатство окружающего мира, создающим колорит произведения и его настроение, музыкальные тембры также передают его образы и эмоциональное настроение. Музыка неотделима от тембра, тембр является важным выразительным средством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202</TotalTime>
  <Words>650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1" baseType="lpstr">
      <vt:lpstr>Arial</vt:lpstr>
      <vt:lpstr>Calibri</vt:lpstr>
      <vt:lpstr>Тема Office</vt:lpstr>
      <vt:lpstr>Освоение средств музыкальной выразительности на начальном этапе обучения</vt:lpstr>
      <vt:lpstr>Речь, пение, размышление</vt:lpstr>
      <vt:lpstr>Как участвуют элементы музыкальной речи в создании музыкального образа </vt:lpstr>
      <vt:lpstr> Мелодия </vt:lpstr>
      <vt:lpstr>Фразировка. </vt:lpstr>
      <vt:lpstr> Динамика  </vt:lpstr>
      <vt:lpstr>Метр и ритм</vt:lpstr>
      <vt:lpstr>Темп</vt:lpstr>
      <vt:lpstr> Тембр  </vt:lpstr>
      <vt:lpstr>Звук </vt:lpstr>
      <vt:lpstr>Штрихи</vt:lpstr>
      <vt:lpstr>Главные штрихи:</vt:lpstr>
      <vt:lpstr>Регистр. </vt:lpstr>
      <vt:lpstr>   Лад</vt:lpstr>
      <vt:lpstr> Фактура</vt:lpstr>
      <vt:lpstr>  Методы развивающего обучения: </vt:lpstr>
      <vt:lpstr>  Литература: </vt:lpstr>
      <vt:lpstr>Автор шаблона – Коровина Ирина Николаевна, учитель начальных классов  МБОУ «СОШ №9»  г.Сафоново Смоленской области 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Хусаинова Н.Н</cp:lastModifiedBy>
  <cp:revision>21</cp:revision>
  <dcterms:created xsi:type="dcterms:W3CDTF">2013-03-02T11:51:33Z</dcterms:created>
  <dcterms:modified xsi:type="dcterms:W3CDTF">2019-04-18T07:32:54Z</dcterms:modified>
</cp:coreProperties>
</file>