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7" r:id="rId4"/>
    <p:sldId id="260" r:id="rId5"/>
    <p:sldId id="259" r:id="rId6"/>
    <p:sldId id="261" r:id="rId7"/>
    <p:sldId id="262" r:id="rId8"/>
    <p:sldId id="265" r:id="rId9"/>
    <p:sldId id="263" r:id="rId10"/>
    <p:sldId id="264" r:id="rId11"/>
    <p:sldId id="266" r:id="rId12"/>
    <p:sldId id="273" r:id="rId13"/>
    <p:sldId id="270" r:id="rId14"/>
    <p:sldId id="269" r:id="rId15"/>
    <p:sldId id="272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869160"/>
            <a:ext cx="7772400" cy="1254001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 hasCustomPrompt="1"/>
          </p:nvPr>
        </p:nvSpPr>
        <p:spPr>
          <a:xfrm>
            <a:off x="1475656" y="6021287"/>
            <a:ext cx="6400800" cy="8089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err="1" smtClean="0"/>
              <a:t>J,hfpt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54025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05540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428909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522265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70975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3638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6887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80446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3384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46730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62776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44824" y="32048"/>
            <a:ext cx="728315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20C30E-E2CB-4335-8431-992926E8D10D}" type="datetimeFigureOut">
              <a:rPr lang="ru-RU" smtClean="0"/>
              <a:pPr/>
              <a:t>28.12.2019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CD37A4-F4E2-4E0F-AE40-65ADC98B7A53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1804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628800"/>
            <a:ext cx="7772400" cy="1362075"/>
          </a:xfrm>
        </p:spPr>
        <p:txBody>
          <a:bodyPr/>
          <a:lstStyle/>
          <a:p>
            <a:pPr algn="ctr"/>
            <a:r>
              <a:rPr lang="ru-RU" dirty="0" smtClean="0"/>
              <a:t>«В пустыне Африки»</a:t>
            </a:r>
            <a:br>
              <a:rPr lang="ru-RU" dirty="0" smtClean="0"/>
            </a:br>
            <a:r>
              <a:rPr lang="ru-RU" sz="2400" dirty="0" smtClean="0"/>
              <a:t>(кейс-технология)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4221088"/>
            <a:ext cx="7632848" cy="2376264"/>
          </a:xfrm>
        </p:spPr>
        <p:txBody>
          <a:bodyPr>
            <a:normAutofit/>
          </a:bodyPr>
          <a:lstStyle/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высшей категории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Потапова С.В.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038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светлана\Desktop\географы\0000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268760"/>
            <a:ext cx="2448272" cy="2442265"/>
          </a:xfrm>
          <a:prstGeom prst="rect">
            <a:avLst/>
          </a:prstGeom>
          <a:noFill/>
        </p:spPr>
      </p:pic>
      <p:pic>
        <p:nvPicPr>
          <p:cNvPr id="6149" name="Picture 5" descr="C:\Users\светлана\Desktop\географы\liviyskaya-pustin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484784"/>
            <a:ext cx="3232280" cy="2160240"/>
          </a:xfrm>
          <a:prstGeom prst="rect">
            <a:avLst/>
          </a:prstGeom>
          <a:noFill/>
        </p:spPr>
      </p:pic>
      <p:pic>
        <p:nvPicPr>
          <p:cNvPr id="1025" name="Picture 1" descr="E:\Зачетная работа\животные пустыни\1618538_orig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293096"/>
            <a:ext cx="3207044" cy="2136510"/>
          </a:xfrm>
          <a:prstGeom prst="rect">
            <a:avLst/>
          </a:prstGeom>
          <a:noFill/>
        </p:spPr>
      </p:pic>
      <p:pic>
        <p:nvPicPr>
          <p:cNvPr id="1026" name="Picture 2" descr="E:\Зачетная работа\географы\0002-002-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149080"/>
            <a:ext cx="3240360" cy="243027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979712" y="-78442"/>
            <a:ext cx="716428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Определите,</a:t>
            </a:r>
            <a:r>
              <a:rPr kumimoji="0" lang="ru-RU" sz="32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 какие из этих занятий относятся к занятиям населения пустыни?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00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План</a:t>
            </a:r>
            <a:endParaRPr lang="ru-RU" dirty="0"/>
          </a:p>
        </p:txBody>
      </p:sp>
      <p:sp>
        <p:nvSpPr>
          <p:cNvPr id="19" name="Rectangle 19"/>
          <p:cNvSpPr>
            <a:spLocks noChangeArrowheads="1"/>
          </p:cNvSpPr>
          <p:nvPr/>
        </p:nvSpPr>
        <p:spPr bwMode="ltGray">
          <a:xfrm>
            <a:off x="3455760" y="1628800"/>
            <a:ext cx="5688240" cy="1296144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sz="2800" b="1" dirty="0" smtClean="0">
                <a:solidFill>
                  <a:schemeClr val="bg1"/>
                </a:solidFill>
                <a:cs typeface="Times New Roman" pitchFamily="18" charset="0"/>
              </a:rPr>
              <a:t>Какие океаны и моря омывают </a:t>
            </a:r>
          </a:p>
          <a:p>
            <a:r>
              <a:rPr lang="ru-RU" sz="2800" b="1" dirty="0" smtClean="0">
                <a:solidFill>
                  <a:schemeClr val="bg1"/>
                </a:solidFill>
                <a:cs typeface="Times New Roman" pitchFamily="18" charset="0"/>
              </a:rPr>
              <a:t>Африку?</a:t>
            </a:r>
            <a:endParaRPr lang="ru-RU" sz="2800" b="1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black">
          <a:xfrm>
            <a:off x="3419872" y="2852936"/>
            <a:ext cx="5724128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solidFill>
                  <a:srgbClr val="FFFFFF"/>
                </a:solidFill>
                <a:cs typeface="Arial" charset="0"/>
              </a:rPr>
              <a:t>Чем занимается население Сахары?</a:t>
            </a:r>
            <a:endParaRPr lang="en-US" sz="28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black">
          <a:xfrm>
            <a:off x="3419872" y="3933056"/>
            <a:ext cx="5724128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solidFill>
                  <a:srgbClr val="FFFFFF"/>
                </a:solidFill>
                <a:cs typeface="Arial" charset="0"/>
              </a:rPr>
              <a:t>Как занятия населения Сахары связаны с её природными условиями? </a:t>
            </a:r>
            <a:endParaRPr lang="en-US" sz="28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black">
          <a:xfrm>
            <a:off x="3203848" y="5473005"/>
            <a:ext cx="5724128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solidFill>
                  <a:srgbClr val="FFFFFF"/>
                </a:solidFill>
                <a:cs typeface="Arial" charset="0"/>
              </a:rPr>
              <a:t>К чему может привести хозяйственная деятельность человека?</a:t>
            </a:r>
            <a:endParaRPr lang="en-US" sz="2800" b="1" dirty="0">
              <a:solidFill>
                <a:srgbClr val="FFFFFF"/>
              </a:solidFill>
              <a:cs typeface="Arial" charset="0"/>
            </a:endParaRPr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-252536" y="3861048"/>
            <a:ext cx="2832100" cy="2376488"/>
            <a:chOff x="357" y="1193"/>
            <a:chExt cx="1784" cy="1497"/>
          </a:xfrm>
        </p:grpSpPr>
        <p:sp>
          <p:nvSpPr>
            <p:cNvPr id="32" name="Freeform 32"/>
            <p:cNvSpPr>
              <a:spLocks/>
            </p:cNvSpPr>
            <p:nvPr/>
          </p:nvSpPr>
          <p:spPr bwMode="gray">
            <a:xfrm flipH="1">
              <a:off x="1156" y="2240"/>
              <a:ext cx="841" cy="432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58" y="173"/>
                </a:cxn>
                <a:cxn ang="0">
                  <a:pos x="297" y="32"/>
                </a:cxn>
                <a:cxn ang="0">
                  <a:pos x="289" y="8"/>
                </a:cxn>
                <a:cxn ang="0">
                  <a:pos x="223" y="26"/>
                </a:cxn>
                <a:cxn ang="0">
                  <a:pos x="0" y="166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gray">
            <a:xfrm>
              <a:off x="663" y="2133"/>
              <a:ext cx="882" cy="418"/>
            </a:xfrm>
            <a:custGeom>
              <a:avLst/>
              <a:gdLst/>
              <a:ahLst/>
              <a:cxnLst>
                <a:cxn ang="0">
                  <a:pos x="882" y="374"/>
                </a:cxn>
                <a:cxn ang="0">
                  <a:pos x="719" y="425"/>
                </a:cxn>
                <a:cxn ang="0">
                  <a:pos x="88" y="93"/>
                </a:cxn>
                <a:cxn ang="0">
                  <a:pos x="188" y="3"/>
                </a:cxn>
                <a:cxn ang="0">
                  <a:pos x="343" y="73"/>
                </a:cxn>
                <a:cxn ang="0">
                  <a:pos x="882" y="374"/>
                </a:cxn>
              </a:cxnLst>
              <a:rect l="0" t="0" r="r" b="b"/>
              <a:pathLst>
                <a:path w="882" h="425">
                  <a:moveTo>
                    <a:pt x="882" y="374"/>
                  </a:moveTo>
                  <a:lnTo>
                    <a:pt x="719" y="425"/>
                  </a:lnTo>
                  <a:lnTo>
                    <a:pt x="88" y="93"/>
                  </a:lnTo>
                  <a:cubicBezTo>
                    <a:pt x="0" y="23"/>
                    <a:pt x="145" y="5"/>
                    <a:pt x="188" y="3"/>
                  </a:cubicBezTo>
                  <a:cubicBezTo>
                    <a:pt x="218" y="0"/>
                    <a:pt x="221" y="8"/>
                    <a:pt x="343" y="73"/>
                  </a:cubicBezTo>
                  <a:lnTo>
                    <a:pt x="882" y="374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gray">
            <a:xfrm>
              <a:off x="357" y="2336"/>
              <a:ext cx="748" cy="354"/>
            </a:xfrm>
            <a:custGeom>
              <a:avLst/>
              <a:gdLst/>
              <a:ahLst/>
              <a:cxnLst>
                <a:cxn ang="0">
                  <a:pos x="748" y="320"/>
                </a:cxn>
                <a:cxn ang="0">
                  <a:pos x="604" y="354"/>
                </a:cxn>
                <a:cxn ang="0">
                  <a:pos x="63" y="84"/>
                </a:cxn>
                <a:cxn ang="0">
                  <a:pos x="221" y="39"/>
                </a:cxn>
                <a:cxn ang="0">
                  <a:pos x="748" y="320"/>
                </a:cxn>
              </a:cxnLst>
              <a:rect l="0" t="0" r="r" b="b"/>
              <a:pathLst>
                <a:path w="748" h="354">
                  <a:moveTo>
                    <a:pt x="748" y="320"/>
                  </a:moveTo>
                  <a:lnTo>
                    <a:pt x="604" y="354"/>
                  </a:lnTo>
                  <a:lnTo>
                    <a:pt x="63" y="84"/>
                  </a:lnTo>
                  <a:cubicBezTo>
                    <a:pt x="0" y="31"/>
                    <a:pt x="107" y="0"/>
                    <a:pt x="221" y="39"/>
                  </a:cubicBezTo>
                  <a:lnTo>
                    <a:pt x="748" y="32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11" name="Group 35"/>
            <p:cNvGrpSpPr>
              <a:grpSpLocks/>
            </p:cNvGrpSpPr>
            <p:nvPr/>
          </p:nvGrpSpPr>
          <p:grpSpPr bwMode="auto">
            <a:xfrm>
              <a:off x="827" y="1193"/>
              <a:ext cx="1314" cy="1490"/>
              <a:chOff x="313" y="2400"/>
              <a:chExt cx="1349" cy="1534"/>
            </a:xfrm>
          </p:grpSpPr>
          <p:sp>
            <p:nvSpPr>
              <p:cNvPr id="36" name="Freeform 36"/>
              <p:cNvSpPr>
                <a:spLocks/>
              </p:cNvSpPr>
              <p:nvPr/>
            </p:nvSpPr>
            <p:spPr bwMode="gray">
              <a:xfrm flipH="1">
                <a:off x="1229" y="2814"/>
                <a:ext cx="433" cy="1097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2353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gray">
              <a:xfrm flipH="1">
                <a:off x="700" y="2400"/>
                <a:ext cx="545" cy="1380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2353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197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  <p:sp>
            <p:nvSpPr>
              <p:cNvPr id="38" name="Freeform 38"/>
              <p:cNvSpPr>
                <a:spLocks/>
              </p:cNvSpPr>
              <p:nvPr/>
            </p:nvSpPr>
            <p:spPr bwMode="gray">
              <a:xfrm flipH="1">
                <a:off x="313" y="2837"/>
                <a:ext cx="433" cy="1097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5882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43" name="Rectangle 20"/>
          <p:cNvSpPr>
            <a:spLocks noChangeArrowheads="1"/>
          </p:cNvSpPr>
          <p:nvPr/>
        </p:nvSpPr>
        <p:spPr bwMode="ltGray">
          <a:xfrm>
            <a:off x="323529" y="2060848"/>
            <a:ext cx="2808312" cy="1193745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61176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Географы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4348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оценивания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 умение распределить работу в команде </a:t>
            </a:r>
          </a:p>
          <a:p>
            <a:pPr>
              <a:buNone/>
            </a:pPr>
            <a:r>
              <a:rPr lang="ru-RU" dirty="0" smtClean="0"/>
              <a:t>- умение выслушать друг друга </a:t>
            </a:r>
          </a:p>
          <a:p>
            <a:pPr>
              <a:buNone/>
            </a:pPr>
            <a:r>
              <a:rPr lang="ru-RU" dirty="0" smtClean="0"/>
              <a:t>- согласованность действий </a:t>
            </a:r>
          </a:p>
          <a:p>
            <a:pPr>
              <a:buNone/>
            </a:pPr>
            <a:r>
              <a:rPr lang="ru-RU" dirty="0" smtClean="0"/>
              <a:t>- правильность и полнота выступлений </a:t>
            </a:r>
          </a:p>
          <a:p>
            <a:pPr>
              <a:buNone/>
            </a:pPr>
            <a:r>
              <a:rPr lang="ru-RU" dirty="0" smtClean="0"/>
              <a:t>- активность 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661248"/>
          </a:xfrm>
        </p:spPr>
        <p:txBody>
          <a:bodyPr>
            <a:normAutofit fontScale="32500" lnSpcReduction="20000"/>
          </a:bodyPr>
          <a:lstStyle/>
          <a:p>
            <a:pPr lvl="0">
              <a:buNone/>
            </a:pPr>
            <a:endParaRPr lang="ru-RU" sz="4000" b="1" dirty="0" smtClean="0"/>
          </a:p>
          <a:p>
            <a:pPr lvl="0">
              <a:buNone/>
            </a:pPr>
            <a:r>
              <a:rPr lang="ru-RU" sz="4400" b="1" dirty="0" smtClean="0"/>
              <a:t>Тест по теме «Пустыня»</a:t>
            </a:r>
            <a:r>
              <a:rPr lang="ru-RU" sz="4400" dirty="0" smtClean="0"/>
              <a:t>    Выбери верное утверждение. </a:t>
            </a:r>
          </a:p>
          <a:p>
            <a:pPr>
              <a:buNone/>
            </a:pPr>
            <a:r>
              <a:rPr lang="ru-RU" sz="4400" dirty="0" smtClean="0"/>
              <a:t>Пустыня – это….</a:t>
            </a:r>
          </a:p>
          <a:p>
            <a:pPr>
              <a:buNone/>
            </a:pPr>
            <a:r>
              <a:rPr lang="ru-RU" sz="4400" b="1" dirty="0" smtClean="0"/>
              <a:t>а) </a:t>
            </a:r>
            <a:r>
              <a:rPr lang="ru-RU" sz="4400" dirty="0" smtClean="0"/>
              <a:t>бескрайнее поле;</a:t>
            </a:r>
            <a:r>
              <a:rPr lang="ru-RU" sz="4400" b="1" dirty="0" smtClean="0"/>
              <a:t> </a:t>
            </a:r>
            <a:endParaRPr lang="ru-RU" sz="4400" dirty="0" smtClean="0"/>
          </a:p>
          <a:p>
            <a:pPr>
              <a:buNone/>
            </a:pPr>
            <a:r>
              <a:rPr lang="ru-RU" sz="4400" b="1" dirty="0" smtClean="0"/>
              <a:t> б) </a:t>
            </a:r>
            <a:r>
              <a:rPr lang="ru-RU" sz="4400" dirty="0" smtClean="0"/>
              <a:t>небольшая равнина, покрытая лесом; </a:t>
            </a:r>
          </a:p>
          <a:p>
            <a:pPr>
              <a:buNone/>
            </a:pPr>
            <a:r>
              <a:rPr lang="ru-RU" sz="4400" b="1" dirty="0" smtClean="0"/>
              <a:t>в) </a:t>
            </a:r>
            <a:r>
              <a:rPr lang="ru-RU" sz="4400" dirty="0" smtClean="0"/>
              <a:t>сухая территория, покрытая песком.</a:t>
            </a:r>
          </a:p>
          <a:p>
            <a:pPr>
              <a:buNone/>
            </a:pPr>
            <a:r>
              <a:rPr lang="ru-RU" sz="4400" dirty="0" smtClean="0"/>
              <a:t>2. Погодные условия в пустыни:</a:t>
            </a:r>
          </a:p>
          <a:p>
            <a:pPr>
              <a:buNone/>
            </a:pPr>
            <a:r>
              <a:rPr lang="ru-RU" sz="4400" b="1" dirty="0" smtClean="0"/>
              <a:t>а) </a:t>
            </a:r>
            <a:r>
              <a:rPr lang="ru-RU" sz="4400" dirty="0" smtClean="0"/>
              <a:t>ярко выражены все четыре времени года; </a:t>
            </a:r>
          </a:p>
          <a:p>
            <a:pPr>
              <a:buNone/>
            </a:pPr>
            <a:r>
              <a:rPr lang="ru-RU" sz="4400" b="1" dirty="0" smtClean="0"/>
              <a:t> б) </a:t>
            </a:r>
            <a:r>
              <a:rPr lang="ru-RU" sz="4400" dirty="0" smtClean="0"/>
              <a:t>короткое прохладное лето и длинная суровая зима;</a:t>
            </a:r>
          </a:p>
          <a:p>
            <a:pPr>
              <a:buNone/>
            </a:pPr>
            <a:r>
              <a:rPr lang="ru-RU" sz="4400" dirty="0" smtClean="0"/>
              <a:t> </a:t>
            </a:r>
            <a:r>
              <a:rPr lang="ru-RU" sz="4400" b="1" dirty="0" smtClean="0"/>
              <a:t>в) </a:t>
            </a:r>
            <a:r>
              <a:rPr lang="ru-RU" sz="4400" dirty="0" smtClean="0"/>
              <a:t>жаркое продолжительное лето, прохладная короткая зима.</a:t>
            </a:r>
          </a:p>
          <a:p>
            <a:pPr>
              <a:buNone/>
            </a:pPr>
            <a:r>
              <a:rPr lang="ru-RU" sz="4400" dirty="0" smtClean="0"/>
              <a:t>3. Растения пустыни:</a:t>
            </a:r>
            <a:r>
              <a:rPr lang="ru-RU" sz="4400" b="1" dirty="0" smtClean="0"/>
              <a:t> </a:t>
            </a:r>
            <a:endParaRPr lang="ru-RU" sz="4400" dirty="0" smtClean="0"/>
          </a:p>
          <a:p>
            <a:pPr>
              <a:buNone/>
            </a:pPr>
            <a:r>
              <a:rPr lang="ru-RU" sz="4400" b="1" dirty="0" smtClean="0"/>
              <a:t>а) </a:t>
            </a:r>
            <a:r>
              <a:rPr lang="ru-RU" sz="4400" dirty="0" smtClean="0"/>
              <a:t>высокие, широколистные;</a:t>
            </a:r>
            <a:r>
              <a:rPr lang="ru-RU" sz="4400" b="1" dirty="0" smtClean="0"/>
              <a:t> </a:t>
            </a:r>
            <a:endParaRPr lang="ru-RU" sz="4400" dirty="0" smtClean="0"/>
          </a:p>
          <a:p>
            <a:pPr>
              <a:buNone/>
            </a:pPr>
            <a:r>
              <a:rPr lang="ru-RU" sz="4400" b="1" dirty="0" smtClean="0"/>
              <a:t>б) </a:t>
            </a:r>
            <a:r>
              <a:rPr lang="ru-RU" sz="4400" dirty="0" smtClean="0"/>
              <a:t>невысокие, с широкими листьями и корнями-луковицами;</a:t>
            </a:r>
            <a:r>
              <a:rPr lang="ru-RU" sz="4400" b="1" dirty="0" smtClean="0"/>
              <a:t> </a:t>
            </a:r>
            <a:endParaRPr lang="ru-RU" sz="4400" dirty="0" smtClean="0"/>
          </a:p>
          <a:p>
            <a:pPr>
              <a:buNone/>
            </a:pPr>
            <a:r>
              <a:rPr lang="ru-RU" sz="4400" b="1" dirty="0" smtClean="0"/>
              <a:t>в) </a:t>
            </a:r>
            <a:r>
              <a:rPr lang="ru-RU" sz="4400" dirty="0" smtClean="0"/>
              <a:t>невысокие, с узкими тонкими листьями и длинными корнями.</a:t>
            </a:r>
          </a:p>
          <a:p>
            <a:pPr>
              <a:buNone/>
            </a:pPr>
            <a:r>
              <a:rPr lang="ru-RU" sz="4400" dirty="0" smtClean="0"/>
              <a:t>4. Животные пустыни:</a:t>
            </a:r>
          </a:p>
          <a:p>
            <a:pPr>
              <a:buNone/>
            </a:pPr>
            <a:r>
              <a:rPr lang="ru-RU" sz="4400" b="1" dirty="0" smtClean="0"/>
              <a:t>а) </a:t>
            </a:r>
            <a:r>
              <a:rPr lang="ru-RU" sz="4400" dirty="0" smtClean="0"/>
              <a:t>крупные, имеют подкожный слой жира и густой длинный мех;</a:t>
            </a:r>
            <a:r>
              <a:rPr lang="ru-RU" sz="4400" b="1" dirty="0" smtClean="0"/>
              <a:t>  </a:t>
            </a:r>
            <a:endParaRPr lang="ru-RU" sz="4400" dirty="0" smtClean="0"/>
          </a:p>
          <a:p>
            <a:pPr>
              <a:buNone/>
            </a:pPr>
            <a:r>
              <a:rPr lang="ru-RU" sz="4400" b="1" dirty="0" smtClean="0"/>
              <a:t>б) </a:t>
            </a:r>
            <a:r>
              <a:rPr lang="ru-RU" sz="4400" dirty="0" smtClean="0"/>
              <a:t>быстро передвигаются, чаще ведут ночной образ жизни, </a:t>
            </a:r>
            <a:r>
              <a:rPr lang="ru-RU" sz="4400" b="1" dirty="0" smtClean="0"/>
              <a:t> </a:t>
            </a:r>
            <a:r>
              <a:rPr lang="ru-RU" sz="4400" dirty="0" smtClean="0"/>
              <a:t>в основном некрупные, имеют защитную жёлтую окраску; </a:t>
            </a:r>
          </a:p>
          <a:p>
            <a:pPr>
              <a:buNone/>
            </a:pPr>
            <a:r>
              <a:rPr lang="ru-RU" sz="4400" dirty="0" smtClean="0"/>
              <a:t>в) </a:t>
            </a:r>
            <a:r>
              <a:rPr lang="ru-RU" sz="4400" dirty="0" err="1" smtClean="0"/>
              <a:t>в</a:t>
            </a:r>
            <a:r>
              <a:rPr lang="ru-RU" sz="4400" dirty="0" smtClean="0"/>
              <a:t> основном, низкорослые грызуны и птицы.</a:t>
            </a:r>
          </a:p>
          <a:p>
            <a:pPr>
              <a:buNone/>
            </a:pPr>
            <a:r>
              <a:rPr lang="ru-RU" sz="4400" dirty="0" smtClean="0"/>
              <a:t>5.Основным занятием населения пустынь является: </a:t>
            </a:r>
          </a:p>
          <a:p>
            <a:pPr>
              <a:buNone/>
            </a:pPr>
            <a:r>
              <a:rPr lang="ru-RU" sz="4400" dirty="0" smtClean="0"/>
              <a:t>а) оленеводство; </a:t>
            </a:r>
          </a:p>
          <a:p>
            <a:pPr>
              <a:buNone/>
            </a:pPr>
            <a:r>
              <a:rPr lang="ru-RU" sz="4400" dirty="0" smtClean="0"/>
              <a:t>б) рыболовство;</a:t>
            </a:r>
          </a:p>
          <a:p>
            <a:pPr>
              <a:buNone/>
            </a:pPr>
            <a:r>
              <a:rPr lang="ru-RU" sz="4400" dirty="0" smtClean="0"/>
              <a:t>в) верблюдоводство.</a:t>
            </a:r>
          </a:p>
          <a:p>
            <a:pPr>
              <a:buNone/>
            </a:pPr>
            <a:r>
              <a:rPr lang="ru-RU" sz="4400" dirty="0" smtClean="0"/>
              <a:t>(на слайде правильные ответы и критерии оценивания)</a:t>
            </a:r>
          </a:p>
          <a:p>
            <a:pPr>
              <a:buNone/>
            </a:pPr>
            <a:r>
              <a:rPr lang="ru-RU" sz="4400" dirty="0" smtClean="0"/>
              <a:t>Выполняют тест, оценивают себя.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60848" y="188640"/>
            <a:ext cx="7283152" cy="1143000"/>
          </a:xfrm>
        </p:spPr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 smtClean="0"/>
              <a:t>Ответьте на вопрос</a:t>
            </a:r>
            <a:r>
              <a:rPr lang="ru-RU" dirty="0" smtClean="0"/>
              <a:t>: почему у пустыни два хозяина – солнце и ветер? </a:t>
            </a:r>
            <a:r>
              <a:rPr lang="ru-RU" i="1" dirty="0" smtClean="0"/>
              <a:t>(Солнце, потому что там всегда жарко. Ветер, потому что там почти нет деревьев, и ничто ему не препятствует).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3300" b="1" dirty="0" smtClean="0"/>
              <a:t>Закончи фразу.</a:t>
            </a:r>
          </a:p>
          <a:p>
            <a:pPr>
              <a:buNone/>
            </a:pPr>
            <a:r>
              <a:rPr lang="ru-RU" dirty="0" smtClean="0"/>
              <a:t> Сегодня на уроке я:</a:t>
            </a:r>
          </a:p>
          <a:p>
            <a:r>
              <a:rPr lang="ru-RU" dirty="0" smtClean="0"/>
              <a:t>Научился…</a:t>
            </a:r>
          </a:p>
          <a:p>
            <a:r>
              <a:rPr lang="ru-RU" dirty="0" smtClean="0"/>
              <a:t>Было интересно…</a:t>
            </a:r>
          </a:p>
          <a:p>
            <a:r>
              <a:rPr lang="ru-RU" dirty="0" smtClean="0"/>
              <a:t>Было трудно…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Синквейн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Пустыня.</a:t>
            </a:r>
          </a:p>
          <a:p>
            <a:pPr>
              <a:buNone/>
            </a:pPr>
            <a:r>
              <a:rPr lang="ru-RU" dirty="0" smtClean="0"/>
              <a:t>Песчаная, раскалённая.</a:t>
            </a:r>
          </a:p>
          <a:p>
            <a:pPr>
              <a:buNone/>
            </a:pPr>
            <a:r>
              <a:rPr lang="ru-RU" dirty="0" smtClean="0"/>
              <a:t>Пересыхает, нагревается, охлаждается.</a:t>
            </a:r>
          </a:p>
          <a:p>
            <a:pPr>
              <a:buNone/>
            </a:pPr>
            <a:r>
              <a:rPr lang="ru-RU" dirty="0" smtClean="0"/>
              <a:t>В пустыне мало воды.</a:t>
            </a:r>
          </a:p>
          <a:p>
            <a:pPr>
              <a:buNone/>
            </a:pPr>
            <a:r>
              <a:rPr lang="ru-RU" dirty="0" smtClean="0"/>
              <a:t>Жара.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ГРУППЫ</a:t>
            </a:r>
            <a:endParaRPr lang="ru-RU" dirty="0"/>
          </a:p>
        </p:txBody>
      </p:sp>
      <p:grpSp>
        <p:nvGrpSpPr>
          <p:cNvPr id="4" name="Group 49"/>
          <p:cNvGrpSpPr>
            <a:grpSpLocks/>
          </p:cNvGrpSpPr>
          <p:nvPr/>
        </p:nvGrpSpPr>
        <p:grpSpPr bwMode="auto">
          <a:xfrm>
            <a:off x="0" y="1412776"/>
            <a:ext cx="4283968" cy="895970"/>
            <a:chOff x="1213" y="1748"/>
            <a:chExt cx="3346" cy="296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213" y="1756"/>
              <a:ext cx="3346" cy="288"/>
              <a:chOff x="1117" y="1455"/>
              <a:chExt cx="3346" cy="288"/>
            </a:xfrm>
          </p:grpSpPr>
          <p:sp>
            <p:nvSpPr>
              <p:cNvPr id="13" name="AutoShape 5"/>
              <p:cNvSpPr>
                <a:spLocks noChangeArrowheads="1"/>
              </p:cNvSpPr>
              <p:nvPr/>
            </p:nvSpPr>
            <p:spPr bwMode="gray">
              <a:xfrm>
                <a:off x="1117" y="1455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7451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4" name="AutoShape 6"/>
              <p:cNvSpPr>
                <a:spLocks noChangeArrowheads="1"/>
              </p:cNvSpPr>
              <p:nvPr/>
            </p:nvSpPr>
            <p:spPr bwMode="gray">
              <a:xfrm>
                <a:off x="1117" y="1455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accent2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6" name="Text Box 7"/>
            <p:cNvSpPr txBox="1">
              <a:spLocks noChangeArrowheads="1"/>
            </p:cNvSpPr>
            <p:nvPr/>
          </p:nvSpPr>
          <p:spPr bwMode="white">
            <a:xfrm>
              <a:off x="1680" y="1755"/>
              <a:ext cx="2589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4000" b="1" dirty="0" smtClean="0">
                  <a:solidFill>
                    <a:srgbClr val="FFFFFF"/>
                  </a:solidFill>
                </a:rPr>
                <a:t>Синоптики</a:t>
              </a:r>
              <a:endParaRPr lang="en-US" sz="40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7" name="Group 8"/>
            <p:cNvGrpSpPr>
              <a:grpSpLocks/>
            </p:cNvGrpSpPr>
            <p:nvPr/>
          </p:nvGrpSpPr>
          <p:grpSpPr bwMode="auto">
            <a:xfrm>
              <a:off x="1355" y="1758"/>
              <a:ext cx="270" cy="270"/>
              <a:chOff x="4166" y="1706"/>
              <a:chExt cx="1252" cy="1252"/>
            </a:xfrm>
          </p:grpSpPr>
          <p:sp>
            <p:nvSpPr>
              <p:cNvPr id="9" name="Oval 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10" name="Oval 1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11" name="Oval 1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12" name="Oval 1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1364" y="1748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1</a:t>
              </a:r>
            </a:p>
          </p:txBody>
        </p:sp>
      </p:grpSp>
      <p:grpSp>
        <p:nvGrpSpPr>
          <p:cNvPr id="15" name="Group 48"/>
          <p:cNvGrpSpPr>
            <a:grpSpLocks/>
          </p:cNvGrpSpPr>
          <p:nvPr/>
        </p:nvGrpSpPr>
        <p:grpSpPr bwMode="auto">
          <a:xfrm>
            <a:off x="0" y="2348880"/>
            <a:ext cx="4283968" cy="936104"/>
            <a:chOff x="1214" y="2241"/>
            <a:chExt cx="3346" cy="296"/>
          </a:xfrm>
        </p:grpSpPr>
        <p:grpSp>
          <p:nvGrpSpPr>
            <p:cNvPr id="16" name="Group 14"/>
            <p:cNvGrpSpPr>
              <a:grpSpLocks/>
            </p:cNvGrpSpPr>
            <p:nvPr/>
          </p:nvGrpSpPr>
          <p:grpSpPr bwMode="auto">
            <a:xfrm>
              <a:off x="1214" y="2249"/>
              <a:ext cx="3346" cy="288"/>
              <a:chOff x="1118" y="1948"/>
              <a:chExt cx="3346" cy="288"/>
            </a:xfrm>
          </p:grpSpPr>
          <p:sp>
            <p:nvSpPr>
              <p:cNvPr id="24" name="AutoShape 15"/>
              <p:cNvSpPr>
                <a:spLocks noChangeArrowheads="1"/>
              </p:cNvSpPr>
              <p:nvPr/>
            </p:nvSpPr>
            <p:spPr bwMode="gray">
              <a:xfrm>
                <a:off x="1118" y="1948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4314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5" name="AutoShape 16"/>
              <p:cNvSpPr>
                <a:spLocks noChangeArrowheads="1"/>
              </p:cNvSpPr>
              <p:nvPr/>
            </p:nvSpPr>
            <p:spPr bwMode="gray">
              <a:xfrm>
                <a:off x="1118" y="1948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accent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17" name="Text Box 17"/>
            <p:cNvSpPr txBox="1">
              <a:spLocks noChangeArrowheads="1"/>
            </p:cNvSpPr>
            <p:nvPr/>
          </p:nvSpPr>
          <p:spPr bwMode="white">
            <a:xfrm>
              <a:off x="1667" y="2248"/>
              <a:ext cx="2547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3600" b="1" dirty="0" smtClean="0">
                  <a:solidFill>
                    <a:srgbClr val="FFFFFF"/>
                  </a:solidFill>
                </a:rPr>
                <a:t>Ботаники</a:t>
              </a:r>
              <a:endParaRPr lang="en-US" sz="36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18" name="Group 18"/>
            <p:cNvGrpSpPr>
              <a:grpSpLocks/>
            </p:cNvGrpSpPr>
            <p:nvPr/>
          </p:nvGrpSpPr>
          <p:grpSpPr bwMode="auto">
            <a:xfrm>
              <a:off x="1342" y="2251"/>
              <a:ext cx="270" cy="270"/>
              <a:chOff x="4166" y="1706"/>
              <a:chExt cx="1252" cy="1252"/>
            </a:xfrm>
          </p:grpSpPr>
          <p:sp>
            <p:nvSpPr>
              <p:cNvPr id="20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21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1351" y="2241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grpSp>
        <p:nvGrpSpPr>
          <p:cNvPr id="26" name="Group 47"/>
          <p:cNvGrpSpPr>
            <a:grpSpLocks/>
          </p:cNvGrpSpPr>
          <p:nvPr/>
        </p:nvGrpSpPr>
        <p:grpSpPr bwMode="auto">
          <a:xfrm>
            <a:off x="0" y="3356992"/>
            <a:ext cx="4283968" cy="1008112"/>
            <a:chOff x="1235" y="2765"/>
            <a:chExt cx="3346" cy="289"/>
          </a:xfrm>
        </p:grpSpPr>
        <p:grpSp>
          <p:nvGrpSpPr>
            <p:cNvPr id="27" name="Group 24"/>
            <p:cNvGrpSpPr>
              <a:grpSpLocks/>
            </p:cNvGrpSpPr>
            <p:nvPr/>
          </p:nvGrpSpPr>
          <p:grpSpPr bwMode="auto">
            <a:xfrm>
              <a:off x="1235" y="2766"/>
              <a:ext cx="3346" cy="288"/>
              <a:chOff x="1098" y="2465"/>
              <a:chExt cx="3346" cy="288"/>
            </a:xfrm>
          </p:grpSpPr>
          <p:sp>
            <p:nvSpPr>
              <p:cNvPr id="35" name="AutoShape 25"/>
              <p:cNvSpPr>
                <a:spLocks noChangeArrowheads="1"/>
              </p:cNvSpPr>
              <p:nvPr/>
            </p:nvSpPr>
            <p:spPr bwMode="gray">
              <a:xfrm>
                <a:off x="1098" y="2465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44314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36" name="AutoShape 26"/>
              <p:cNvSpPr>
                <a:spLocks noChangeArrowheads="1"/>
              </p:cNvSpPr>
              <p:nvPr/>
            </p:nvSpPr>
            <p:spPr bwMode="gray">
              <a:xfrm>
                <a:off x="1098" y="2465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folHlink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28" name="Text Box 27"/>
            <p:cNvSpPr txBox="1">
              <a:spLocks noChangeArrowheads="1"/>
            </p:cNvSpPr>
            <p:nvPr/>
          </p:nvSpPr>
          <p:spPr bwMode="white">
            <a:xfrm>
              <a:off x="1688" y="2765"/>
              <a:ext cx="2596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4000" b="1" dirty="0" smtClean="0">
                  <a:solidFill>
                    <a:srgbClr val="FFFFFF"/>
                  </a:solidFill>
                </a:rPr>
                <a:t>Зоологи</a:t>
              </a:r>
              <a:endParaRPr lang="en-US" sz="40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29" name="Group 28"/>
            <p:cNvGrpSpPr>
              <a:grpSpLocks/>
            </p:cNvGrpSpPr>
            <p:nvPr/>
          </p:nvGrpSpPr>
          <p:grpSpPr bwMode="auto">
            <a:xfrm>
              <a:off x="1363" y="2775"/>
              <a:ext cx="270" cy="270"/>
              <a:chOff x="4166" y="1706"/>
              <a:chExt cx="1252" cy="1252"/>
            </a:xfrm>
          </p:grpSpPr>
          <p:sp>
            <p:nvSpPr>
              <p:cNvPr id="31" name="Oval 2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34" name="Oval 3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1372" y="2765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3</a:t>
              </a:r>
            </a:p>
          </p:txBody>
        </p:sp>
      </p:grpSp>
      <p:grpSp>
        <p:nvGrpSpPr>
          <p:cNvPr id="37" name="Group 46"/>
          <p:cNvGrpSpPr>
            <a:grpSpLocks/>
          </p:cNvGrpSpPr>
          <p:nvPr/>
        </p:nvGrpSpPr>
        <p:grpSpPr bwMode="auto">
          <a:xfrm>
            <a:off x="0" y="4365104"/>
            <a:ext cx="4283968" cy="864096"/>
            <a:chOff x="1255" y="3256"/>
            <a:chExt cx="3346" cy="296"/>
          </a:xfrm>
        </p:grpSpPr>
        <p:grpSp>
          <p:nvGrpSpPr>
            <p:cNvPr id="38" name="Group 34"/>
            <p:cNvGrpSpPr>
              <a:grpSpLocks/>
            </p:cNvGrpSpPr>
            <p:nvPr/>
          </p:nvGrpSpPr>
          <p:grpSpPr bwMode="auto">
            <a:xfrm>
              <a:off x="1255" y="3264"/>
              <a:ext cx="3346" cy="288"/>
              <a:chOff x="1118" y="2963"/>
              <a:chExt cx="3346" cy="288"/>
            </a:xfrm>
          </p:grpSpPr>
          <p:sp>
            <p:nvSpPr>
              <p:cNvPr id="46" name="AutoShape 35"/>
              <p:cNvSpPr>
                <a:spLocks noChangeArrowheads="1"/>
              </p:cNvSpPr>
              <p:nvPr/>
            </p:nvSpPr>
            <p:spPr bwMode="gray">
              <a:xfrm>
                <a:off x="1118" y="2963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hlink">
                      <a:gamma/>
                      <a:shade val="5098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rgbClr val="FFFFFF">
                    <a:alpha val="39999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7" name="AutoShape 36"/>
              <p:cNvSpPr>
                <a:spLocks noChangeArrowheads="1"/>
              </p:cNvSpPr>
              <p:nvPr/>
            </p:nvSpPr>
            <p:spPr bwMode="gray">
              <a:xfrm>
                <a:off x="1118" y="2963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hlink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39" name="Text Box 37"/>
            <p:cNvSpPr txBox="1">
              <a:spLocks noChangeArrowheads="1"/>
            </p:cNvSpPr>
            <p:nvPr/>
          </p:nvSpPr>
          <p:spPr bwMode="white">
            <a:xfrm>
              <a:off x="1708" y="3256"/>
              <a:ext cx="2519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4000" b="1" dirty="0" smtClean="0">
                  <a:solidFill>
                    <a:srgbClr val="FFFFFF"/>
                  </a:solidFill>
                </a:rPr>
                <a:t>Географы</a:t>
              </a:r>
              <a:endParaRPr lang="en-US" sz="40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40" name="Group 38"/>
            <p:cNvGrpSpPr>
              <a:grpSpLocks/>
            </p:cNvGrpSpPr>
            <p:nvPr/>
          </p:nvGrpSpPr>
          <p:grpSpPr bwMode="auto">
            <a:xfrm>
              <a:off x="1383" y="3266"/>
              <a:ext cx="270" cy="270"/>
              <a:chOff x="4166" y="1706"/>
              <a:chExt cx="1252" cy="1252"/>
            </a:xfrm>
          </p:grpSpPr>
          <p:sp>
            <p:nvSpPr>
              <p:cNvPr id="42" name="Oval 3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43" name="Oval 4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44" name="Oval 4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45" name="Oval 4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  <p:sp>
          <p:nvSpPr>
            <p:cNvPr id="41" name="Text Box 43"/>
            <p:cNvSpPr txBox="1">
              <a:spLocks noChangeArrowheads="1"/>
            </p:cNvSpPr>
            <p:nvPr/>
          </p:nvSpPr>
          <p:spPr bwMode="auto">
            <a:xfrm>
              <a:off x="1392" y="3256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4</a:t>
              </a:r>
            </a:p>
          </p:txBody>
        </p:sp>
      </p:grpSp>
      <p:grpSp>
        <p:nvGrpSpPr>
          <p:cNvPr id="48" name="Group 46"/>
          <p:cNvGrpSpPr>
            <a:grpSpLocks/>
          </p:cNvGrpSpPr>
          <p:nvPr/>
        </p:nvGrpSpPr>
        <p:grpSpPr bwMode="auto">
          <a:xfrm>
            <a:off x="467544" y="1412362"/>
            <a:ext cx="8424742" cy="4588015"/>
            <a:chOff x="1255" y="224"/>
            <a:chExt cx="4833" cy="3274"/>
          </a:xfrm>
        </p:grpSpPr>
        <p:sp>
          <p:nvSpPr>
            <p:cNvPr id="58" name="AutoShape 36"/>
            <p:cNvSpPr>
              <a:spLocks noChangeArrowheads="1"/>
            </p:cNvSpPr>
            <p:nvPr/>
          </p:nvSpPr>
          <p:spPr bwMode="gray">
            <a:xfrm>
              <a:off x="1255" y="3264"/>
              <a:ext cx="3346" cy="95"/>
            </a:xfrm>
            <a:prstGeom prst="roundRect">
              <a:avLst>
                <a:gd name="adj" fmla="val 26389"/>
              </a:avLst>
            </a:prstGeom>
            <a:solidFill>
              <a:schemeClr val="hlink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0" name="Text Box 37"/>
            <p:cNvSpPr txBox="1">
              <a:spLocks noChangeArrowheads="1"/>
            </p:cNvSpPr>
            <p:nvPr/>
          </p:nvSpPr>
          <p:spPr bwMode="white">
            <a:xfrm>
              <a:off x="1708" y="3256"/>
              <a:ext cx="2519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endParaRPr lang="en-US" sz="4000" b="1" dirty="0">
                <a:solidFill>
                  <a:srgbClr val="FFFFFF"/>
                </a:solidFill>
              </a:endParaRPr>
            </a:p>
          </p:txBody>
        </p:sp>
        <p:sp>
          <p:nvSpPr>
            <p:cNvPr id="52" name="Text Box 43"/>
            <p:cNvSpPr txBox="1">
              <a:spLocks noChangeArrowheads="1"/>
            </p:cNvSpPr>
            <p:nvPr/>
          </p:nvSpPr>
          <p:spPr bwMode="auto">
            <a:xfrm>
              <a:off x="3527" y="224"/>
              <a:ext cx="2561" cy="32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>
                <a:spcBef>
                  <a:spcPct val="50000"/>
                </a:spcBef>
              </a:pPr>
              <a:r>
                <a:rPr lang="ru-RU" sz="28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Учитель делит класс на 4 группы. Каждая группа получает конверт с заданиями, фотографиями, планом рассказа. Знакомятся с содержимым конверта и формулируют задачу своей работы. </a:t>
              </a:r>
            </a:p>
            <a:p>
              <a:pPr algn="ctr">
                <a:spcBef>
                  <a:spcPct val="50000"/>
                </a:spcBef>
              </a:pPr>
              <a:endParaRPr lang="en-US" sz="2400" b="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8194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9"/>
          <p:cNvGrpSpPr>
            <a:grpSpLocks/>
          </p:cNvGrpSpPr>
          <p:nvPr/>
        </p:nvGrpSpPr>
        <p:grpSpPr bwMode="auto">
          <a:xfrm>
            <a:off x="0" y="1412776"/>
            <a:ext cx="3851920" cy="792088"/>
            <a:chOff x="1213" y="1748"/>
            <a:chExt cx="3346" cy="296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1213" y="1756"/>
              <a:ext cx="3346" cy="288"/>
              <a:chOff x="1117" y="1455"/>
              <a:chExt cx="3346" cy="288"/>
            </a:xfrm>
          </p:grpSpPr>
          <p:sp>
            <p:nvSpPr>
              <p:cNvPr id="13" name="AutoShape 5"/>
              <p:cNvSpPr>
                <a:spLocks noChangeArrowheads="1"/>
              </p:cNvSpPr>
              <p:nvPr/>
            </p:nvSpPr>
            <p:spPr bwMode="gray">
              <a:xfrm>
                <a:off x="1117" y="1455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7451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14" name="AutoShape 6"/>
              <p:cNvSpPr>
                <a:spLocks noChangeArrowheads="1"/>
              </p:cNvSpPr>
              <p:nvPr/>
            </p:nvSpPr>
            <p:spPr bwMode="gray">
              <a:xfrm>
                <a:off x="1117" y="1455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accent2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6" name="Text Box 7"/>
            <p:cNvSpPr txBox="1">
              <a:spLocks noChangeArrowheads="1"/>
            </p:cNvSpPr>
            <p:nvPr/>
          </p:nvSpPr>
          <p:spPr bwMode="white">
            <a:xfrm>
              <a:off x="1680" y="1755"/>
              <a:ext cx="2589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4000" b="1" dirty="0" smtClean="0">
                  <a:solidFill>
                    <a:srgbClr val="FFFFFF"/>
                  </a:solidFill>
                </a:rPr>
                <a:t>Синоптики</a:t>
              </a:r>
              <a:endParaRPr lang="en-US" sz="40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5" name="Group 8"/>
            <p:cNvGrpSpPr>
              <a:grpSpLocks/>
            </p:cNvGrpSpPr>
            <p:nvPr/>
          </p:nvGrpSpPr>
          <p:grpSpPr bwMode="auto">
            <a:xfrm>
              <a:off x="1355" y="1758"/>
              <a:ext cx="270" cy="270"/>
              <a:chOff x="4166" y="1706"/>
              <a:chExt cx="1252" cy="1252"/>
            </a:xfrm>
          </p:grpSpPr>
          <p:sp>
            <p:nvSpPr>
              <p:cNvPr id="9" name="Oval 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10" name="Oval 1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11" name="Oval 1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12" name="Oval 1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  <p:sp>
          <p:nvSpPr>
            <p:cNvPr id="8" name="Text Box 13"/>
            <p:cNvSpPr txBox="1">
              <a:spLocks noChangeArrowheads="1"/>
            </p:cNvSpPr>
            <p:nvPr/>
          </p:nvSpPr>
          <p:spPr bwMode="auto">
            <a:xfrm>
              <a:off x="1364" y="1748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1</a:t>
              </a:r>
            </a:p>
          </p:txBody>
        </p:sp>
      </p:grpSp>
      <p:grpSp>
        <p:nvGrpSpPr>
          <p:cNvPr id="7" name="Group 48"/>
          <p:cNvGrpSpPr>
            <a:grpSpLocks/>
          </p:cNvGrpSpPr>
          <p:nvPr/>
        </p:nvGrpSpPr>
        <p:grpSpPr bwMode="auto">
          <a:xfrm>
            <a:off x="0" y="2420888"/>
            <a:ext cx="3851920" cy="1056280"/>
            <a:chOff x="1214" y="2195"/>
            <a:chExt cx="3346" cy="334"/>
          </a:xfrm>
        </p:grpSpPr>
        <p:grpSp>
          <p:nvGrpSpPr>
            <p:cNvPr id="15" name="Group 14"/>
            <p:cNvGrpSpPr>
              <a:grpSpLocks/>
            </p:cNvGrpSpPr>
            <p:nvPr/>
          </p:nvGrpSpPr>
          <p:grpSpPr bwMode="auto">
            <a:xfrm>
              <a:off x="1214" y="2195"/>
              <a:ext cx="3346" cy="288"/>
              <a:chOff x="1118" y="1894"/>
              <a:chExt cx="3346" cy="288"/>
            </a:xfrm>
          </p:grpSpPr>
          <p:sp>
            <p:nvSpPr>
              <p:cNvPr id="24" name="AutoShape 15"/>
              <p:cNvSpPr>
                <a:spLocks noChangeArrowheads="1"/>
              </p:cNvSpPr>
              <p:nvPr/>
            </p:nvSpPr>
            <p:spPr bwMode="gray">
              <a:xfrm>
                <a:off x="1118" y="1894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accent1">
                      <a:gamma/>
                      <a:shade val="44314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25" name="AutoShape 16"/>
              <p:cNvSpPr>
                <a:spLocks noChangeArrowheads="1"/>
              </p:cNvSpPr>
              <p:nvPr/>
            </p:nvSpPr>
            <p:spPr bwMode="gray">
              <a:xfrm>
                <a:off x="1118" y="1948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accent1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17" name="Text Box 17"/>
            <p:cNvSpPr txBox="1">
              <a:spLocks noChangeArrowheads="1"/>
            </p:cNvSpPr>
            <p:nvPr/>
          </p:nvSpPr>
          <p:spPr bwMode="white">
            <a:xfrm>
              <a:off x="1667" y="2248"/>
              <a:ext cx="2547" cy="2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3600" b="1" dirty="0" smtClean="0">
                  <a:solidFill>
                    <a:srgbClr val="FFFFFF"/>
                  </a:solidFill>
                </a:rPr>
                <a:t>Ботаники</a:t>
              </a:r>
              <a:endParaRPr lang="en-US" sz="36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16" name="Group 18"/>
            <p:cNvGrpSpPr>
              <a:grpSpLocks/>
            </p:cNvGrpSpPr>
            <p:nvPr/>
          </p:nvGrpSpPr>
          <p:grpSpPr bwMode="auto">
            <a:xfrm>
              <a:off x="1342" y="2251"/>
              <a:ext cx="270" cy="270"/>
              <a:chOff x="4166" y="1706"/>
              <a:chExt cx="1252" cy="1252"/>
            </a:xfrm>
          </p:grpSpPr>
          <p:sp>
            <p:nvSpPr>
              <p:cNvPr id="20" name="Oval 1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21" name="Oval 2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22" name="Oval 2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23" name="Oval 2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  <p:sp>
          <p:nvSpPr>
            <p:cNvPr id="19" name="Text Box 23"/>
            <p:cNvSpPr txBox="1">
              <a:spLocks noChangeArrowheads="1"/>
            </p:cNvSpPr>
            <p:nvPr/>
          </p:nvSpPr>
          <p:spPr bwMode="auto">
            <a:xfrm>
              <a:off x="1351" y="2241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2</a:t>
              </a:r>
            </a:p>
          </p:txBody>
        </p:sp>
      </p:grpSp>
      <p:grpSp>
        <p:nvGrpSpPr>
          <p:cNvPr id="18" name="Group 47"/>
          <p:cNvGrpSpPr>
            <a:grpSpLocks/>
          </p:cNvGrpSpPr>
          <p:nvPr/>
        </p:nvGrpSpPr>
        <p:grpSpPr bwMode="auto">
          <a:xfrm>
            <a:off x="0" y="3789040"/>
            <a:ext cx="3851920" cy="1008112"/>
            <a:chOff x="1235" y="2765"/>
            <a:chExt cx="3346" cy="289"/>
          </a:xfrm>
        </p:grpSpPr>
        <p:grpSp>
          <p:nvGrpSpPr>
            <p:cNvPr id="26" name="Group 24"/>
            <p:cNvGrpSpPr>
              <a:grpSpLocks/>
            </p:cNvGrpSpPr>
            <p:nvPr/>
          </p:nvGrpSpPr>
          <p:grpSpPr bwMode="auto">
            <a:xfrm>
              <a:off x="1235" y="2766"/>
              <a:ext cx="3346" cy="288"/>
              <a:chOff x="1098" y="2465"/>
              <a:chExt cx="3346" cy="288"/>
            </a:xfrm>
          </p:grpSpPr>
          <p:sp>
            <p:nvSpPr>
              <p:cNvPr id="35" name="AutoShape 25"/>
              <p:cNvSpPr>
                <a:spLocks noChangeArrowheads="1"/>
              </p:cNvSpPr>
              <p:nvPr/>
            </p:nvSpPr>
            <p:spPr bwMode="gray">
              <a:xfrm>
                <a:off x="1098" y="2465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folHlink">
                      <a:gamma/>
                      <a:shade val="44314"/>
                      <a:invGamma/>
                    </a:schemeClr>
                  </a:gs>
                  <a:gs pos="100000">
                    <a:schemeClr val="folHlink"/>
                  </a:gs>
                </a:gsLst>
                <a:lin ang="5400000" scaled="1"/>
              </a:gradFill>
              <a:ln w="9525">
                <a:solidFill>
                  <a:srgbClr val="FFFFFF">
                    <a:alpha val="70000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36" name="AutoShape 26"/>
              <p:cNvSpPr>
                <a:spLocks noChangeArrowheads="1"/>
              </p:cNvSpPr>
              <p:nvPr/>
            </p:nvSpPr>
            <p:spPr bwMode="gray">
              <a:xfrm>
                <a:off x="1098" y="2465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folHlink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28" name="Text Box 27"/>
            <p:cNvSpPr txBox="1">
              <a:spLocks noChangeArrowheads="1"/>
            </p:cNvSpPr>
            <p:nvPr/>
          </p:nvSpPr>
          <p:spPr bwMode="white">
            <a:xfrm>
              <a:off x="1688" y="2765"/>
              <a:ext cx="2596" cy="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4000" b="1" dirty="0" smtClean="0">
                  <a:solidFill>
                    <a:srgbClr val="FFFFFF"/>
                  </a:solidFill>
                </a:rPr>
                <a:t>Зоологи</a:t>
              </a:r>
              <a:endParaRPr lang="en-US" sz="40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27" name="Group 28"/>
            <p:cNvGrpSpPr>
              <a:grpSpLocks/>
            </p:cNvGrpSpPr>
            <p:nvPr/>
          </p:nvGrpSpPr>
          <p:grpSpPr bwMode="auto">
            <a:xfrm>
              <a:off x="1363" y="2775"/>
              <a:ext cx="270" cy="270"/>
              <a:chOff x="4166" y="1706"/>
              <a:chExt cx="1252" cy="1252"/>
            </a:xfrm>
          </p:grpSpPr>
          <p:sp>
            <p:nvSpPr>
              <p:cNvPr id="31" name="Oval 2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32" name="Oval 3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33" name="Oval 3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34" name="Oval 3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  <p:sp>
          <p:nvSpPr>
            <p:cNvPr id="30" name="Text Box 33"/>
            <p:cNvSpPr txBox="1">
              <a:spLocks noChangeArrowheads="1"/>
            </p:cNvSpPr>
            <p:nvPr/>
          </p:nvSpPr>
          <p:spPr bwMode="auto">
            <a:xfrm>
              <a:off x="1372" y="2765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3</a:t>
              </a:r>
            </a:p>
          </p:txBody>
        </p:sp>
      </p:grpSp>
      <p:grpSp>
        <p:nvGrpSpPr>
          <p:cNvPr id="29" name="Group 46"/>
          <p:cNvGrpSpPr>
            <a:grpSpLocks/>
          </p:cNvGrpSpPr>
          <p:nvPr/>
        </p:nvGrpSpPr>
        <p:grpSpPr bwMode="auto">
          <a:xfrm>
            <a:off x="0" y="4941168"/>
            <a:ext cx="3851920" cy="864096"/>
            <a:chOff x="1255" y="3256"/>
            <a:chExt cx="3346" cy="296"/>
          </a:xfrm>
        </p:grpSpPr>
        <p:grpSp>
          <p:nvGrpSpPr>
            <p:cNvPr id="37" name="Group 34"/>
            <p:cNvGrpSpPr>
              <a:grpSpLocks/>
            </p:cNvGrpSpPr>
            <p:nvPr/>
          </p:nvGrpSpPr>
          <p:grpSpPr bwMode="auto">
            <a:xfrm>
              <a:off x="1255" y="3264"/>
              <a:ext cx="3346" cy="288"/>
              <a:chOff x="1118" y="2963"/>
              <a:chExt cx="3346" cy="288"/>
            </a:xfrm>
          </p:grpSpPr>
          <p:sp>
            <p:nvSpPr>
              <p:cNvPr id="46" name="AutoShape 35"/>
              <p:cNvSpPr>
                <a:spLocks noChangeArrowheads="1"/>
              </p:cNvSpPr>
              <p:nvPr/>
            </p:nvSpPr>
            <p:spPr bwMode="gray">
              <a:xfrm>
                <a:off x="1118" y="2963"/>
                <a:ext cx="3346" cy="288"/>
              </a:xfrm>
              <a:prstGeom prst="roundRect">
                <a:avLst>
                  <a:gd name="adj" fmla="val 7292"/>
                </a:avLst>
              </a:prstGeom>
              <a:gradFill rotWithShape="1">
                <a:gsLst>
                  <a:gs pos="0">
                    <a:schemeClr val="hlink">
                      <a:gamma/>
                      <a:shade val="50980"/>
                      <a:invGamma/>
                    </a:schemeClr>
                  </a:gs>
                  <a:gs pos="100000">
                    <a:schemeClr val="hlink"/>
                  </a:gs>
                </a:gsLst>
                <a:lin ang="5400000" scaled="1"/>
              </a:gradFill>
              <a:ln w="9525">
                <a:solidFill>
                  <a:srgbClr val="FFFFFF">
                    <a:alpha val="39999"/>
                  </a:srgbClr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  <p:sp>
            <p:nvSpPr>
              <p:cNvPr id="47" name="AutoShape 36"/>
              <p:cNvSpPr>
                <a:spLocks noChangeArrowheads="1"/>
              </p:cNvSpPr>
              <p:nvPr/>
            </p:nvSpPr>
            <p:spPr bwMode="gray">
              <a:xfrm>
                <a:off x="1118" y="2963"/>
                <a:ext cx="3346" cy="95"/>
              </a:xfrm>
              <a:prstGeom prst="roundRect">
                <a:avLst>
                  <a:gd name="adj" fmla="val 26389"/>
                </a:avLst>
              </a:prstGeom>
              <a:solidFill>
                <a:schemeClr val="hlink">
                  <a:alpha val="30000"/>
                </a:scheme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 dirty="0"/>
              </a:p>
            </p:txBody>
          </p:sp>
        </p:grpSp>
        <p:sp>
          <p:nvSpPr>
            <p:cNvPr id="39" name="Text Box 37"/>
            <p:cNvSpPr txBox="1">
              <a:spLocks noChangeArrowheads="1"/>
            </p:cNvSpPr>
            <p:nvPr/>
          </p:nvSpPr>
          <p:spPr bwMode="white">
            <a:xfrm>
              <a:off x="1708" y="3256"/>
              <a:ext cx="2519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ru-RU" sz="4000" b="1" dirty="0" smtClean="0">
                  <a:solidFill>
                    <a:srgbClr val="FFFFFF"/>
                  </a:solidFill>
                </a:rPr>
                <a:t>Географы</a:t>
              </a:r>
              <a:endParaRPr lang="en-US" sz="4000" b="1" dirty="0">
                <a:solidFill>
                  <a:srgbClr val="FFFFFF"/>
                </a:solidFill>
              </a:endParaRPr>
            </a:p>
          </p:txBody>
        </p:sp>
        <p:grpSp>
          <p:nvGrpSpPr>
            <p:cNvPr id="38" name="Group 38"/>
            <p:cNvGrpSpPr>
              <a:grpSpLocks/>
            </p:cNvGrpSpPr>
            <p:nvPr/>
          </p:nvGrpSpPr>
          <p:grpSpPr bwMode="auto">
            <a:xfrm>
              <a:off x="1383" y="3266"/>
              <a:ext cx="270" cy="270"/>
              <a:chOff x="4166" y="1706"/>
              <a:chExt cx="1252" cy="1252"/>
            </a:xfrm>
          </p:grpSpPr>
          <p:sp>
            <p:nvSpPr>
              <p:cNvPr id="42" name="Oval 39"/>
              <p:cNvSpPr>
                <a:spLocks noChangeArrowheads="1"/>
              </p:cNvSpPr>
              <p:nvPr/>
            </p:nvSpPr>
            <p:spPr bwMode="gray">
              <a:xfrm>
                <a:off x="4166" y="1706"/>
                <a:ext cx="1252" cy="1252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43" name="Oval 40"/>
              <p:cNvSpPr>
                <a:spLocks noChangeArrowheads="1"/>
              </p:cNvSpPr>
              <p:nvPr/>
            </p:nvSpPr>
            <p:spPr bwMode="gray">
              <a:xfrm>
                <a:off x="4182" y="1713"/>
                <a:ext cx="1222" cy="122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44" name="Oval 41"/>
              <p:cNvSpPr>
                <a:spLocks noChangeArrowheads="1"/>
              </p:cNvSpPr>
              <p:nvPr/>
            </p:nvSpPr>
            <p:spPr bwMode="gray">
              <a:xfrm>
                <a:off x="4195" y="1725"/>
                <a:ext cx="1162" cy="114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  <p:sp>
            <p:nvSpPr>
              <p:cNvPr id="45" name="Oval 42"/>
              <p:cNvSpPr>
                <a:spLocks noChangeArrowheads="1"/>
              </p:cNvSpPr>
              <p:nvPr/>
            </p:nvSpPr>
            <p:spPr bwMode="gray">
              <a:xfrm>
                <a:off x="4263" y="1757"/>
                <a:ext cx="1033" cy="926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ru-RU" dirty="0"/>
              </a:p>
            </p:txBody>
          </p:sp>
        </p:grpSp>
        <p:sp>
          <p:nvSpPr>
            <p:cNvPr id="41" name="Text Box 43"/>
            <p:cNvSpPr txBox="1">
              <a:spLocks noChangeArrowheads="1"/>
            </p:cNvSpPr>
            <p:nvPr/>
          </p:nvSpPr>
          <p:spPr bwMode="auto">
            <a:xfrm>
              <a:off x="1392" y="3256"/>
              <a:ext cx="25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2400" b="1" dirty="0">
                  <a:solidFill>
                    <a:srgbClr val="000000"/>
                  </a:solidFill>
                </a:rPr>
                <a:t>4</a:t>
              </a:r>
            </a:p>
          </p:txBody>
        </p:sp>
      </p:grpSp>
      <p:grpSp>
        <p:nvGrpSpPr>
          <p:cNvPr id="40" name="Group 46"/>
          <p:cNvGrpSpPr>
            <a:grpSpLocks/>
          </p:cNvGrpSpPr>
          <p:nvPr/>
        </p:nvGrpSpPr>
        <p:grpSpPr bwMode="auto">
          <a:xfrm>
            <a:off x="467544" y="1412362"/>
            <a:ext cx="8424742" cy="5078487"/>
            <a:chOff x="1255" y="224"/>
            <a:chExt cx="4833" cy="3624"/>
          </a:xfrm>
        </p:grpSpPr>
        <p:sp>
          <p:nvSpPr>
            <p:cNvPr id="58" name="AutoShape 36"/>
            <p:cNvSpPr>
              <a:spLocks noChangeArrowheads="1"/>
            </p:cNvSpPr>
            <p:nvPr/>
          </p:nvSpPr>
          <p:spPr bwMode="gray">
            <a:xfrm>
              <a:off x="1255" y="3264"/>
              <a:ext cx="3346" cy="95"/>
            </a:xfrm>
            <a:prstGeom prst="roundRect">
              <a:avLst>
                <a:gd name="adj" fmla="val 26389"/>
              </a:avLst>
            </a:prstGeom>
            <a:solidFill>
              <a:schemeClr val="hlink">
                <a:alpha val="3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50" name="Text Box 37"/>
            <p:cNvSpPr txBox="1">
              <a:spLocks noChangeArrowheads="1"/>
            </p:cNvSpPr>
            <p:nvPr/>
          </p:nvSpPr>
          <p:spPr bwMode="white">
            <a:xfrm>
              <a:off x="1708" y="3256"/>
              <a:ext cx="2519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endParaRPr lang="en-US" sz="4000" b="1" dirty="0">
                <a:solidFill>
                  <a:srgbClr val="FFFFFF"/>
                </a:solidFill>
              </a:endParaRPr>
            </a:p>
          </p:txBody>
        </p:sp>
        <p:sp>
          <p:nvSpPr>
            <p:cNvPr id="52" name="Text Box 43"/>
            <p:cNvSpPr txBox="1">
              <a:spLocks noChangeArrowheads="1"/>
            </p:cNvSpPr>
            <p:nvPr/>
          </p:nvSpPr>
          <p:spPr bwMode="auto">
            <a:xfrm>
              <a:off x="3279" y="224"/>
              <a:ext cx="2809" cy="3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just"/>
              <a:r>
                <a:rPr lang="ru-RU" sz="2400" b="1" dirty="0" smtClean="0">
                  <a:solidFill>
                    <a:schemeClr val="bg2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Синоптики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 подготовят рассказ о погоде в пустыне Сахара, </a:t>
              </a:r>
            </a:p>
            <a:p>
              <a:pPr algn="just"/>
              <a:endPara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400" b="1" dirty="0" smtClean="0">
                  <a:solidFill>
                    <a:schemeClr val="bg2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ботаники</a:t>
              </a:r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 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изучат растения пустыни и способы выживания в суровом климате пустыни, </a:t>
              </a:r>
            </a:p>
            <a:p>
              <a:pPr algn="just"/>
              <a:endPara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400" b="1" dirty="0" smtClean="0">
                  <a:solidFill>
                    <a:schemeClr val="bg2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зоологи</a:t>
              </a:r>
              <a:r>
                <a:rPr lang="ru-RU" sz="2400" b="1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подготовят рассказ о животных Сахары, </a:t>
              </a:r>
            </a:p>
            <a:p>
              <a:pPr algn="just"/>
              <a:endParaRPr lang="ru-RU" sz="24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algn="just"/>
              <a:r>
                <a:rPr lang="ru-RU" sz="2400" b="1" dirty="0" smtClean="0">
                  <a:solidFill>
                    <a:schemeClr val="bg2">
                      <a:lumMod val="1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географы</a:t>
              </a:r>
              <a:r>
                <a:rPr lang="ru-RU" sz="2400" dirty="0" smtClean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 изучат занятия населения Сахары</a:t>
              </a:r>
            </a:p>
            <a:p>
              <a:pPr algn="ctr">
                <a:spcBef>
                  <a:spcPct val="50000"/>
                </a:spcBef>
              </a:pPr>
              <a:endParaRPr lang="en-US" sz="2400" b="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58194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светлана\Desktop\синоптики\img1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628800"/>
            <a:ext cx="6588224" cy="4941168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123728" y="74514"/>
            <a:ext cx="702027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Определите, на какой фотографии изображена пустыня?</a:t>
            </a:r>
          </a:p>
        </p:txBody>
      </p:sp>
    </p:spTree>
    <p:extLst>
      <p:ext uri="{BB962C8B-B14F-4D97-AF65-F5344CB8AC3E}">
        <p14:creationId xmlns:p14="http://schemas.microsoft.com/office/powerpoint/2010/main" xmlns="" val="363900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Расскажите о погоде в пустыне Сахара</a:t>
            </a:r>
            <a:endParaRPr lang="ru-RU" dirty="0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6073775" y="2720975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accent1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 dirty="0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3419872" y="1412776"/>
            <a:ext cx="4051300" cy="914400"/>
            <a:chOff x="2728" y="1008"/>
            <a:chExt cx="2552" cy="576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gray">
            <a:xfrm>
              <a:off x="2728" y="1008"/>
              <a:ext cx="2552" cy="57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gray">
            <a:xfrm>
              <a:off x="2735" y="1014"/>
              <a:ext cx="2536" cy="2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gray">
            <a:xfrm>
              <a:off x="2736" y="1264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61176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3419872" y="2348880"/>
            <a:ext cx="4051300" cy="914400"/>
            <a:chOff x="2736" y="1803"/>
            <a:chExt cx="2552" cy="576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ltGray">
            <a:xfrm>
              <a:off x="2736" y="180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ltGray">
            <a:xfrm>
              <a:off x="2743" y="1809"/>
              <a:ext cx="2536" cy="26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ltGray">
            <a:xfrm>
              <a:off x="2744" y="205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6117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17" name="Group 17"/>
          <p:cNvGrpSpPr>
            <a:grpSpLocks/>
          </p:cNvGrpSpPr>
          <p:nvPr/>
        </p:nvGrpSpPr>
        <p:grpSpPr bwMode="auto">
          <a:xfrm>
            <a:off x="3419872" y="3284984"/>
            <a:ext cx="4051300" cy="914400"/>
            <a:chOff x="2728" y="2612"/>
            <a:chExt cx="2552" cy="576"/>
          </a:xfrm>
        </p:grpSpPr>
        <p:sp>
          <p:nvSpPr>
            <p:cNvPr id="18" name="Rectangle 18"/>
            <p:cNvSpPr>
              <a:spLocks noChangeArrowheads="1"/>
            </p:cNvSpPr>
            <p:nvPr/>
          </p:nvSpPr>
          <p:spPr bwMode="ltGray">
            <a:xfrm>
              <a:off x="2728" y="2612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ltGray">
            <a:xfrm>
              <a:off x="2735" y="2618"/>
              <a:ext cx="2536" cy="26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ltGray">
            <a:xfrm>
              <a:off x="2736" y="2868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6117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27" name="Text Box 27"/>
          <p:cNvSpPr txBox="1">
            <a:spLocks noChangeArrowheads="1"/>
          </p:cNvSpPr>
          <p:nvPr/>
        </p:nvSpPr>
        <p:spPr bwMode="black">
          <a:xfrm>
            <a:off x="3419872" y="1412776"/>
            <a:ext cx="3010471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FFFF"/>
                </a:solidFill>
                <a:cs typeface="Arial" charset="0"/>
              </a:rPr>
              <a:t>- облачность</a:t>
            </a:r>
            <a:endParaRPr lang="en-US" sz="40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black">
          <a:xfrm>
            <a:off x="3419872" y="2420888"/>
            <a:ext cx="304380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rgbClr val="FFFFFF"/>
                </a:solidFill>
                <a:cs typeface="Arial" charset="0"/>
              </a:rPr>
              <a:t>- температура</a:t>
            </a:r>
            <a:endParaRPr lang="en-US" sz="36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black">
          <a:xfrm>
            <a:off x="2987824" y="3212976"/>
            <a:ext cx="3096344" cy="70788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FFFF"/>
                </a:solidFill>
                <a:cs typeface="Arial" charset="0"/>
              </a:rPr>
              <a:t>- осадки</a:t>
            </a:r>
            <a:endParaRPr lang="en-US" sz="40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black">
          <a:xfrm>
            <a:off x="2555776" y="4293096"/>
            <a:ext cx="6588224" cy="12618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 smtClean="0">
                <a:solidFill>
                  <a:srgbClr val="FFFFFF"/>
                </a:solidFill>
                <a:cs typeface="Arial" charset="0"/>
              </a:rPr>
              <a:t>2.  </a:t>
            </a:r>
            <a:r>
              <a:rPr lang="ru-RU" sz="3600" b="1" dirty="0" smtClean="0">
                <a:solidFill>
                  <a:schemeClr val="bg1"/>
                </a:solidFill>
                <a:cs typeface="Arial" charset="0"/>
              </a:rPr>
              <a:t>Подготовьте сообщение о песчаной буре.</a:t>
            </a:r>
            <a:endParaRPr lang="en-US" sz="3600" b="1" dirty="0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31" name="Group 31"/>
          <p:cNvGrpSpPr>
            <a:grpSpLocks/>
          </p:cNvGrpSpPr>
          <p:nvPr/>
        </p:nvGrpSpPr>
        <p:grpSpPr bwMode="auto">
          <a:xfrm>
            <a:off x="-252536" y="3861048"/>
            <a:ext cx="2832100" cy="2376488"/>
            <a:chOff x="357" y="1193"/>
            <a:chExt cx="1784" cy="1497"/>
          </a:xfrm>
        </p:grpSpPr>
        <p:sp>
          <p:nvSpPr>
            <p:cNvPr id="32" name="Freeform 32"/>
            <p:cNvSpPr>
              <a:spLocks/>
            </p:cNvSpPr>
            <p:nvPr/>
          </p:nvSpPr>
          <p:spPr bwMode="gray">
            <a:xfrm flipH="1">
              <a:off x="1156" y="2240"/>
              <a:ext cx="841" cy="432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58" y="173"/>
                </a:cxn>
                <a:cxn ang="0">
                  <a:pos x="297" y="32"/>
                </a:cxn>
                <a:cxn ang="0">
                  <a:pos x="289" y="8"/>
                </a:cxn>
                <a:cxn ang="0">
                  <a:pos x="223" y="26"/>
                </a:cxn>
                <a:cxn ang="0">
                  <a:pos x="0" y="166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gray">
            <a:xfrm>
              <a:off x="663" y="2133"/>
              <a:ext cx="882" cy="418"/>
            </a:xfrm>
            <a:custGeom>
              <a:avLst/>
              <a:gdLst/>
              <a:ahLst/>
              <a:cxnLst>
                <a:cxn ang="0">
                  <a:pos x="882" y="374"/>
                </a:cxn>
                <a:cxn ang="0">
                  <a:pos x="719" y="425"/>
                </a:cxn>
                <a:cxn ang="0">
                  <a:pos x="88" y="93"/>
                </a:cxn>
                <a:cxn ang="0">
                  <a:pos x="188" y="3"/>
                </a:cxn>
                <a:cxn ang="0">
                  <a:pos x="343" y="73"/>
                </a:cxn>
                <a:cxn ang="0">
                  <a:pos x="882" y="374"/>
                </a:cxn>
              </a:cxnLst>
              <a:rect l="0" t="0" r="r" b="b"/>
              <a:pathLst>
                <a:path w="882" h="425">
                  <a:moveTo>
                    <a:pt x="882" y="374"/>
                  </a:moveTo>
                  <a:lnTo>
                    <a:pt x="719" y="425"/>
                  </a:lnTo>
                  <a:lnTo>
                    <a:pt x="88" y="93"/>
                  </a:lnTo>
                  <a:cubicBezTo>
                    <a:pt x="0" y="23"/>
                    <a:pt x="145" y="5"/>
                    <a:pt x="188" y="3"/>
                  </a:cubicBezTo>
                  <a:cubicBezTo>
                    <a:pt x="218" y="0"/>
                    <a:pt x="221" y="8"/>
                    <a:pt x="343" y="73"/>
                  </a:cubicBezTo>
                  <a:lnTo>
                    <a:pt x="882" y="374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gray">
            <a:xfrm>
              <a:off x="357" y="2336"/>
              <a:ext cx="748" cy="354"/>
            </a:xfrm>
            <a:custGeom>
              <a:avLst/>
              <a:gdLst/>
              <a:ahLst/>
              <a:cxnLst>
                <a:cxn ang="0">
                  <a:pos x="748" y="320"/>
                </a:cxn>
                <a:cxn ang="0">
                  <a:pos x="604" y="354"/>
                </a:cxn>
                <a:cxn ang="0">
                  <a:pos x="63" y="84"/>
                </a:cxn>
                <a:cxn ang="0">
                  <a:pos x="221" y="39"/>
                </a:cxn>
                <a:cxn ang="0">
                  <a:pos x="748" y="320"/>
                </a:cxn>
              </a:cxnLst>
              <a:rect l="0" t="0" r="r" b="b"/>
              <a:pathLst>
                <a:path w="748" h="354">
                  <a:moveTo>
                    <a:pt x="748" y="320"/>
                  </a:moveTo>
                  <a:lnTo>
                    <a:pt x="604" y="354"/>
                  </a:lnTo>
                  <a:lnTo>
                    <a:pt x="63" y="84"/>
                  </a:lnTo>
                  <a:cubicBezTo>
                    <a:pt x="0" y="31"/>
                    <a:pt x="107" y="0"/>
                    <a:pt x="221" y="39"/>
                  </a:cubicBezTo>
                  <a:lnTo>
                    <a:pt x="748" y="32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35" name="Group 35"/>
            <p:cNvGrpSpPr>
              <a:grpSpLocks/>
            </p:cNvGrpSpPr>
            <p:nvPr/>
          </p:nvGrpSpPr>
          <p:grpSpPr bwMode="auto">
            <a:xfrm>
              <a:off x="827" y="1193"/>
              <a:ext cx="1314" cy="1490"/>
              <a:chOff x="313" y="2400"/>
              <a:chExt cx="1349" cy="1534"/>
            </a:xfrm>
          </p:grpSpPr>
          <p:sp>
            <p:nvSpPr>
              <p:cNvPr id="36" name="Freeform 36"/>
              <p:cNvSpPr>
                <a:spLocks/>
              </p:cNvSpPr>
              <p:nvPr/>
            </p:nvSpPr>
            <p:spPr bwMode="gray">
              <a:xfrm flipH="1">
                <a:off x="1229" y="2814"/>
                <a:ext cx="433" cy="1097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2353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gray">
              <a:xfrm flipH="1">
                <a:off x="700" y="2400"/>
                <a:ext cx="545" cy="1380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2353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197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  <p:sp>
            <p:nvSpPr>
              <p:cNvPr id="38" name="Freeform 38"/>
              <p:cNvSpPr>
                <a:spLocks/>
              </p:cNvSpPr>
              <p:nvPr/>
            </p:nvSpPr>
            <p:spPr bwMode="gray">
              <a:xfrm flipH="1">
                <a:off x="313" y="2837"/>
                <a:ext cx="433" cy="1097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5882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43" name="Rectangle 20"/>
          <p:cNvSpPr>
            <a:spLocks noChangeArrowheads="1"/>
          </p:cNvSpPr>
          <p:nvPr/>
        </p:nvSpPr>
        <p:spPr bwMode="ltGray">
          <a:xfrm>
            <a:off x="323529" y="2060848"/>
            <a:ext cx="2808312" cy="1193745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61176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Синоптики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4348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ветлана\Desktop\растения пустыни\5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412776"/>
            <a:ext cx="2592115" cy="1944086"/>
          </a:xfrm>
          <a:prstGeom prst="rect">
            <a:avLst/>
          </a:prstGeom>
          <a:noFill/>
        </p:spPr>
      </p:pic>
      <p:pic>
        <p:nvPicPr>
          <p:cNvPr id="4099" name="Picture 3" descr="C:\Users\светлана\Desktop\растения пустыни\5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9017" y="5085184"/>
            <a:ext cx="2363755" cy="1772816"/>
          </a:xfrm>
          <a:prstGeom prst="rect">
            <a:avLst/>
          </a:prstGeom>
          <a:noFill/>
        </p:spPr>
      </p:pic>
      <p:pic>
        <p:nvPicPr>
          <p:cNvPr id="4100" name="Picture 4" descr="C:\Users\светлана\Desktop\растения пустыни\103056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484784"/>
            <a:ext cx="2460179" cy="1874832"/>
          </a:xfrm>
          <a:prstGeom prst="rect">
            <a:avLst/>
          </a:prstGeom>
          <a:noFill/>
        </p:spPr>
      </p:pic>
      <p:pic>
        <p:nvPicPr>
          <p:cNvPr id="4101" name="Picture 5" descr="C:\Users\светлана\Desktop\растения пустыни\egle-paprastoji-columnaris-c2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32240" y="2420888"/>
            <a:ext cx="2088232" cy="2088232"/>
          </a:xfrm>
          <a:prstGeom prst="rect">
            <a:avLst/>
          </a:prstGeom>
          <a:noFill/>
        </p:spPr>
      </p:pic>
      <p:pic>
        <p:nvPicPr>
          <p:cNvPr id="4102" name="Picture 6" descr="C:\Users\светлана\Desktop\растения пустыни\araviyskaya-pustiny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3645024"/>
            <a:ext cx="2592288" cy="1771396"/>
          </a:xfrm>
          <a:prstGeom prst="rect">
            <a:avLst/>
          </a:prstGeom>
          <a:noFill/>
        </p:spPr>
      </p:pic>
      <p:pic>
        <p:nvPicPr>
          <p:cNvPr id="4103" name="Picture 7" descr="C:\Users\светлана\Desktop\растения пустыни\kaktusi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7744" y="2492896"/>
            <a:ext cx="2473903" cy="1700808"/>
          </a:xfrm>
          <a:prstGeom prst="rect">
            <a:avLst/>
          </a:prstGeom>
          <a:noFill/>
        </p:spPr>
      </p:pic>
      <p:pic>
        <p:nvPicPr>
          <p:cNvPr id="4104" name="Picture 8" descr="C:\Users\светлана\Desktop\растения пустыни\s120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3933056"/>
            <a:ext cx="2230524" cy="1581407"/>
          </a:xfrm>
          <a:prstGeom prst="rect">
            <a:avLst/>
          </a:prstGeom>
          <a:noFill/>
        </p:spPr>
      </p:pic>
      <p:pic>
        <p:nvPicPr>
          <p:cNvPr id="4105" name="Picture 9" descr="C:\Users\светлана\Desktop\растения пустыни\598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372200" y="4725144"/>
            <a:ext cx="2520429" cy="1890322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23728" y="0"/>
            <a:ext cx="70202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Определите, на каких фотографиях изображены растения пустыни?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00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План</a:t>
            </a:r>
            <a:endParaRPr lang="ru-RU" dirty="0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6073775" y="2720975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accent1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419872" y="1412776"/>
            <a:ext cx="5724128" cy="914400"/>
            <a:chOff x="2728" y="1008"/>
            <a:chExt cx="2552" cy="576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gray">
            <a:xfrm>
              <a:off x="2728" y="1008"/>
              <a:ext cx="2552" cy="57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gray">
            <a:xfrm>
              <a:off x="2735" y="1014"/>
              <a:ext cx="2536" cy="2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gray">
            <a:xfrm>
              <a:off x="2736" y="1264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61176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3419872" y="2348880"/>
            <a:ext cx="5724128" cy="914400"/>
            <a:chOff x="2736" y="1803"/>
            <a:chExt cx="2552" cy="576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ltGray">
            <a:xfrm>
              <a:off x="2736" y="180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ltGray">
            <a:xfrm>
              <a:off x="2743" y="1809"/>
              <a:ext cx="2536" cy="26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ltGray">
            <a:xfrm>
              <a:off x="2744" y="205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6117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3419872" y="3284984"/>
            <a:ext cx="5724128" cy="914400"/>
            <a:chOff x="2728" y="2612"/>
            <a:chExt cx="2552" cy="576"/>
          </a:xfrm>
        </p:grpSpPr>
        <p:sp>
          <p:nvSpPr>
            <p:cNvPr id="18" name="Rectangle 18"/>
            <p:cNvSpPr>
              <a:spLocks noChangeArrowheads="1"/>
            </p:cNvSpPr>
            <p:nvPr/>
          </p:nvSpPr>
          <p:spPr bwMode="ltGray">
            <a:xfrm>
              <a:off x="2728" y="2612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ltGray">
            <a:xfrm>
              <a:off x="2735" y="2618"/>
              <a:ext cx="2536" cy="26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ltGray">
            <a:xfrm>
              <a:off x="2736" y="2868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6117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27" name="Text Box 27"/>
          <p:cNvSpPr txBox="1">
            <a:spLocks noChangeArrowheads="1"/>
          </p:cNvSpPr>
          <p:nvPr/>
        </p:nvSpPr>
        <p:spPr bwMode="black">
          <a:xfrm>
            <a:off x="3419872" y="1412776"/>
            <a:ext cx="5724128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solidFill>
                  <a:srgbClr val="FFFFFF"/>
                </a:solidFill>
                <a:cs typeface="Arial" charset="0"/>
              </a:rPr>
              <a:t>Какие растения пустыни вы знаете?</a:t>
            </a:r>
            <a:endParaRPr lang="en-US" sz="28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black">
          <a:xfrm>
            <a:off x="3419872" y="2348880"/>
            <a:ext cx="5724128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solidFill>
                  <a:srgbClr val="FFFFFF"/>
                </a:solidFill>
                <a:cs typeface="Arial" charset="0"/>
              </a:rPr>
              <a:t>Как эти растения приспособились к жизни в пустыне? </a:t>
            </a:r>
            <a:endParaRPr lang="en-US" sz="28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black">
          <a:xfrm>
            <a:off x="3419872" y="3284984"/>
            <a:ext cx="5724128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solidFill>
                  <a:srgbClr val="FFFFFF"/>
                </a:solidFill>
                <a:cs typeface="Arial" charset="0"/>
              </a:rPr>
              <a:t>Можно ли встретить в пустыне деревья? Если да, то где?</a:t>
            </a:r>
            <a:endParaRPr lang="en-US" sz="28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black">
          <a:xfrm>
            <a:off x="3347864" y="4293096"/>
            <a:ext cx="5796136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solidFill>
                  <a:schemeClr val="bg1"/>
                </a:solidFill>
                <a:cs typeface="Arial" charset="0"/>
              </a:rPr>
              <a:t>Подготовьте сообщение о растении пустыни.</a:t>
            </a:r>
            <a:endParaRPr lang="en-US" sz="2800" b="1" dirty="0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-252536" y="3861048"/>
            <a:ext cx="2832100" cy="2376488"/>
            <a:chOff x="357" y="1193"/>
            <a:chExt cx="1784" cy="1497"/>
          </a:xfrm>
        </p:grpSpPr>
        <p:sp>
          <p:nvSpPr>
            <p:cNvPr id="32" name="Freeform 32"/>
            <p:cNvSpPr>
              <a:spLocks/>
            </p:cNvSpPr>
            <p:nvPr/>
          </p:nvSpPr>
          <p:spPr bwMode="gray">
            <a:xfrm flipH="1">
              <a:off x="1156" y="2240"/>
              <a:ext cx="841" cy="432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58" y="173"/>
                </a:cxn>
                <a:cxn ang="0">
                  <a:pos x="297" y="32"/>
                </a:cxn>
                <a:cxn ang="0">
                  <a:pos x="289" y="8"/>
                </a:cxn>
                <a:cxn ang="0">
                  <a:pos x="223" y="26"/>
                </a:cxn>
                <a:cxn ang="0">
                  <a:pos x="0" y="166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gray">
            <a:xfrm>
              <a:off x="663" y="2133"/>
              <a:ext cx="882" cy="418"/>
            </a:xfrm>
            <a:custGeom>
              <a:avLst/>
              <a:gdLst/>
              <a:ahLst/>
              <a:cxnLst>
                <a:cxn ang="0">
                  <a:pos x="882" y="374"/>
                </a:cxn>
                <a:cxn ang="0">
                  <a:pos x="719" y="425"/>
                </a:cxn>
                <a:cxn ang="0">
                  <a:pos x="88" y="93"/>
                </a:cxn>
                <a:cxn ang="0">
                  <a:pos x="188" y="3"/>
                </a:cxn>
                <a:cxn ang="0">
                  <a:pos x="343" y="73"/>
                </a:cxn>
                <a:cxn ang="0">
                  <a:pos x="882" y="374"/>
                </a:cxn>
              </a:cxnLst>
              <a:rect l="0" t="0" r="r" b="b"/>
              <a:pathLst>
                <a:path w="882" h="425">
                  <a:moveTo>
                    <a:pt x="882" y="374"/>
                  </a:moveTo>
                  <a:lnTo>
                    <a:pt x="719" y="425"/>
                  </a:lnTo>
                  <a:lnTo>
                    <a:pt x="88" y="93"/>
                  </a:lnTo>
                  <a:cubicBezTo>
                    <a:pt x="0" y="23"/>
                    <a:pt x="145" y="5"/>
                    <a:pt x="188" y="3"/>
                  </a:cubicBezTo>
                  <a:cubicBezTo>
                    <a:pt x="218" y="0"/>
                    <a:pt x="221" y="8"/>
                    <a:pt x="343" y="73"/>
                  </a:cubicBezTo>
                  <a:lnTo>
                    <a:pt x="882" y="374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gray">
            <a:xfrm>
              <a:off x="357" y="2336"/>
              <a:ext cx="748" cy="354"/>
            </a:xfrm>
            <a:custGeom>
              <a:avLst/>
              <a:gdLst/>
              <a:ahLst/>
              <a:cxnLst>
                <a:cxn ang="0">
                  <a:pos x="748" y="320"/>
                </a:cxn>
                <a:cxn ang="0">
                  <a:pos x="604" y="354"/>
                </a:cxn>
                <a:cxn ang="0">
                  <a:pos x="63" y="84"/>
                </a:cxn>
                <a:cxn ang="0">
                  <a:pos x="221" y="39"/>
                </a:cxn>
                <a:cxn ang="0">
                  <a:pos x="748" y="320"/>
                </a:cxn>
              </a:cxnLst>
              <a:rect l="0" t="0" r="r" b="b"/>
              <a:pathLst>
                <a:path w="748" h="354">
                  <a:moveTo>
                    <a:pt x="748" y="320"/>
                  </a:moveTo>
                  <a:lnTo>
                    <a:pt x="604" y="354"/>
                  </a:lnTo>
                  <a:lnTo>
                    <a:pt x="63" y="84"/>
                  </a:lnTo>
                  <a:cubicBezTo>
                    <a:pt x="0" y="31"/>
                    <a:pt x="107" y="0"/>
                    <a:pt x="221" y="39"/>
                  </a:cubicBezTo>
                  <a:lnTo>
                    <a:pt x="748" y="32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11" name="Group 35"/>
            <p:cNvGrpSpPr>
              <a:grpSpLocks/>
            </p:cNvGrpSpPr>
            <p:nvPr/>
          </p:nvGrpSpPr>
          <p:grpSpPr bwMode="auto">
            <a:xfrm>
              <a:off x="827" y="1193"/>
              <a:ext cx="1314" cy="1490"/>
              <a:chOff x="313" y="2400"/>
              <a:chExt cx="1349" cy="1534"/>
            </a:xfrm>
          </p:grpSpPr>
          <p:sp>
            <p:nvSpPr>
              <p:cNvPr id="36" name="Freeform 36"/>
              <p:cNvSpPr>
                <a:spLocks/>
              </p:cNvSpPr>
              <p:nvPr/>
            </p:nvSpPr>
            <p:spPr bwMode="gray">
              <a:xfrm flipH="1">
                <a:off x="1229" y="2814"/>
                <a:ext cx="433" cy="1097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2353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gray">
              <a:xfrm flipH="1">
                <a:off x="700" y="2400"/>
                <a:ext cx="545" cy="1380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2353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197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  <p:sp>
            <p:nvSpPr>
              <p:cNvPr id="38" name="Freeform 38"/>
              <p:cNvSpPr>
                <a:spLocks/>
              </p:cNvSpPr>
              <p:nvPr/>
            </p:nvSpPr>
            <p:spPr bwMode="gray">
              <a:xfrm flipH="1">
                <a:off x="313" y="2837"/>
                <a:ext cx="433" cy="1097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5882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43" name="Rectangle 20"/>
          <p:cNvSpPr>
            <a:spLocks noChangeArrowheads="1"/>
          </p:cNvSpPr>
          <p:nvPr/>
        </p:nvSpPr>
        <p:spPr bwMode="ltGray">
          <a:xfrm>
            <a:off x="323529" y="2060848"/>
            <a:ext cx="2808312" cy="1193745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61176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Ботаники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4348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ветлана\Desktop\животные пустыни\antilop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068960"/>
            <a:ext cx="1999884" cy="1446907"/>
          </a:xfrm>
          <a:prstGeom prst="rect">
            <a:avLst/>
          </a:prstGeom>
          <a:noFill/>
        </p:spPr>
      </p:pic>
      <p:pic>
        <p:nvPicPr>
          <p:cNvPr id="5123" name="Picture 3" descr="C:\Users\светлана\Desktop\животные пустыни\Hares_Grass_4587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88840"/>
            <a:ext cx="1867893" cy="1368152"/>
          </a:xfrm>
          <a:prstGeom prst="rect">
            <a:avLst/>
          </a:prstGeom>
          <a:noFill/>
        </p:spPr>
      </p:pic>
      <p:pic>
        <p:nvPicPr>
          <p:cNvPr id="5124" name="Picture 4" descr="C:\Users\светлана\Desktop\животные пустыни\link_foto_pf_75309936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7369" y="4725144"/>
            <a:ext cx="2556631" cy="1728192"/>
          </a:xfrm>
          <a:prstGeom prst="rect">
            <a:avLst/>
          </a:prstGeom>
          <a:noFill/>
        </p:spPr>
      </p:pic>
      <p:pic>
        <p:nvPicPr>
          <p:cNvPr id="5125" name="Picture 5" descr="C:\Users\светлана\Desktop\животные пустыни\mangust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725144"/>
            <a:ext cx="2463646" cy="1872208"/>
          </a:xfrm>
          <a:prstGeom prst="rect">
            <a:avLst/>
          </a:prstGeom>
          <a:noFill/>
        </p:spPr>
      </p:pic>
      <p:pic>
        <p:nvPicPr>
          <p:cNvPr id="5126" name="Picture 6" descr="C:\Users\светлана\Desktop\животные пустыни\peschank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1484784"/>
            <a:ext cx="2571750" cy="1714500"/>
          </a:xfrm>
          <a:prstGeom prst="rect">
            <a:avLst/>
          </a:prstGeom>
          <a:noFill/>
        </p:spPr>
      </p:pic>
      <p:pic>
        <p:nvPicPr>
          <p:cNvPr id="5127" name="Picture 7" descr="C:\Users\светлана\Desktop\животные пустыни\rogataya-gaduk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907704" y="3284984"/>
            <a:ext cx="2555677" cy="1651943"/>
          </a:xfrm>
          <a:prstGeom prst="rect">
            <a:avLst/>
          </a:prstGeom>
          <a:noFill/>
        </p:spPr>
      </p:pic>
      <p:pic>
        <p:nvPicPr>
          <p:cNvPr id="5128" name="Picture 8" descr="C:\Users\светлана\Desktop\животные пустыни\verbludi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4941168"/>
            <a:ext cx="2736304" cy="1710190"/>
          </a:xfrm>
          <a:prstGeom prst="rect">
            <a:avLst/>
          </a:prstGeom>
          <a:noFill/>
        </p:spPr>
      </p:pic>
      <p:pic>
        <p:nvPicPr>
          <p:cNvPr id="5129" name="Picture 9" descr="C:\Users\светлана\Desktop\животные пустыни\luxfon.com-29566 (1)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23728" y="1484784"/>
            <a:ext cx="2384451" cy="1490282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339752" y="153889"/>
            <a:ext cx="680424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ea typeface="Times New Roman" pitchFamily="18" charset="0"/>
                <a:cs typeface="Arial" pitchFamily="34" charset="0"/>
              </a:rPr>
              <a:t>Определите, на каких фотографиях изображены животные пустыни?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3900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План</a:t>
            </a:r>
            <a:endParaRPr lang="ru-RU" dirty="0"/>
          </a:p>
        </p:txBody>
      </p:sp>
      <p:sp>
        <p:nvSpPr>
          <p:cNvPr id="3" name="AutoShape 3"/>
          <p:cNvSpPr>
            <a:spLocks noChangeArrowheads="1"/>
          </p:cNvSpPr>
          <p:nvPr/>
        </p:nvSpPr>
        <p:spPr bwMode="gray">
          <a:xfrm>
            <a:off x="6073775" y="2720975"/>
            <a:ext cx="455613" cy="381000"/>
          </a:xfrm>
          <a:prstGeom prst="downArrow">
            <a:avLst>
              <a:gd name="adj1" fmla="val 58889"/>
              <a:gd name="adj2" fmla="val 60000"/>
            </a:avLst>
          </a:prstGeom>
          <a:solidFill>
            <a:schemeClr val="accent1"/>
          </a:solidFill>
          <a:ln w="19050">
            <a:solidFill>
              <a:srgbClr val="FFFFFF"/>
            </a:solidFill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endParaRPr lang="ru-RU" dirty="0"/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3419872" y="1412776"/>
            <a:ext cx="5724128" cy="914400"/>
            <a:chOff x="2728" y="1008"/>
            <a:chExt cx="2552" cy="576"/>
          </a:xfrm>
        </p:grpSpPr>
        <p:sp>
          <p:nvSpPr>
            <p:cNvPr id="8" name="Rectangle 8"/>
            <p:cNvSpPr>
              <a:spLocks noChangeArrowheads="1"/>
            </p:cNvSpPr>
            <p:nvPr/>
          </p:nvSpPr>
          <p:spPr bwMode="gray">
            <a:xfrm>
              <a:off x="2728" y="1008"/>
              <a:ext cx="2552" cy="576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gray">
            <a:xfrm>
              <a:off x="2735" y="1014"/>
              <a:ext cx="2536" cy="26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gray">
            <a:xfrm>
              <a:off x="2736" y="1264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tint val="61176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3419872" y="2348880"/>
            <a:ext cx="5724128" cy="914400"/>
            <a:chOff x="2736" y="1803"/>
            <a:chExt cx="2552" cy="576"/>
          </a:xfrm>
        </p:grpSpPr>
        <p:sp>
          <p:nvSpPr>
            <p:cNvPr id="13" name="Rectangle 13"/>
            <p:cNvSpPr>
              <a:spLocks noChangeArrowheads="1"/>
            </p:cNvSpPr>
            <p:nvPr/>
          </p:nvSpPr>
          <p:spPr bwMode="ltGray">
            <a:xfrm>
              <a:off x="2736" y="1803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ltGray">
            <a:xfrm>
              <a:off x="2743" y="1809"/>
              <a:ext cx="2536" cy="26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5" name="Rectangle 15"/>
            <p:cNvSpPr>
              <a:spLocks noChangeArrowheads="1"/>
            </p:cNvSpPr>
            <p:nvPr/>
          </p:nvSpPr>
          <p:spPr bwMode="ltGray">
            <a:xfrm>
              <a:off x="2744" y="2059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tint val="61176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</p:grpSp>
      <p:grpSp>
        <p:nvGrpSpPr>
          <p:cNvPr id="6" name="Group 17"/>
          <p:cNvGrpSpPr>
            <a:grpSpLocks/>
          </p:cNvGrpSpPr>
          <p:nvPr/>
        </p:nvGrpSpPr>
        <p:grpSpPr bwMode="auto">
          <a:xfrm>
            <a:off x="3419872" y="3284984"/>
            <a:ext cx="5724128" cy="914400"/>
            <a:chOff x="2728" y="2612"/>
            <a:chExt cx="2552" cy="576"/>
          </a:xfrm>
        </p:grpSpPr>
        <p:sp>
          <p:nvSpPr>
            <p:cNvPr id="18" name="Rectangle 18"/>
            <p:cNvSpPr>
              <a:spLocks noChangeArrowheads="1"/>
            </p:cNvSpPr>
            <p:nvPr/>
          </p:nvSpPr>
          <p:spPr bwMode="ltGray">
            <a:xfrm>
              <a:off x="2728" y="2612"/>
              <a:ext cx="2552" cy="5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19" name="Rectangle 19"/>
            <p:cNvSpPr>
              <a:spLocks noChangeArrowheads="1"/>
            </p:cNvSpPr>
            <p:nvPr/>
          </p:nvSpPr>
          <p:spPr bwMode="ltGray">
            <a:xfrm>
              <a:off x="2735" y="2618"/>
              <a:ext cx="2536" cy="262"/>
            </a:xfrm>
            <a:prstGeom prst="rect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  <p:sp>
          <p:nvSpPr>
            <p:cNvPr id="20" name="Rectangle 20"/>
            <p:cNvSpPr>
              <a:spLocks noChangeArrowheads="1"/>
            </p:cNvSpPr>
            <p:nvPr/>
          </p:nvSpPr>
          <p:spPr bwMode="ltGray">
            <a:xfrm>
              <a:off x="2736" y="2868"/>
              <a:ext cx="2535" cy="314"/>
            </a:xfrm>
            <a:prstGeom prst="rect">
              <a:avLst/>
            </a:prstGeom>
            <a:gradFill rotWithShape="1">
              <a:gsLst>
                <a:gs pos="0">
                  <a:schemeClr val="hlink">
                    <a:gamma/>
                    <a:tint val="61176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B2B2B2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ru-RU" dirty="0"/>
            </a:p>
          </p:txBody>
        </p:sp>
      </p:grpSp>
      <p:sp>
        <p:nvSpPr>
          <p:cNvPr id="27" name="Text Box 27"/>
          <p:cNvSpPr txBox="1">
            <a:spLocks noChangeArrowheads="1"/>
          </p:cNvSpPr>
          <p:nvPr/>
        </p:nvSpPr>
        <p:spPr bwMode="black">
          <a:xfrm>
            <a:off x="3419872" y="1412776"/>
            <a:ext cx="5724128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solidFill>
                  <a:srgbClr val="FFFFFF"/>
                </a:solidFill>
                <a:cs typeface="Arial" charset="0"/>
              </a:rPr>
              <a:t>Какие животные обитают в пустыне?</a:t>
            </a:r>
            <a:endParaRPr lang="en-US" sz="28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black">
          <a:xfrm>
            <a:off x="3419872" y="2348880"/>
            <a:ext cx="5724128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solidFill>
                  <a:srgbClr val="FFFFFF"/>
                </a:solidFill>
                <a:cs typeface="Arial" charset="0"/>
              </a:rPr>
              <a:t>Как они приспособились к жизни в пустыне? </a:t>
            </a:r>
            <a:endParaRPr lang="en-US" sz="28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9" name="Text Box 29"/>
          <p:cNvSpPr txBox="1">
            <a:spLocks noChangeArrowheads="1"/>
          </p:cNvSpPr>
          <p:nvPr/>
        </p:nvSpPr>
        <p:spPr bwMode="black">
          <a:xfrm>
            <a:off x="3419872" y="3284984"/>
            <a:ext cx="5724128" cy="13849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solidFill>
                  <a:srgbClr val="FFFFFF"/>
                </a:solidFill>
                <a:cs typeface="Arial" charset="0"/>
              </a:rPr>
              <a:t>Почему некоторые животные обитают только на окраине пустыни?</a:t>
            </a:r>
            <a:endParaRPr lang="en-US" sz="28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0" name="Text Box 30"/>
          <p:cNvSpPr txBox="1">
            <a:spLocks noChangeArrowheads="1"/>
          </p:cNvSpPr>
          <p:nvPr/>
        </p:nvSpPr>
        <p:spPr bwMode="black">
          <a:xfrm>
            <a:off x="3347864" y="4581128"/>
            <a:ext cx="5796136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 dirty="0" smtClean="0">
                <a:solidFill>
                  <a:schemeClr val="bg1"/>
                </a:solidFill>
                <a:cs typeface="Arial" charset="0"/>
              </a:rPr>
              <a:t>Подготовьте сообщение о животном пустыни.</a:t>
            </a:r>
            <a:endParaRPr lang="en-US" sz="2800" b="1" dirty="0">
              <a:solidFill>
                <a:schemeClr val="bg1"/>
              </a:solidFill>
              <a:cs typeface="Arial" charset="0"/>
            </a:endParaRPr>
          </a:p>
        </p:txBody>
      </p:sp>
      <p:grpSp>
        <p:nvGrpSpPr>
          <p:cNvPr id="7" name="Group 31"/>
          <p:cNvGrpSpPr>
            <a:grpSpLocks/>
          </p:cNvGrpSpPr>
          <p:nvPr/>
        </p:nvGrpSpPr>
        <p:grpSpPr bwMode="auto">
          <a:xfrm>
            <a:off x="0" y="3717032"/>
            <a:ext cx="2832100" cy="2376488"/>
            <a:chOff x="357" y="1193"/>
            <a:chExt cx="1784" cy="1497"/>
          </a:xfrm>
        </p:grpSpPr>
        <p:sp>
          <p:nvSpPr>
            <p:cNvPr id="32" name="Freeform 32"/>
            <p:cNvSpPr>
              <a:spLocks/>
            </p:cNvSpPr>
            <p:nvPr/>
          </p:nvSpPr>
          <p:spPr bwMode="gray">
            <a:xfrm flipH="1">
              <a:off x="1156" y="2240"/>
              <a:ext cx="841" cy="432"/>
            </a:xfrm>
            <a:custGeom>
              <a:avLst/>
              <a:gdLst/>
              <a:ahLst/>
              <a:cxnLst>
                <a:cxn ang="0">
                  <a:pos x="0" y="166"/>
                </a:cxn>
                <a:cxn ang="0">
                  <a:pos x="58" y="173"/>
                </a:cxn>
                <a:cxn ang="0">
                  <a:pos x="297" y="32"/>
                </a:cxn>
                <a:cxn ang="0">
                  <a:pos x="289" y="8"/>
                </a:cxn>
                <a:cxn ang="0">
                  <a:pos x="223" y="26"/>
                </a:cxn>
                <a:cxn ang="0">
                  <a:pos x="0" y="166"/>
                </a:cxn>
              </a:cxnLst>
              <a:rect l="0" t="0" r="r" b="b"/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gray">
            <a:xfrm>
              <a:off x="663" y="2133"/>
              <a:ext cx="882" cy="418"/>
            </a:xfrm>
            <a:custGeom>
              <a:avLst/>
              <a:gdLst/>
              <a:ahLst/>
              <a:cxnLst>
                <a:cxn ang="0">
                  <a:pos x="882" y="374"/>
                </a:cxn>
                <a:cxn ang="0">
                  <a:pos x="719" y="425"/>
                </a:cxn>
                <a:cxn ang="0">
                  <a:pos x="88" y="93"/>
                </a:cxn>
                <a:cxn ang="0">
                  <a:pos x="188" y="3"/>
                </a:cxn>
                <a:cxn ang="0">
                  <a:pos x="343" y="73"/>
                </a:cxn>
                <a:cxn ang="0">
                  <a:pos x="882" y="374"/>
                </a:cxn>
              </a:cxnLst>
              <a:rect l="0" t="0" r="r" b="b"/>
              <a:pathLst>
                <a:path w="882" h="425">
                  <a:moveTo>
                    <a:pt x="882" y="374"/>
                  </a:moveTo>
                  <a:lnTo>
                    <a:pt x="719" y="425"/>
                  </a:lnTo>
                  <a:lnTo>
                    <a:pt x="88" y="93"/>
                  </a:lnTo>
                  <a:cubicBezTo>
                    <a:pt x="0" y="23"/>
                    <a:pt x="145" y="5"/>
                    <a:pt x="188" y="3"/>
                  </a:cubicBezTo>
                  <a:cubicBezTo>
                    <a:pt x="218" y="0"/>
                    <a:pt x="221" y="8"/>
                    <a:pt x="343" y="73"/>
                  </a:cubicBezTo>
                  <a:lnTo>
                    <a:pt x="882" y="374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gray">
            <a:xfrm>
              <a:off x="357" y="2336"/>
              <a:ext cx="748" cy="354"/>
            </a:xfrm>
            <a:custGeom>
              <a:avLst/>
              <a:gdLst/>
              <a:ahLst/>
              <a:cxnLst>
                <a:cxn ang="0">
                  <a:pos x="748" y="320"/>
                </a:cxn>
                <a:cxn ang="0">
                  <a:pos x="604" y="354"/>
                </a:cxn>
                <a:cxn ang="0">
                  <a:pos x="63" y="84"/>
                </a:cxn>
                <a:cxn ang="0">
                  <a:pos x="221" y="39"/>
                </a:cxn>
                <a:cxn ang="0">
                  <a:pos x="748" y="320"/>
                </a:cxn>
              </a:cxnLst>
              <a:rect l="0" t="0" r="r" b="b"/>
              <a:pathLst>
                <a:path w="748" h="354">
                  <a:moveTo>
                    <a:pt x="748" y="320"/>
                  </a:moveTo>
                  <a:lnTo>
                    <a:pt x="604" y="354"/>
                  </a:lnTo>
                  <a:lnTo>
                    <a:pt x="63" y="84"/>
                  </a:lnTo>
                  <a:cubicBezTo>
                    <a:pt x="0" y="31"/>
                    <a:pt x="107" y="0"/>
                    <a:pt x="221" y="39"/>
                  </a:cubicBezTo>
                  <a:lnTo>
                    <a:pt x="748" y="320"/>
                  </a:lnTo>
                  <a:close/>
                </a:path>
              </a:pathLst>
            </a:custGeom>
            <a:gradFill rotWithShape="1">
              <a:gsLst>
                <a:gs pos="0">
                  <a:srgbClr val="333333">
                    <a:gamma/>
                    <a:shade val="0"/>
                    <a:invGamma/>
                    <a:alpha val="0"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 dirty="0"/>
            </a:p>
          </p:txBody>
        </p:sp>
        <p:grpSp>
          <p:nvGrpSpPr>
            <p:cNvPr id="11" name="Group 35"/>
            <p:cNvGrpSpPr>
              <a:grpSpLocks/>
            </p:cNvGrpSpPr>
            <p:nvPr/>
          </p:nvGrpSpPr>
          <p:grpSpPr bwMode="auto">
            <a:xfrm>
              <a:off x="827" y="1193"/>
              <a:ext cx="1314" cy="1490"/>
              <a:chOff x="313" y="2400"/>
              <a:chExt cx="1349" cy="1534"/>
            </a:xfrm>
          </p:grpSpPr>
          <p:sp>
            <p:nvSpPr>
              <p:cNvPr id="36" name="Freeform 36"/>
              <p:cNvSpPr>
                <a:spLocks/>
              </p:cNvSpPr>
              <p:nvPr/>
            </p:nvSpPr>
            <p:spPr bwMode="gray">
              <a:xfrm flipH="1">
                <a:off x="1229" y="2814"/>
                <a:ext cx="433" cy="1097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2353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gray">
              <a:xfrm flipH="1">
                <a:off x="700" y="2400"/>
                <a:ext cx="545" cy="1380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2353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197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  <p:sp>
            <p:nvSpPr>
              <p:cNvPr id="38" name="Freeform 38"/>
              <p:cNvSpPr>
                <a:spLocks/>
              </p:cNvSpPr>
              <p:nvPr/>
            </p:nvSpPr>
            <p:spPr bwMode="gray">
              <a:xfrm flipH="1">
                <a:off x="313" y="2837"/>
                <a:ext cx="433" cy="1097"/>
              </a:xfrm>
              <a:custGeom>
                <a:avLst/>
                <a:gdLst/>
                <a:ahLst/>
                <a:cxnLst>
                  <a:cxn ang="0">
                    <a:pos x="103" y="101"/>
                  </a:cxn>
                  <a:cxn ang="0">
                    <a:pos x="74" y="50"/>
                  </a:cxn>
                  <a:cxn ang="0">
                    <a:pos x="121" y="1"/>
                  </a:cxn>
                  <a:cxn ang="0">
                    <a:pos x="171" y="52"/>
                  </a:cxn>
                  <a:cxn ang="0">
                    <a:pos x="135" y="101"/>
                  </a:cxn>
                  <a:cxn ang="0">
                    <a:pos x="134" y="124"/>
                  </a:cxn>
                  <a:cxn ang="0">
                    <a:pos x="209" y="145"/>
                  </a:cxn>
                  <a:cxn ang="0">
                    <a:pos x="221" y="204"/>
                  </a:cxn>
                  <a:cxn ang="0">
                    <a:pos x="218" y="321"/>
                  </a:cxn>
                  <a:cxn ang="0">
                    <a:pos x="209" y="365"/>
                  </a:cxn>
                  <a:cxn ang="0">
                    <a:pos x="196" y="308"/>
                  </a:cxn>
                  <a:cxn ang="0">
                    <a:pos x="187" y="202"/>
                  </a:cxn>
                  <a:cxn ang="0">
                    <a:pos x="170" y="321"/>
                  </a:cxn>
                  <a:cxn ang="0">
                    <a:pos x="144" y="569"/>
                  </a:cxn>
                  <a:cxn ang="0">
                    <a:pos x="78" y="565"/>
                  </a:cxn>
                  <a:cxn ang="0">
                    <a:pos x="50" y="325"/>
                  </a:cxn>
                  <a:cxn ang="0">
                    <a:pos x="33" y="208"/>
                  </a:cxn>
                  <a:cxn ang="0">
                    <a:pos x="25" y="310"/>
                  </a:cxn>
                  <a:cxn ang="0">
                    <a:pos x="12" y="365"/>
                  </a:cxn>
                  <a:cxn ang="0">
                    <a:pos x="1" y="305"/>
                  </a:cxn>
                  <a:cxn ang="0">
                    <a:pos x="7" y="184"/>
                  </a:cxn>
                  <a:cxn ang="0">
                    <a:pos x="23" y="140"/>
                  </a:cxn>
                  <a:cxn ang="0">
                    <a:pos x="102" y="124"/>
                  </a:cxn>
                  <a:cxn ang="0">
                    <a:pos x="103" y="101"/>
                  </a:cxn>
                </a:cxnLst>
                <a:rect l="0" t="0" r="r" b="b"/>
                <a:pathLst>
                  <a:path w="224" h="569">
                    <a:moveTo>
                      <a:pt x="103" y="101"/>
                    </a:moveTo>
                    <a:cubicBezTo>
                      <a:pt x="87" y="94"/>
                      <a:pt x="75" y="75"/>
                      <a:pt x="74" y="50"/>
                    </a:cubicBezTo>
                    <a:cubicBezTo>
                      <a:pt x="72" y="26"/>
                      <a:pt x="90" y="0"/>
                      <a:pt x="121" y="1"/>
                    </a:cubicBezTo>
                    <a:cubicBezTo>
                      <a:pt x="152" y="2"/>
                      <a:pt x="172" y="18"/>
                      <a:pt x="171" y="52"/>
                    </a:cubicBezTo>
                    <a:cubicBezTo>
                      <a:pt x="170" y="85"/>
                      <a:pt x="151" y="96"/>
                      <a:pt x="135" y="101"/>
                    </a:cubicBezTo>
                    <a:cubicBezTo>
                      <a:pt x="132" y="111"/>
                      <a:pt x="132" y="118"/>
                      <a:pt x="134" y="124"/>
                    </a:cubicBezTo>
                    <a:cubicBezTo>
                      <a:pt x="151" y="131"/>
                      <a:pt x="194" y="132"/>
                      <a:pt x="209" y="145"/>
                    </a:cubicBezTo>
                    <a:cubicBezTo>
                      <a:pt x="224" y="156"/>
                      <a:pt x="219" y="175"/>
                      <a:pt x="221" y="204"/>
                    </a:cubicBezTo>
                    <a:lnTo>
                      <a:pt x="218" y="321"/>
                    </a:lnTo>
                    <a:cubicBezTo>
                      <a:pt x="216" y="348"/>
                      <a:pt x="212" y="367"/>
                      <a:pt x="209" y="365"/>
                    </a:cubicBezTo>
                    <a:cubicBezTo>
                      <a:pt x="199" y="370"/>
                      <a:pt x="200" y="335"/>
                      <a:pt x="196" y="308"/>
                    </a:cubicBezTo>
                    <a:lnTo>
                      <a:pt x="187" y="202"/>
                    </a:lnTo>
                    <a:cubicBezTo>
                      <a:pt x="182" y="204"/>
                      <a:pt x="177" y="260"/>
                      <a:pt x="170" y="321"/>
                    </a:cubicBezTo>
                    <a:lnTo>
                      <a:pt x="144" y="569"/>
                    </a:lnTo>
                    <a:lnTo>
                      <a:pt x="78" y="565"/>
                    </a:lnTo>
                    <a:lnTo>
                      <a:pt x="50" y="325"/>
                    </a:lnTo>
                    <a:cubicBezTo>
                      <a:pt x="39" y="255"/>
                      <a:pt x="37" y="211"/>
                      <a:pt x="33" y="208"/>
                    </a:cubicBezTo>
                    <a:lnTo>
                      <a:pt x="25" y="310"/>
                    </a:lnTo>
                    <a:cubicBezTo>
                      <a:pt x="22" y="336"/>
                      <a:pt x="16" y="366"/>
                      <a:pt x="12" y="365"/>
                    </a:cubicBezTo>
                    <a:cubicBezTo>
                      <a:pt x="4" y="365"/>
                      <a:pt x="2" y="335"/>
                      <a:pt x="1" y="305"/>
                    </a:cubicBezTo>
                    <a:cubicBezTo>
                      <a:pt x="0" y="275"/>
                      <a:pt x="3" y="212"/>
                      <a:pt x="7" y="184"/>
                    </a:cubicBezTo>
                    <a:cubicBezTo>
                      <a:pt x="12" y="157"/>
                      <a:pt x="7" y="150"/>
                      <a:pt x="23" y="140"/>
                    </a:cubicBezTo>
                    <a:cubicBezTo>
                      <a:pt x="39" y="131"/>
                      <a:pt x="89" y="131"/>
                      <a:pt x="102" y="124"/>
                    </a:cubicBezTo>
                    <a:cubicBezTo>
                      <a:pt x="106" y="120"/>
                      <a:pt x="108" y="108"/>
                      <a:pt x="103" y="10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EAEAEA">
                      <a:gamma/>
                      <a:shade val="85882"/>
                      <a:invGamma/>
                    </a:srgbClr>
                  </a:gs>
                  <a:gs pos="100000">
                    <a:srgbClr val="EAEAEA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  <a:scene3d>
                <a:camera prst="legacyPerspectiveTopLeft">
                  <a:rot lat="0" lon="20099999" rev="0"/>
                </a:camera>
                <a:lightRig rig="legacyFlat3" dir="t"/>
              </a:scene3d>
              <a:sp3d extrusionH="36500" prstMaterial="legacyPlastic">
                <a:bevelT w="13500" h="13500" prst="angle"/>
                <a:bevelB w="13500" h="13500" prst="angle"/>
                <a:extrusionClr>
                  <a:srgbClr val="5F5F5F"/>
                </a:extrusionClr>
              </a:sp3d>
            </p:spPr>
            <p:txBody>
              <a:bodyPr>
                <a:flatTx/>
              </a:bodyPr>
              <a:lstStyle/>
              <a:p>
                <a:endParaRPr lang="ru-RU" dirty="0"/>
              </a:p>
            </p:txBody>
          </p:sp>
        </p:grpSp>
      </p:grpSp>
      <p:sp>
        <p:nvSpPr>
          <p:cNvPr id="43" name="Rectangle 20"/>
          <p:cNvSpPr>
            <a:spLocks noChangeArrowheads="1"/>
          </p:cNvSpPr>
          <p:nvPr/>
        </p:nvSpPr>
        <p:spPr bwMode="ltGray">
          <a:xfrm>
            <a:off x="323529" y="2060848"/>
            <a:ext cx="2808312" cy="1193745"/>
          </a:xfrm>
          <a:prstGeom prst="rect">
            <a:avLst/>
          </a:prstGeom>
          <a:gradFill rotWithShape="1">
            <a:gsLst>
              <a:gs pos="0">
                <a:schemeClr val="hlink">
                  <a:gamma/>
                  <a:tint val="61176"/>
                  <a:invGamma/>
                </a:schemeClr>
              </a:gs>
              <a:gs pos="100000">
                <a:schemeClr val="hlink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B2B2B2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ru-RU" sz="4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Зоологи</a:t>
            </a:r>
            <a:endParaRPr lang="ru-RU" sz="4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4348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4da5816e88d10a03dbd3d3e0b2bb5dcd57913"/>
</p:tagLst>
</file>

<file path=ppt/theme/theme1.xml><?xml version="1.0" encoding="utf-8"?>
<a:theme xmlns:a="http://schemas.openxmlformats.org/drawingml/2006/main" name="Тема Office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299</Words>
  <Application>Microsoft Office PowerPoint</Application>
  <PresentationFormat>Экран (4:3)</PresentationFormat>
  <Paragraphs>103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«В пустыне Африки» (кейс-технология)</vt:lpstr>
      <vt:lpstr>ГРУППЫ</vt:lpstr>
      <vt:lpstr>Слайд 3</vt:lpstr>
      <vt:lpstr>Слайд 4</vt:lpstr>
      <vt:lpstr>1. Расскажите о погоде в пустыне Сахара</vt:lpstr>
      <vt:lpstr>Слайд 6</vt:lpstr>
      <vt:lpstr> План</vt:lpstr>
      <vt:lpstr>Слайд 8</vt:lpstr>
      <vt:lpstr> План</vt:lpstr>
      <vt:lpstr>Слайд 10</vt:lpstr>
      <vt:lpstr> План</vt:lpstr>
      <vt:lpstr>Критерии оценивания</vt:lpstr>
      <vt:lpstr>Рефлексия</vt:lpstr>
      <vt:lpstr>Рефлексия</vt:lpstr>
      <vt:lpstr>Синквейн</vt:lpstr>
    </vt:vector>
  </TitlesOfParts>
  <Company>presentation-creation.ru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Африка</dc:title>
  <dc:creator>obstinate</dc:creator>
  <dc:description>Шаблон презентации с сайта http://presentation-creation.ru/</dc:description>
  <cp:lastModifiedBy>светлана</cp:lastModifiedBy>
  <cp:revision>30</cp:revision>
  <dcterms:created xsi:type="dcterms:W3CDTF">2018-03-28T17:29:08Z</dcterms:created>
  <dcterms:modified xsi:type="dcterms:W3CDTF">2019-12-28T18:35:03Z</dcterms:modified>
</cp:coreProperties>
</file>