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72" r:id="rId4"/>
    <p:sldId id="265" r:id="rId5"/>
    <p:sldId id="268" r:id="rId6"/>
    <p:sldId id="273" r:id="rId7"/>
    <p:sldId id="274" r:id="rId8"/>
    <p:sldId id="27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DCF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1398" autoAdjust="0"/>
  </p:normalViewPr>
  <p:slideViewPr>
    <p:cSldViewPr>
      <p:cViewPr varScale="1">
        <p:scale>
          <a:sx n="68" d="100"/>
          <a:sy n="68" d="100"/>
        </p:scale>
        <p:origin x="145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XIV_%D0%B2%D0%B5%D0%BA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ru.wikipedia.org/wiki/%D0%A1%D1%82%D1%80%D0%B5%D0%BB%D1%8C%D0%B1%D0%B0_%D0%B8%D0%B7_%D0%BB%D1%83%D0%BA%D0%B0" TargetMode="External"/><Relationship Id="rId4" Type="http://schemas.openxmlformats.org/officeDocument/2006/relationships/hyperlink" Target="https://ru.wikipedia.org/wiki/%D0%A4%D0%B5%D1%85%D1%82%D0%BE%D0%B2%D0%B0%D0%BD%D0%B8%D0%B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3DCF3D">
                  <a:tint val="66000"/>
                  <a:satMod val="160000"/>
                </a:srgbClr>
              </a:gs>
              <a:gs pos="50000">
                <a:srgbClr val="3DCF3D">
                  <a:tint val="44500"/>
                  <a:satMod val="160000"/>
                </a:srgbClr>
              </a:gs>
              <a:gs pos="100000">
                <a:srgbClr val="3DCF3D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2199869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</a:t>
            </a:r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дивительная игра </a:t>
            </a:r>
          </a:p>
          <a:p>
            <a:pPr algn="ctr"/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</a:t>
            </a:r>
            <a:r>
              <a:rPr lang="ru-RU" sz="4800" b="1" dirty="0" err="1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Петанк</a:t>
            </a:r>
            <a:r>
              <a:rPr lang="ru-RU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»</a:t>
            </a:r>
            <a:endParaRPr lang="ru-RU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22534" name="Picture 6" descr="Картинки по запросу ребенок бросает игрушки рисунок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421828"/>
            <a:ext cx="4214810" cy="3436172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500034" y="188640"/>
            <a:ext cx="78163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b="1" dirty="0">
                <a:latin typeface="Calibri" pitchFamily="34" charset="0"/>
                <a:cs typeface="Aharoni" pitchFamily="2" charset="-79"/>
              </a:rPr>
              <a:t>Государственное бюджетное дошкольное образовательное учреждение детский сад №2 комбинированного вида </a:t>
            </a:r>
            <a:br>
              <a:rPr lang="ru-RU" altLang="ru-RU" b="1" dirty="0">
                <a:latin typeface="Calibri" pitchFamily="34" charset="0"/>
                <a:cs typeface="Aharoni" pitchFamily="2" charset="-79"/>
              </a:rPr>
            </a:br>
            <a:r>
              <a:rPr lang="ru-RU" altLang="ru-RU" b="1" dirty="0">
                <a:latin typeface="Calibri" pitchFamily="34" charset="0"/>
                <a:cs typeface="Aharoni" pitchFamily="2" charset="-79"/>
              </a:rPr>
              <a:t>Петродворцового района Санкт - Петербурга</a:t>
            </a:r>
            <a:endParaRPr lang="ru-RU" dirty="0"/>
          </a:p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214810" y="5408056"/>
            <a:ext cx="25894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/>
              <a:t>Легкова</a:t>
            </a:r>
            <a:r>
              <a:rPr lang="ru-RU" b="1" dirty="0"/>
              <a:t> Надежда Викторовна</a:t>
            </a:r>
          </a:p>
          <a:p>
            <a:r>
              <a:rPr lang="ru-RU" b="1" dirty="0"/>
              <a:t>Инструктор по физической культуре</a:t>
            </a:r>
          </a:p>
          <a:p>
            <a:endParaRPr lang="ru-RU" dirty="0"/>
          </a:p>
        </p:txBody>
      </p:sp>
      <p:pic>
        <p:nvPicPr>
          <p:cNvPr id="9" name="Picture 4" descr="Картинки по запросу петанк в рим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7566" y="4071734"/>
            <a:ext cx="2577540" cy="17745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3DCF3D">
                  <a:tint val="66000"/>
                  <a:satMod val="160000"/>
                </a:srgbClr>
              </a:gs>
              <a:gs pos="50000">
                <a:srgbClr val="3DCF3D">
                  <a:tint val="44500"/>
                  <a:satMod val="160000"/>
                </a:srgbClr>
              </a:gs>
              <a:gs pos="100000">
                <a:srgbClr val="3DCF3D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71538" y="214290"/>
            <a:ext cx="7072362" cy="138499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Петанк</a:t>
            </a:r>
            <a:endParaRPr lang="ru-RU" sz="66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28926" y="1357298"/>
            <a:ext cx="53578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«Ничто не может помешать кому-либо играть в эту игру. Она подходит для любого возраста, как для молодых, так и для старых…»</a:t>
            </a:r>
            <a:br>
              <a:rPr lang="ru-RU" dirty="0" smtClean="0"/>
            </a:br>
            <a:r>
              <a:rPr lang="ru-RU" dirty="0" smtClean="0"/>
              <a:t>                                   Франсуа Рабле (1494-1553 гг.)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85786" y="2571744"/>
            <a:ext cx="778674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Само слово «</a:t>
            </a:r>
            <a:r>
              <a:rPr lang="ru-RU" sz="2800" dirty="0" err="1" smtClean="0"/>
              <a:t>петанк</a:t>
            </a:r>
            <a:r>
              <a:rPr lang="ru-RU" sz="2800" dirty="0" smtClean="0"/>
              <a:t>» (</a:t>
            </a:r>
            <a:r>
              <a:rPr lang="ru-RU" sz="2800" dirty="0" err="1" smtClean="0"/>
              <a:t>petanque</a:t>
            </a:r>
            <a:r>
              <a:rPr lang="ru-RU" sz="2800" dirty="0" smtClean="0"/>
              <a:t>) пришло к нам из Прованса – на местном диалекте «</a:t>
            </a:r>
            <a:r>
              <a:rPr lang="ru-RU" sz="2800" dirty="0" err="1" smtClean="0"/>
              <a:t>pеd</a:t>
            </a:r>
            <a:r>
              <a:rPr lang="ru-RU" sz="2800" dirty="0" smtClean="0"/>
              <a:t> </a:t>
            </a:r>
            <a:r>
              <a:rPr lang="ru-RU" sz="2800" dirty="0" err="1" smtClean="0"/>
              <a:t>tanco</a:t>
            </a:r>
            <a:r>
              <a:rPr lang="ru-RU" sz="2800" dirty="0" smtClean="0"/>
              <a:t>» означает «ноги вместе» это напоминало игрокам о том, что при броске нельзя переступать нарисованный на песке круг.</a:t>
            </a:r>
          </a:p>
          <a:p>
            <a:endParaRPr lang="ru-RU" dirty="0"/>
          </a:p>
        </p:txBody>
      </p:sp>
      <p:pic>
        <p:nvPicPr>
          <p:cNvPr id="26628" name="Picture 4" descr="Картинки по запросу петанк карти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19722" y="4634219"/>
            <a:ext cx="3467120" cy="1990886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3DCF3D">
                  <a:tint val="66000"/>
                  <a:satMod val="160000"/>
                </a:srgbClr>
              </a:gs>
              <a:gs pos="50000">
                <a:srgbClr val="3DCF3D">
                  <a:tint val="44500"/>
                  <a:satMod val="160000"/>
                </a:srgbClr>
              </a:gs>
              <a:gs pos="100000">
                <a:srgbClr val="3DCF3D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698" name="Picture 2" descr="Картинки по запросу петанк в рим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667250"/>
            <a:ext cx="5715000" cy="219075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00034" y="159229"/>
            <a:ext cx="80724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История игры </a:t>
            </a:r>
            <a:r>
              <a:rPr lang="ru-RU" sz="4400" dirty="0" err="1" smtClean="0"/>
              <a:t>петан</a:t>
            </a:r>
            <a:endParaRPr lang="ru-RU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500034" y="785794"/>
            <a:ext cx="82153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В похожую на </a:t>
            </a:r>
            <a:r>
              <a:rPr lang="ru-RU" dirty="0" err="1" smtClean="0"/>
              <a:t>петанк</a:t>
            </a:r>
            <a:r>
              <a:rPr lang="ru-RU" dirty="0" smtClean="0"/>
              <a:t> забаву играли еще в Древнем Египте, именно оттуда солдаты Македонского привезли ее в Древнюю Грецию 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VI веке до нашей эры древние греки соревновались в метании камней на дальность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Римляне состязались уже и на точность, бросая камень или каменный шар как можно ближе к какому-либо предмету. Центурионы всячески поощряли это увлечение легионеров – ведь таким образом воины развивали глазомер, меткость и </a:t>
            </a:r>
            <a:r>
              <a:rPr lang="ru-RU" dirty="0" err="1" smtClean="0"/>
              <a:t>скоординированность</a:t>
            </a:r>
            <a:r>
              <a:rPr lang="ru-RU" dirty="0" smtClean="0"/>
              <a:t> движений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 в XIII-XIV веках в Европе распространяется игра </a:t>
            </a:r>
            <a:r>
              <a:rPr lang="ru-RU" dirty="0" err="1" smtClean="0"/>
              <a:t>boules</a:t>
            </a:r>
            <a:r>
              <a:rPr lang="ru-RU" dirty="0" smtClean="0"/>
              <a:t> («шары»), похожая на античные забавы. Теперь шары были не каменные, а деревянные. Игра быстро завоевала массовую популярность. В нее играли сутки напролет.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Она стала настолько популярна, что в </a:t>
            </a:r>
            <a:r>
              <a:rPr lang="ru-RU" u="sng" dirty="0" smtClean="0">
                <a:hlinkClick r:id="rId3" tooltip="XIV век"/>
              </a:rPr>
              <a:t>XIV веке</a:t>
            </a:r>
            <a:r>
              <a:rPr lang="ru-RU" dirty="0" smtClean="0"/>
              <a:t> был введён запрет на эту игру, чтобы подданные занимались более полезными упражнениями: </a:t>
            </a:r>
            <a:r>
              <a:rPr lang="ru-RU" u="sng" dirty="0" smtClean="0">
                <a:hlinkClick r:id="rId4" tooltip="Фехтование"/>
              </a:rPr>
              <a:t>фехтованием</a:t>
            </a:r>
            <a:r>
              <a:rPr lang="ru-RU" dirty="0" smtClean="0"/>
              <a:t> или </a:t>
            </a:r>
            <a:r>
              <a:rPr lang="ru-RU" u="sng" dirty="0" smtClean="0">
                <a:hlinkClick r:id="rId5" tooltip="Стрельба из лука"/>
              </a:rPr>
              <a:t>стрельбой из лука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3DCF3D">
                  <a:tint val="66000"/>
                  <a:satMod val="160000"/>
                </a:srgbClr>
              </a:gs>
              <a:gs pos="50000">
                <a:srgbClr val="3DCF3D">
                  <a:tint val="44500"/>
                  <a:satMod val="160000"/>
                </a:srgbClr>
              </a:gs>
              <a:gs pos="100000">
                <a:srgbClr val="3DCF3D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285728"/>
            <a:ext cx="8358246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Считается, что </a:t>
            </a:r>
            <a:r>
              <a:rPr lang="ru-RU" sz="2000" dirty="0" err="1" smtClean="0"/>
              <a:t>петанк</a:t>
            </a:r>
            <a:r>
              <a:rPr lang="ru-RU" sz="2000" dirty="0" smtClean="0"/>
              <a:t> в его современном виде изобрел некто </a:t>
            </a:r>
            <a:r>
              <a:rPr lang="ru-RU" sz="2000" dirty="0" err="1" smtClean="0"/>
              <a:t>Жюль</a:t>
            </a:r>
            <a:r>
              <a:rPr lang="ru-RU" sz="2000" dirty="0" smtClean="0"/>
              <a:t> </a:t>
            </a:r>
            <a:r>
              <a:rPr lang="ru-RU" sz="2000" dirty="0" err="1" smtClean="0"/>
              <a:t>Ленуар</a:t>
            </a:r>
            <a:r>
              <a:rPr lang="ru-RU" sz="2000" dirty="0" smtClean="0"/>
              <a:t> в 1907 году. Произошло это в портовом провансальском городке </a:t>
            </a:r>
            <a:r>
              <a:rPr lang="ru-RU" sz="2000" dirty="0" err="1" smtClean="0"/>
              <a:t>Ла-Сьота</a:t>
            </a:r>
            <a:r>
              <a:rPr lang="ru-RU" sz="2000" dirty="0" smtClean="0"/>
              <a:t>. </a:t>
            </a:r>
            <a:r>
              <a:rPr lang="ru-RU" sz="2000" dirty="0" err="1" smtClean="0"/>
              <a:t>Жюль</a:t>
            </a:r>
            <a:r>
              <a:rPr lang="ru-RU" sz="2000" dirty="0" smtClean="0"/>
              <a:t> </a:t>
            </a:r>
            <a:r>
              <a:rPr lang="ru-RU" sz="2000" dirty="0" err="1" smtClean="0"/>
              <a:t>Ленуар</a:t>
            </a:r>
            <a:r>
              <a:rPr lang="ru-RU" sz="2000" dirty="0" smtClean="0"/>
              <a:t>, несмотря на то что  ему уже перевалило за 60 лет, очень любил играть в шары с друзьями. Однако по причине застарелого ревматизма провансалец не мог играть по правилам (перед броском шара было необходимо сделать три шага). Тогда </a:t>
            </a:r>
            <a:r>
              <a:rPr lang="ru-RU" sz="2000" dirty="0" err="1" smtClean="0"/>
              <a:t>Ленуар</a:t>
            </a:r>
            <a:r>
              <a:rPr lang="ru-RU" sz="2000" dirty="0" smtClean="0"/>
              <a:t> изменил правила и стал бросать шар сидя на стуле (отсюда и произошло название </a:t>
            </a:r>
            <a:r>
              <a:rPr lang="ru-RU" sz="2000" dirty="0" err="1" smtClean="0"/>
              <a:t>петанк</a:t>
            </a:r>
            <a:r>
              <a:rPr lang="ru-RU" sz="2000" dirty="0" smtClean="0"/>
              <a:t>, </a:t>
            </a:r>
            <a:r>
              <a:rPr lang="ru-RU" sz="2000" dirty="0" err="1" smtClean="0"/>
              <a:t>pied</a:t>
            </a:r>
            <a:r>
              <a:rPr lang="ru-RU" sz="2000" dirty="0" smtClean="0"/>
              <a:t> </a:t>
            </a:r>
            <a:r>
              <a:rPr lang="ru-RU" sz="2000" dirty="0" err="1" smtClean="0"/>
              <a:t>tanque</a:t>
            </a:r>
            <a:r>
              <a:rPr lang="ru-RU" sz="2000" dirty="0" smtClean="0"/>
              <a:t> – в переводе с французского «ноги вместе») или просто стоя на месте. Нововведения пришлись по вкусу большинству игроков, и ровно три года спустя в </a:t>
            </a:r>
            <a:r>
              <a:rPr lang="ru-RU" sz="2000" dirty="0" err="1" smtClean="0"/>
              <a:t>Ла-Сьоте</a:t>
            </a:r>
            <a:r>
              <a:rPr lang="ru-RU" sz="2000" dirty="0" smtClean="0"/>
              <a:t> состоялся первый турнир по </a:t>
            </a:r>
            <a:r>
              <a:rPr lang="ru-RU" sz="2000" dirty="0" err="1" smtClean="0"/>
              <a:t>петанку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  <p:pic>
        <p:nvPicPr>
          <p:cNvPr id="27650" name="Picture 2" descr="кошонет и шар"/>
          <p:cNvPicPr>
            <a:picLocks noChangeAspect="1" noChangeArrowheads="1"/>
          </p:cNvPicPr>
          <p:nvPr/>
        </p:nvPicPr>
        <p:blipFill>
          <a:blip r:embed="rId2"/>
          <a:srcRect r="18571"/>
          <a:stretch>
            <a:fillRect/>
          </a:stretch>
        </p:blipFill>
        <p:spPr bwMode="auto">
          <a:xfrm>
            <a:off x="4681652" y="4071942"/>
            <a:ext cx="4208098" cy="2428868"/>
          </a:xfrm>
          <a:prstGeom prst="rect">
            <a:avLst/>
          </a:prstGeom>
          <a:noFill/>
        </p:spPr>
      </p:pic>
      <p:sp>
        <p:nvSpPr>
          <p:cNvPr id="27652" name="AutoShape 4" descr="Картинки по запросу прибытие поез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4" name="AutoShape 6" descr="Картинки по запросу прибытие поез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6" name="AutoShape 8" descr="Картинки по запросу прибытие поез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658" name="AutoShape 10" descr="Картинки по запросу прибытие поез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7660" name="Picture 12" descr="Братья Люмьер – Прибытие поезд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643298"/>
            <a:ext cx="4000528" cy="300039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500034" y="6143644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«Прибытие поезда на вокзал </a:t>
            </a:r>
            <a:r>
              <a:rPr lang="ru-RU" dirty="0" err="1" smtClean="0"/>
              <a:t>Ла-Сьоты</a:t>
            </a:r>
            <a:r>
              <a:rPr lang="ru-RU" dirty="0" smtClean="0"/>
              <a:t>» братья Люмьер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3DCF3D">
                  <a:tint val="66000"/>
                  <a:satMod val="160000"/>
                </a:srgbClr>
              </a:gs>
              <a:gs pos="50000">
                <a:srgbClr val="3DCF3D">
                  <a:tint val="44500"/>
                  <a:satMod val="160000"/>
                </a:srgbClr>
              </a:gs>
              <a:gs pos="100000">
                <a:srgbClr val="3DCF3D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00034" y="357166"/>
            <a:ext cx="7929618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Правила игры </a:t>
            </a:r>
            <a:r>
              <a:rPr lang="ru-RU" sz="3200" b="1" dirty="0" err="1" smtClean="0"/>
              <a:t>петанк</a:t>
            </a:r>
            <a:endParaRPr lang="ru-RU" sz="3200" b="1" dirty="0" smtClean="0"/>
          </a:p>
          <a:p>
            <a:r>
              <a:rPr lang="ru-RU" sz="2400" dirty="0" smtClean="0"/>
              <a:t>В игре принимают участие две команды. </a:t>
            </a:r>
          </a:p>
          <a:p>
            <a:r>
              <a:rPr lang="ru-RU" sz="2400" dirty="0" smtClean="0"/>
              <a:t>Команда может состоять из одного, двух или трех игроков. </a:t>
            </a:r>
          </a:p>
          <a:p>
            <a:r>
              <a:rPr lang="ru-RU" sz="2400" dirty="0" smtClean="0"/>
              <a:t>В игре используется не более 12 шаров. Если в командах один или два игрока, то каждый играет тремя шарами. Если по три игрока, то каждому достается два шара. </a:t>
            </a:r>
          </a:p>
          <a:p>
            <a:r>
              <a:rPr lang="ru-RU" sz="2400" dirty="0" smtClean="0"/>
              <a:t>Жребий решает, какой команде делать первый бросок. Эта команда чертит на земле круг диаметром около 30 см. </a:t>
            </a:r>
          </a:p>
          <a:p>
            <a:endParaRPr lang="ru-RU" dirty="0"/>
          </a:p>
        </p:txBody>
      </p:sp>
      <p:pic>
        <p:nvPicPr>
          <p:cNvPr id="6" name="Picture 4" descr="Картинки по запросу петанк в риме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071942"/>
            <a:ext cx="3424167" cy="2357430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петанк в риме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CFCFA"/>
              </a:clrFrom>
              <a:clrTo>
                <a:srgbClr val="FCFC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714752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3DCF3D">
                  <a:tint val="66000"/>
                  <a:satMod val="160000"/>
                </a:srgbClr>
              </a:gs>
              <a:gs pos="50000">
                <a:srgbClr val="3DCF3D">
                  <a:tint val="44500"/>
                  <a:satMod val="160000"/>
                </a:srgbClr>
              </a:gs>
              <a:gs pos="100000">
                <a:srgbClr val="3DCF3D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4290"/>
            <a:ext cx="84296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Игрок бросает деревянный шарик – </a:t>
            </a:r>
            <a:r>
              <a:rPr lang="ru-RU" sz="2000" dirty="0" err="1" smtClean="0"/>
              <a:t>кошонет</a:t>
            </a:r>
            <a:r>
              <a:rPr lang="ru-RU" sz="2000" dirty="0" smtClean="0"/>
              <a:t> </a:t>
            </a:r>
            <a:r>
              <a:rPr lang="ru-RU" sz="2000" dirty="0" err="1" smtClean="0"/>
              <a:t>cochonet</a:t>
            </a:r>
            <a:r>
              <a:rPr lang="ru-RU" sz="2000" dirty="0" smtClean="0"/>
              <a:t> («свинка») на расстояние от 6 до 10 метров. При этом ноги игрока должны быть внутри круга до тех пор, пока </a:t>
            </a:r>
            <a:r>
              <a:rPr lang="ru-RU" sz="2000" dirty="0" err="1" smtClean="0"/>
              <a:t>кошонет</a:t>
            </a:r>
            <a:r>
              <a:rPr lang="ru-RU" sz="2000" dirty="0" smtClean="0"/>
              <a:t> не остановится. </a:t>
            </a:r>
          </a:p>
          <a:p>
            <a:r>
              <a:rPr lang="ru-RU" sz="2000" dirty="0" smtClean="0"/>
              <a:t>Один за другим игроки соперничающих команд стараются либо «положить» как можно ближе к </a:t>
            </a:r>
            <a:r>
              <a:rPr lang="ru-RU" sz="2000" dirty="0" err="1" smtClean="0"/>
              <a:t>кошонету</a:t>
            </a:r>
            <a:r>
              <a:rPr lang="ru-RU" sz="2000" dirty="0" smtClean="0"/>
              <a:t> свои шары, либо выбить подальше от «свинки» чужие. </a:t>
            </a:r>
          </a:p>
          <a:p>
            <a:r>
              <a:rPr lang="ru-RU" sz="2000" dirty="0" smtClean="0"/>
              <a:t>Следующий бросок делает команда, чей шар находится дальше от </a:t>
            </a:r>
            <a:r>
              <a:rPr lang="ru-RU" sz="2000" dirty="0" err="1" smtClean="0"/>
              <a:t>кошонета</a:t>
            </a:r>
            <a:r>
              <a:rPr lang="ru-RU" sz="2000" dirty="0" smtClean="0"/>
              <a:t>, и бросает шары до тех пор, пока один из них не ляжет к </a:t>
            </a:r>
            <a:r>
              <a:rPr lang="ru-RU" sz="2000" dirty="0" err="1" smtClean="0"/>
              <a:t>кошонету</a:t>
            </a:r>
            <a:r>
              <a:rPr lang="ru-RU" sz="2000" dirty="0" smtClean="0"/>
              <a:t> ближе остальных шаров противника. </a:t>
            </a:r>
          </a:p>
          <a:p>
            <a:r>
              <a:rPr lang="ru-RU" sz="2000" dirty="0" smtClean="0"/>
              <a:t>После этого за броски берется другая команда. Если у одной из команд не осталось шаров для броска, то другая команда бросает свои оставшиеся шары, стараясь разместить их как можно ближе к </a:t>
            </a:r>
            <a:r>
              <a:rPr lang="ru-RU" sz="2000" dirty="0" err="1" smtClean="0"/>
              <a:t>кошонету</a:t>
            </a:r>
            <a:endParaRPr lang="ru-RU" sz="2000" dirty="0"/>
          </a:p>
        </p:txBody>
      </p:sp>
      <p:pic>
        <p:nvPicPr>
          <p:cNvPr id="6" name="Picture 2" descr="Картинки по запросу петанк в рим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048378"/>
            <a:ext cx="5072086" cy="2809621"/>
          </a:xfrm>
          <a:prstGeom prst="rect">
            <a:avLst/>
          </a:prstGeom>
          <a:noFill/>
        </p:spPr>
      </p:pic>
      <p:pic>
        <p:nvPicPr>
          <p:cNvPr id="31746" name="Picture 2" descr="Картинки по запросу петанк фа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8" y="4214818"/>
            <a:ext cx="3607584" cy="2405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3DCF3D">
                  <a:tint val="66000"/>
                  <a:satMod val="160000"/>
                </a:srgbClr>
              </a:gs>
              <a:gs pos="50000">
                <a:srgbClr val="3DCF3D">
                  <a:tint val="44500"/>
                  <a:satMod val="160000"/>
                </a:srgbClr>
              </a:gs>
              <a:gs pos="100000">
                <a:srgbClr val="3DCF3D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428596" y="214290"/>
            <a:ext cx="800105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/>
              <a:t>После того, как все шары обеих команд брошены, производится подсчет очков. Команда получает столько очков, сколько ее шаров размещено ближе к </a:t>
            </a:r>
            <a:r>
              <a:rPr lang="ru-RU" sz="2000" dirty="0" err="1" smtClean="0"/>
              <a:t>кошонету</a:t>
            </a:r>
            <a:r>
              <a:rPr lang="ru-RU" sz="2000" dirty="0" smtClean="0"/>
              <a:t>, чем ближайший шар противостоящей команды. Раунд считается законченным, когда каждая команда бросила все свои шары.</a:t>
            </a:r>
          </a:p>
          <a:p>
            <a:r>
              <a:rPr lang="ru-RU" sz="2000" dirty="0" smtClean="0"/>
              <a:t> Команда-победительница начинает новый раунд, вычерчивая круг на месте падения </a:t>
            </a:r>
            <a:r>
              <a:rPr lang="ru-RU" sz="2000" dirty="0" err="1" smtClean="0"/>
              <a:t>кошонета</a:t>
            </a:r>
            <a:r>
              <a:rPr lang="ru-RU" sz="2000" dirty="0" smtClean="0"/>
              <a:t> предыдущего раунда, и снова бросает </a:t>
            </a:r>
            <a:r>
              <a:rPr lang="ru-RU" sz="2000" dirty="0" err="1" smtClean="0"/>
              <a:t>кошонет</a:t>
            </a:r>
            <a:r>
              <a:rPr lang="ru-RU" sz="2000" dirty="0" smtClean="0"/>
              <a:t>. Игра продолжается до тех пор, пока одна из команд не набрала 13 очков.</a:t>
            </a:r>
            <a:endParaRPr lang="ru-RU" sz="2000" dirty="0"/>
          </a:p>
        </p:txBody>
      </p:sp>
      <p:pic>
        <p:nvPicPr>
          <p:cNvPr id="30722" name="Picture 2" descr="Картинки по запросу петанк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357562"/>
            <a:ext cx="4738674" cy="2965057"/>
          </a:xfrm>
          <a:prstGeom prst="rect">
            <a:avLst/>
          </a:prstGeom>
          <a:noFill/>
        </p:spPr>
      </p:pic>
      <p:pic>
        <p:nvPicPr>
          <p:cNvPr id="30724" name="Picture 4" descr="Картинки по запросу петанк фан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856760"/>
            <a:ext cx="2857520" cy="38149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rgbClr val="3DCF3D">
                  <a:tint val="66000"/>
                  <a:satMod val="160000"/>
                </a:srgbClr>
              </a:gs>
              <a:gs pos="50000">
                <a:srgbClr val="3DCF3D">
                  <a:tint val="44500"/>
                  <a:satMod val="160000"/>
                </a:srgbClr>
              </a:gs>
              <a:gs pos="100000">
                <a:srgbClr val="3DCF3D">
                  <a:tint val="23500"/>
                  <a:satMod val="160000"/>
                </a:srgb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00034" y="642918"/>
            <a:ext cx="792961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ИГРАЙТЕ С УДОВОЛЬСТВИЕМ!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accel="100000" fill="hold">
                                          <p:stCondLst>
                                            <p:cond delay="4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421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Aharoni</vt:lpstr>
      <vt:lpstr>Arial</vt:lpstr>
      <vt:lpstr>Calibri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Петродворцового района ГБДОУ №2</cp:lastModifiedBy>
  <cp:revision>47</cp:revision>
  <dcterms:created xsi:type="dcterms:W3CDTF">2019-10-09T08:01:18Z</dcterms:created>
  <dcterms:modified xsi:type="dcterms:W3CDTF">2019-12-27T09:00:14Z</dcterms:modified>
</cp:coreProperties>
</file>