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5" r:id="rId1"/>
  </p:sldMasterIdLst>
  <p:sldIdLst>
    <p:sldId id="300" r:id="rId2"/>
    <p:sldId id="272" r:id="rId3"/>
    <p:sldId id="278" r:id="rId4"/>
    <p:sldId id="274" r:id="rId5"/>
    <p:sldId id="276" r:id="rId6"/>
    <p:sldId id="293" r:id="rId7"/>
    <p:sldId id="277" r:id="rId8"/>
    <p:sldId id="279" r:id="rId9"/>
    <p:sldId id="260" r:id="rId10"/>
    <p:sldId id="261" r:id="rId11"/>
    <p:sldId id="262" r:id="rId12"/>
    <p:sldId id="285" r:id="rId13"/>
    <p:sldId id="290" r:id="rId14"/>
    <p:sldId id="263" r:id="rId15"/>
    <p:sldId id="286" r:id="rId16"/>
    <p:sldId id="264" r:id="rId17"/>
    <p:sldId id="288" r:id="rId18"/>
    <p:sldId id="28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573556E-70C9-4FBA-A3E8-19B62C600D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5A434-D6BF-4A7A-8E05-3B434F3953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C3EB7-35A6-42FD-8381-31C7B48DE0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ED19C3-732A-41C3-B6DC-CE78F7C34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2AEA0A-F07B-493D-8D88-8A2B4C6CE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C435309-01D8-41BB-AD57-0C6CCB7795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185A92E-6338-4BC3-87BE-25A9719683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9FA96BC-BB79-4DB5-BEC6-883E34E868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CF3CF-B517-488E-AB45-3C909E2A8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A85469-E23B-4AF6-ABDE-50794AF20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D95C0DC-8241-4DAD-A425-FD3D592536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A84BF27D-D7D0-4D12-973A-DB00E5BDA4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8" r:id="rId1"/>
    <p:sldLayoutId id="2147483874" r:id="rId2"/>
    <p:sldLayoutId id="2147483879" r:id="rId3"/>
    <p:sldLayoutId id="2147483880" r:id="rId4"/>
    <p:sldLayoutId id="2147483881" r:id="rId5"/>
    <p:sldLayoutId id="2147483882" r:id="rId6"/>
    <p:sldLayoutId id="2147483875" r:id="rId7"/>
    <p:sldLayoutId id="2147483883" r:id="rId8"/>
    <p:sldLayoutId id="2147483884" r:id="rId9"/>
    <p:sldLayoutId id="2147483876" r:id="rId10"/>
    <p:sldLayoutId id="214748387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russia.rin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068638"/>
            <a:ext cx="7772400" cy="1008434"/>
          </a:xfrm>
        </p:spPr>
        <p:txBody>
          <a:bodyPr/>
          <a:lstStyle/>
          <a:p>
            <a:r>
              <a:rPr lang="ru-RU" sz="4000" dirty="0"/>
              <a:t>Занятие </a:t>
            </a:r>
            <a:r>
              <a:rPr lang="en-US" sz="4000" dirty="0" smtClean="0"/>
              <a:t>6</a:t>
            </a:r>
            <a:endParaRPr lang="ru-RU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365105"/>
            <a:ext cx="8064822" cy="576063"/>
          </a:xfrm>
        </p:spPr>
        <p:txBody>
          <a:bodyPr/>
          <a:lstStyle/>
          <a:p>
            <a:pPr algn="l"/>
            <a:r>
              <a:rPr lang="en-US" dirty="0" smtClean="0"/>
              <a:t>        </a:t>
            </a:r>
            <a:r>
              <a:rPr lang="ru-RU" dirty="0" smtClean="0"/>
              <a:t>Автор: </a:t>
            </a:r>
            <a:r>
              <a:rPr lang="ru-RU" dirty="0"/>
              <a:t>Пупышева Л.Н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МОАУ «Гимназия имени Александра Грина» г. Кирова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042988" y="1412875"/>
            <a:ext cx="70580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/>
              <a:t>Литература Вятского края</a:t>
            </a:r>
          </a:p>
          <a:p>
            <a:pPr algn="ctr">
              <a:spcBef>
                <a:spcPct val="50000"/>
              </a:spcBef>
            </a:pPr>
            <a:r>
              <a:rPr lang="ru-RU" sz="4000"/>
              <a:t>5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800975" cy="5043488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dirty="0" smtClean="0">
                <a:latin typeface="+mj-lt"/>
              </a:rPr>
              <a:t>  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Пословица — краткое народное изречение с назидательным смыслом; народный афоризм.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Аналитическая работа с текстом хрестоматии.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200" dirty="0" smtClean="0"/>
          </a:p>
        </p:txBody>
      </p:sp>
      <p:sp>
        <p:nvSpPr>
          <p:cNvPr id="16387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6015054" cy="1569660"/>
          </a:xfr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Пословица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800975" cy="5257800"/>
          </a:xfrm>
        </p:spPr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+mj-lt"/>
              </a:rPr>
              <a:t>      Сказка фольклорная — эпический жанр письменного и устного народного творчества: прозаический устный рассказ о вымышленных событиях в фольклоре разных народов. Вид повествовательного, в основном прозаического фольклора (сказочная проза), включающий в себя </a:t>
            </a:r>
            <a:r>
              <a:rPr lang="ru-RU" sz="2000" dirty="0" err="1" smtClean="0">
                <a:latin typeface="+mj-lt"/>
              </a:rPr>
              <a:t>разножанровые</a:t>
            </a:r>
            <a:r>
              <a:rPr lang="ru-RU" sz="2000" dirty="0" smtClean="0">
                <a:latin typeface="+mj-lt"/>
              </a:rPr>
              <a:t> произведения, тексты которых опираются на вымысел.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+mj-lt"/>
              </a:rPr>
              <a:t>      Сказка литературная — эпический жанр: ориентированное на вымысел произведение, тесно связанное с народной сказкой, но, в отличие от нее, принадлежащее конкретному автору, не бытовавшее до публикации в устной форме и не имевшее вариантов. Литературная сказка либо подражает фольклорной (литературная сказка, написанная в народнопоэтическом стиле), либо создаёт произведение на основе нефольклорных сюжетов. Фольклорная сказка исторически предшествует литературной.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dirty="0" smtClean="0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smtClean="0"/>
              <a:t/>
            </a:r>
            <a:br>
              <a:rPr lang="ru-RU" sz="2800" smtClean="0"/>
            </a:br>
            <a:r>
              <a:rPr lang="ru-RU" sz="4800" smtClean="0"/>
              <a:t>Сказка</a:t>
            </a:r>
            <a:br>
              <a:rPr lang="ru-RU" sz="4800" smtClean="0"/>
            </a:br>
            <a:endParaRPr lang="ru-RU" sz="4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3"/>
          <p:cNvSpPr>
            <a:spLocks noGrp="1"/>
          </p:cNvSpPr>
          <p:nvPr>
            <p:ph idx="1"/>
          </p:nvPr>
        </p:nvSpPr>
        <p:spPr>
          <a:xfrm>
            <a:off x="900113" y="1628775"/>
            <a:ext cx="7772400" cy="4530725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dirty="0" smtClean="0">
                <a:latin typeface="+mj-lt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Байка - юмористический рассказ, как правило, основанный на реальных событиях. Синонимы- побасенка, рассказ. </a:t>
            </a:r>
          </a:p>
          <a:p>
            <a:pPr marL="365760" indent="-256032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Самостоятельная работа.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Найди вятские байки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000" dirty="0" smtClean="0"/>
          </a:p>
        </p:txBody>
      </p:sp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  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>Байка</a:t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+mj-lt"/>
              </a:rPr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Песня — наиболее простая, но распространенная форма вокальной музыки, объединяющая поэтический текст с несложной, легко запоминающейся мелодией. Песня в широком значении включает в себя всё, что поётся, при условии одновременного сочетания слова и напева; в узком значении — малый стихотворный лирический жанр, существующий у всех народов и характеризующийся простотой музыкально-словесного построения.</a:t>
            </a:r>
          </a:p>
        </p:txBody>
      </p:sp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642938" y="428625"/>
            <a:ext cx="77724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Песня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dirty="0" smtClean="0">
                <a:latin typeface="+mj-lt"/>
              </a:rPr>
              <a:t>  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Народная песня — наиболее распространенный вид народной музыки, продукт коллективного устного творчества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Типы песен.</a:t>
            </a:r>
          </a:p>
          <a:p>
            <a:pPr marL="365760" indent="-256032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Аналитическая работа с текстом хрестоматии.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Народная песня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+mj-lt"/>
              </a:rPr>
              <a:t>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Фолькло́р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(англ.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folklore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«народная мудрость») — народное творчество, чаще всего именно устное; художественная коллективная творческая деятельность народа, отражающая его жизнь, воззрения, идеалы; создаваемые народом и бытующие в народных массах поэзия (предания, песни, частушки, анекдоты, сказки, эпос), народная музыка (песни, инструментальные наигрыши и пьесы), театр (драмы, сатирические пьесы, театр кукол), танец, архитектура, изобразительное и декоративно-прикладное искусство. 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</p:txBody>
      </p:sp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900113" y="549275"/>
            <a:ext cx="7772400" cy="2873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Вывод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dirty="0" smtClean="0">
                <a:latin typeface="+mj-lt"/>
              </a:rPr>
              <a:t>-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вы поняли, что помогает человеку не терять чувство юмора, хорошего настроения и здоровья?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-Какой из жанров устного – народного творчества Вам особенно «пришелся по душе»? Почему.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-Хотелось бы Вам заниматься фольклором?</a:t>
            </a:r>
          </a:p>
        </p:txBody>
      </p:sp>
      <p:sp>
        <p:nvSpPr>
          <p:cNvPr id="22531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5116272" cy="1569660"/>
          </a:xfr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/>
              <a:t>       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Рефлексия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sz="4800" dirty="0" smtClean="0">
              <a:solidFill>
                <a:schemeClr val="tx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1.Самостоятельно прочитай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быличку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«Колдун, ведьма, знахарь». Определи основную тему и мысль.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2.Выучи скороговорку. Делай каждое  утро языковую зарядку, проговаривая скороговорку.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3.Отгадай загадки, нарисуй отгадки. Напиши вятские загадки.(1 вариант)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4.Объясните смысл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смысл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пословиц из хрестоматии. Сделай рисунки к 1 – 2 пословицам.(2 вариант)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5.Подготовьте доклад по малым жанрам фольклора Вятского края.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7.Напишите мини-сочинение «Фольклор в жизни современного человека».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8. Найди вятские байки. Перескажи близко к тексту.(На выбор)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 smtClean="0"/>
          </a:p>
        </p:txBody>
      </p:sp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914400" y="765175"/>
            <a:ext cx="7772400" cy="65563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Домашнее задание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( на выбор)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800" dirty="0" smtClean="0"/>
              <a:t>  1.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Волшебное колечко / Сост. Л.В. Дьяконов. – Киров: Волго-Вятское книжное издательство, Кировское отделение, 1992. – 240 с.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2.Вятские частушки / сост. А.Н.Зайцев, В.С.Коврижных. – Киров: Волго-вятское книжное издательство, Кировское отделение, 1991. – 64 с.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3.Вятский фольклор: предания и легенды. – Котельнич, 1998. – 47 с.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4.Даль В. Толковый словарь живого великого русского языка. – М.: Русский язык, 1989.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5.Ожегов С.И., Шведова Н. Ю. Толковый словарь русского языка. – М.: Азбуковник, 1999. – 944 с.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6.Энциклопедия земли Вятской: В 10 т.– Киров 1998. – Т. 8: Этнография. Фольклор / сост. В. А.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Поздеев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; ред. В.И. Морозов. – Киров, 1998. – 639 с.</a:t>
            </a:r>
          </a:p>
          <a:p>
            <a:pPr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7.Сайт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http://russia.rin.ru/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800" dirty="0" smtClean="0"/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title"/>
          </p:nvPr>
        </p:nvSpPr>
        <p:spPr>
          <a:xfrm>
            <a:off x="1071563" y="357188"/>
            <a:ext cx="4657044" cy="830997"/>
          </a:xfrm>
        </p:spPr>
        <p:txBody>
          <a:bodyPr wrap="none">
            <a:spAutoFit/>
          </a:bodyPr>
          <a:lstStyle/>
          <a:p>
            <a:pPr indent="269875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b="1" cap="all" dirty="0" smtClean="0"/>
          </a:p>
          <a:p>
            <a:pPr marL="365760" indent="-256032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Духовно-нравственные истоки Вятки. Богатство малых жанров фольклора Вятского края.</a:t>
            </a:r>
          </a:p>
        </p:txBody>
      </p:sp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занятия: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1)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познакомить с детским фольклором, малыми жанрами фольклора Вятского края, с особенностями данных жанров, самостоятельно определять жанры по различным текстам, способствовать осознанию  и осмыслению блока новой учебной информации – фольклора Вятского края;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развивать внимание к  слову, умение анализировать произведения устного народного творчества;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воспитывать уважение к родному краю, его народу, языку, культуре, традициям, семейным ценностям.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 smtClean="0">
              <a:latin typeface="+mj-lt"/>
            </a:endParaRPr>
          </a:p>
        </p:txBody>
      </p:sp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600" b="1" dirty="0" smtClean="0">
                <a:latin typeface="+mj-lt"/>
              </a:rPr>
              <a:t> 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Пословицы, поговорки, загадки,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былички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сказки, анекдоты, песни…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 Вспомните и дополните жанрами детского фольклора.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600" dirty="0" smtClean="0">
              <a:latin typeface="+mj-lt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277813"/>
            <a:ext cx="8137525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Малые жанры фольклора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/>
              <a:t> </a:t>
            </a:r>
            <a:r>
              <a:rPr lang="en-US" b="1" dirty="0" smtClean="0"/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Традиционно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былички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классифицируются по содержанию, в указателях сюжетов и мотивов русских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быличек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разделы и подразделы выделяются по мифологическим персонажам, например,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былички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 духах природы, о домашних духах, о черте, змее, проклятых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Былички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традиционно считаются жанром-прародителем волшебных сказок. </a:t>
            </a:r>
          </a:p>
          <a:p>
            <a:pPr marL="365760" indent="-256032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Аналитическая работа с текстом.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dirty="0" smtClean="0"/>
          </a:p>
        </p:txBody>
      </p:sp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300" dirty="0" err="1" smtClean="0">
                <a:latin typeface="Times New Roman" pitchFamily="18" charset="0"/>
                <a:cs typeface="Times New Roman" pitchFamily="18" charset="0"/>
              </a:rPr>
              <a:t>Былички</a:t>
            </a:r>
            <a:r>
              <a:rPr lang="ru-RU" sz="5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5983" y="1447570"/>
            <a:ext cx="4856837" cy="3624504"/>
          </a:xfrm>
          <a:noFill/>
        </p:spPr>
      </p:pic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err="1" smtClean="0"/>
              <a:t>Былички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>
                <a:latin typeface="+mj-lt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Частушка — один из видов словесно-музыкального народного творчества. Это — короткие рифмованные песенки, в большинстве случаев состоящие из четырех строк и исполняющиеся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полуговорком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характерной звонкой манере. Особую разновидность частушек составляют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двухстрочные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песенки («страдания»,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семеновна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и др.), исполняемые в песенном стиле. Исполняются частушки под гармонь, баян, балалайку, инструментальный ансамбль, а часто и без всякого музыкального сопровождения.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Аналитическая работа с текстом хрестоматии.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                   Частушка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400" dirty="0" smtClean="0">
                <a:latin typeface="+mj-lt"/>
              </a:rPr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Загадка - жанр устного народного творчества. Загадка иносказательно (не называя) описывает предмет или явление. Цель загадки испытать сообразительность, учить видеть мир по-новому, поэтому она является не самостоятельным жанром, а прикладным. Название жанра «загадка» происходит от слова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гадати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- думать, рассуждать. «Гадание» - выяснение чего-то скрытого, затемненного.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Аналитическая работа с текстом хрестоматии.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Загадка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571625"/>
            <a:ext cx="7772400" cy="4530725"/>
          </a:xfrm>
        </p:spPr>
        <p:txBody>
          <a:bodyPr>
            <a:normAutofit/>
          </a:bodyPr>
          <a:lstStyle/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>
                <a:latin typeface="+mj-lt"/>
              </a:rPr>
              <a:t>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Скороговорка - жанр устного народного творчества. Это специально подобранная фраза с трудно выговариваемым подбором звуков, быстро произносимая шуточная поговорка или прибаутка. </a:t>
            </a:r>
          </a:p>
          <a:p>
            <a:pPr marL="365760" indent="-256032" fontAlgn="auto"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algn="ctr" fontAlgn="auto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Аналитическая работа с текстом хрестоматии.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Font typeface="Wingdings 3"/>
              <a:buChar char=""/>
              <a:defRPr/>
            </a:pPr>
            <a:endParaRPr lang="ru-RU" sz="2000" dirty="0" smtClean="0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285750"/>
            <a:ext cx="77724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dirty="0" smtClean="0"/>
              <a:t>Скороговорка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ppt/theme/themeOverride2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ppt/theme/themeOverride3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ppt/theme/themeOverride4.xml><?xml version="1.0" encoding="utf-8"?>
<a:themeOverride xmlns:a="http://schemas.openxmlformats.org/drawingml/2006/main">
  <a:clrScheme name="Городская">
    <a:dk1>
      <a:sysClr val="windowText" lastClr="000000"/>
    </a:dk1>
    <a:lt1>
      <a:sysClr val="window" lastClr="FFFFFF"/>
    </a:lt1>
    <a:dk2>
      <a:srgbClr val="424456"/>
    </a:dk2>
    <a:lt2>
      <a:srgbClr val="DEDEDE"/>
    </a:lt2>
    <a:accent1>
      <a:srgbClr val="53548A"/>
    </a:accent1>
    <a:accent2>
      <a:srgbClr val="438086"/>
    </a:accent2>
    <a:accent3>
      <a:srgbClr val="A04DA3"/>
    </a:accent3>
    <a:accent4>
      <a:srgbClr val="C4652D"/>
    </a:accent4>
    <a:accent5>
      <a:srgbClr val="8B5D3D"/>
    </a:accent5>
    <a:accent6>
      <a:srgbClr val="5C92B5"/>
    </a:accent6>
    <a:hlink>
      <a:srgbClr val="67AFBD"/>
    </a:hlink>
    <a:folHlink>
      <a:srgbClr val="C2A87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372</TotalTime>
  <Words>937</Words>
  <Application>Microsoft Office PowerPoint</Application>
  <PresentationFormat>Экран (4:3)</PresentationFormat>
  <Paragraphs>72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Занятие 6</vt:lpstr>
      <vt:lpstr>           Тема занятия:</vt:lpstr>
      <vt:lpstr>Цель:</vt:lpstr>
      <vt:lpstr>Малые жанры фольклора </vt:lpstr>
      <vt:lpstr>Былички     </vt:lpstr>
      <vt:lpstr>Былички </vt:lpstr>
      <vt:lpstr>                    Частушка </vt:lpstr>
      <vt:lpstr>Загадка </vt:lpstr>
      <vt:lpstr>Скороговорка </vt:lpstr>
      <vt:lpstr>Пословица </vt:lpstr>
      <vt:lpstr> Сказка </vt:lpstr>
      <vt:lpstr>  Байка  </vt:lpstr>
      <vt:lpstr>Песня </vt:lpstr>
      <vt:lpstr>Народная песня </vt:lpstr>
      <vt:lpstr> Вывод</vt:lpstr>
      <vt:lpstr>          Рефлексия </vt:lpstr>
      <vt:lpstr>Домашнее задание  ( на выбор) </vt:lpstr>
      <vt:lpstr>      Литература</vt:lpstr>
    </vt:vector>
  </TitlesOfParts>
  <Company>МОУ СОШ с УИОП 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Библиотека</dc:creator>
  <cp:lastModifiedBy>Учитель</cp:lastModifiedBy>
  <cp:revision>51</cp:revision>
  <dcterms:created xsi:type="dcterms:W3CDTF">2012-01-30T06:40:59Z</dcterms:created>
  <dcterms:modified xsi:type="dcterms:W3CDTF">2019-12-20T09:31:41Z</dcterms:modified>
</cp:coreProperties>
</file>