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64" r:id="rId3"/>
    <p:sldId id="268" r:id="rId4"/>
    <p:sldId id="269" r:id="rId5"/>
    <p:sldId id="27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DD605-2439-4806-B39C-D91CADC83B49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910E1-A36D-4511-9481-A37F88FBA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DD605-2439-4806-B39C-D91CADC83B49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910E1-A36D-4511-9481-A37F88FBA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DD605-2439-4806-B39C-D91CADC83B49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910E1-A36D-4511-9481-A37F88FBA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DD605-2439-4806-B39C-D91CADC83B49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910E1-A36D-4511-9481-A37F88FBA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DD605-2439-4806-B39C-D91CADC83B49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910E1-A36D-4511-9481-A37F88FBA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DD605-2439-4806-B39C-D91CADC83B49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910E1-A36D-4511-9481-A37F88FBA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DD605-2439-4806-B39C-D91CADC83B49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910E1-A36D-4511-9481-A37F88FBA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DD605-2439-4806-B39C-D91CADC83B49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910E1-A36D-4511-9481-A37F88FBA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DD605-2439-4806-B39C-D91CADC83B49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910E1-A36D-4511-9481-A37F88FBA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DD605-2439-4806-B39C-D91CADC83B49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910E1-A36D-4511-9481-A37F88FBA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DD605-2439-4806-B39C-D91CADC83B49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910E1-A36D-4511-9481-A37F88FBA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EDD605-2439-4806-B39C-D91CADC83B49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910E1-A36D-4511-9481-A37F88FBA0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13" Type="http://schemas.openxmlformats.org/officeDocument/2006/relationships/image" Target="../media/image13.jpeg"/><Relationship Id="rId18" Type="http://schemas.openxmlformats.org/officeDocument/2006/relationships/image" Target="../media/image18.gif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17" Type="http://schemas.openxmlformats.org/officeDocument/2006/relationships/image" Target="../media/image17.jpeg"/><Relationship Id="rId2" Type="http://schemas.openxmlformats.org/officeDocument/2006/relationships/image" Target="../media/image2.jpeg"/><Relationship Id="rId16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1.png"/><Relationship Id="rId5" Type="http://schemas.openxmlformats.org/officeDocument/2006/relationships/image" Target="../media/image5.jpeg"/><Relationship Id="rId15" Type="http://schemas.openxmlformats.org/officeDocument/2006/relationships/image" Target="../media/image15.jpeg"/><Relationship Id="rId10" Type="http://schemas.openxmlformats.org/officeDocument/2006/relationships/image" Target="../media/image10.jpeg"/><Relationship Id="rId19" Type="http://schemas.openxmlformats.org/officeDocument/2006/relationships/image" Target="../media/image19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75c517f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55776" y="1556792"/>
            <a:ext cx="59766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Использование  ментальной карты в работе  с детьми по </a:t>
            </a:r>
          </a:p>
          <a:p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Экологическому  воспитанию  старших дошкольников </a:t>
            </a:r>
          </a:p>
          <a:p>
            <a:pPr algn="ctr"/>
            <a:endParaRPr lang="ru-RU" sz="32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6228184" y="188640"/>
            <a:ext cx="255577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МБДО УЦРР</a:t>
            </a:r>
            <a:endParaRPr kumimoji="0" lang="ru-RU" sz="6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2286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ДЕТСКИЙ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САД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"ТЕРЕМОК"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11960" y="5157192"/>
            <a:ext cx="46440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smtClean="0">
                <a:solidFill>
                  <a:schemeClr val="tx2">
                    <a:lumMod val="50000"/>
                  </a:schemeClr>
                </a:solidFill>
              </a:rPr>
              <a:t>                              Автор:    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Новикова Е.М.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 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 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                              Г .</a:t>
            </a:r>
            <a:r>
              <a:rPr lang="ru-RU" b="1" dirty="0" err="1" smtClean="0">
                <a:solidFill>
                  <a:schemeClr val="tx2">
                    <a:lumMod val="50000"/>
                  </a:schemeClr>
                </a:solidFill>
              </a:rPr>
              <a:t>Северобайкальск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 2019 г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rt_urban-and-environmental-widescreen--01_03-2560x16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7544" y="10527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188640"/>
            <a:ext cx="672844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schemeClr val="accent3">
                    <a:lumMod val="50000"/>
                  </a:schemeClr>
                </a:solidFill>
              </a:rPr>
              <a:t>Понятие «ментальной карты»</a:t>
            </a:r>
            <a:endParaRPr lang="ru-RU" sz="36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556792"/>
            <a:ext cx="648072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chemeClr val="tx2">
                    <a:lumMod val="50000"/>
                  </a:schemeClr>
                </a:solidFill>
              </a:rPr>
              <a:t>Интеллектуальная карта – это уникальный и простой метод запоминания информации, с помощью которого, развиваются как творческие, так и речевые способности детей и активизируется мышление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lang="ru-RU" sz="32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82883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Области применения Обучение Запоминание Презентации Планирование Мозговой штурм Принятие решений Рефлексия</a:t>
            </a:r>
            <a:endParaRPr lang="ru-RU" dirty="0"/>
          </a:p>
        </p:txBody>
      </p:sp>
      <p:pic>
        <p:nvPicPr>
          <p:cNvPr id="3" name="Рисунок 2" descr="art_urban-and-environmental-widescreen--01_03-2560x16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51520" y="476672"/>
            <a:ext cx="741682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chemeClr val="accent3">
                    <a:lumMod val="50000"/>
                  </a:schemeClr>
                </a:solidFill>
              </a:rPr>
              <a:t>Области применения</a:t>
            </a:r>
          </a:p>
          <a:p>
            <a:r>
              <a:rPr lang="ru-RU" sz="4000" dirty="0" smtClean="0"/>
              <a:t> </a:t>
            </a:r>
            <a:r>
              <a:rPr lang="ru-RU" sz="6000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Обучение</a:t>
            </a:r>
          </a:p>
          <a:p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800" b="1" i="1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Запоминание </a:t>
            </a:r>
          </a:p>
          <a:p>
            <a:r>
              <a:rPr lang="ru-RU" sz="4800" b="1" i="1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Презентации </a:t>
            </a:r>
          </a:p>
          <a:p>
            <a:r>
              <a:rPr lang="ru-RU" sz="4800" b="1" i="1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Планирование</a:t>
            </a:r>
          </a:p>
          <a:p>
            <a:r>
              <a:rPr lang="ru-RU" sz="4800" b="1" i="1" dirty="0" smtClean="0">
                <a:solidFill>
                  <a:schemeClr val="tx2">
                    <a:lumMod val="50000"/>
                  </a:schemeClr>
                </a:solidFill>
              </a:rPr>
              <a:t> .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Мозговой штурм</a:t>
            </a:r>
          </a:p>
          <a:p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800" b="1" i="1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Принятие решений</a:t>
            </a:r>
          </a:p>
          <a:p>
            <a:r>
              <a:rPr lang="ru-RU" sz="4800" b="1" i="1" dirty="0" smtClean="0">
                <a:solidFill>
                  <a:schemeClr val="tx2">
                    <a:lumMod val="50000"/>
                  </a:schemeClr>
                </a:solidFill>
              </a:rPr>
              <a:t>.</a:t>
            </a:r>
            <a:r>
              <a:rPr lang="ru-RU" sz="3600" b="1" i="1" dirty="0" smtClean="0">
                <a:solidFill>
                  <a:schemeClr val="tx2">
                    <a:lumMod val="50000"/>
                  </a:schemeClr>
                </a:solidFill>
              </a:rPr>
              <a:t> Рефлексия</a:t>
            </a:r>
            <a:endParaRPr lang="ru-RU" sz="3600" b="1" i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rt_urban-and-environmental-widescreen--01_03-2560x16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pic>
        <p:nvPicPr>
          <p:cNvPr id="3" name="Рисунок 2" descr="F:\карта\DSC0463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1556792"/>
            <a:ext cx="3888432" cy="4536504"/>
          </a:xfrm>
          <a:prstGeom prst="flowChartProcess">
            <a:avLst/>
          </a:prstGeom>
          <a:solidFill>
            <a:srgbClr val="FFFFFF">
              <a:shade val="85000"/>
            </a:srgbClr>
          </a:solidFill>
          <a:ln w="38100">
            <a:solidFill>
              <a:schemeClr val="bg2">
                <a:lumMod val="2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0" name="Picture 2" descr="https://cdn.pixabay.com/photo/2014/04/05/11/38/seal-316452_1280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4208" y="-243408"/>
            <a:ext cx="2446983" cy="1619215"/>
          </a:xfrm>
          <a:prstGeom prst="rect">
            <a:avLst/>
          </a:prstGeom>
          <a:noFill/>
        </p:spPr>
      </p:pic>
      <p:pic>
        <p:nvPicPr>
          <p:cNvPr id="2052" name="Picture 4" descr="https://im0-tub-ru.yandex.net/i?id=e4e7e361a858202c162b9388b2348fce&amp;n=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95112" y="1124744"/>
            <a:ext cx="1248888" cy="1080120"/>
          </a:xfrm>
          <a:prstGeom prst="rect">
            <a:avLst/>
          </a:prstGeom>
          <a:noFill/>
        </p:spPr>
      </p:pic>
      <p:pic>
        <p:nvPicPr>
          <p:cNvPr id="2056" name="Picture 8" descr="https://i2.wp.com/obshe.net/upload/000/u11/d6/b0/0e080ccd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267744" y="0"/>
            <a:ext cx="1920213" cy="1440160"/>
          </a:xfrm>
          <a:prstGeom prst="rect">
            <a:avLst/>
          </a:prstGeom>
          <a:noFill/>
        </p:spPr>
      </p:pic>
      <p:pic>
        <p:nvPicPr>
          <p:cNvPr id="2058" name="Picture 10" descr="https://avatars.mds.yandex.net/get-pdb/1667260/76a00822-73f7-4987-ab27-42d68e354b99/s120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323528" y="404664"/>
            <a:ext cx="1440160" cy="990110"/>
          </a:xfrm>
          <a:prstGeom prst="rect">
            <a:avLst/>
          </a:prstGeom>
          <a:noFill/>
        </p:spPr>
      </p:pic>
      <p:pic>
        <p:nvPicPr>
          <p:cNvPr id="2064" name="Picture 16" descr="https://mtdata.ru/u24/photo9787/20767207271-0/original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3"/>
              </a:clrFrom>
              <a:clrTo>
                <a:srgbClr val="FFFFF3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980728"/>
            <a:ext cx="1684411" cy="1224136"/>
          </a:xfrm>
          <a:prstGeom prst="rect">
            <a:avLst/>
          </a:prstGeom>
          <a:noFill/>
        </p:spPr>
      </p:pic>
      <p:pic>
        <p:nvPicPr>
          <p:cNvPr id="2066" name="Picture 18" descr="https://img2.freepng.ru/20180511/gse/kisspng-snow-leopard-clip-art-5af5e7c4daa364.5840311915260650928956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0" y="2060848"/>
            <a:ext cx="1567915" cy="1080120"/>
          </a:xfrm>
          <a:prstGeom prst="rect">
            <a:avLst/>
          </a:prstGeom>
          <a:noFill/>
        </p:spPr>
      </p:pic>
      <p:pic>
        <p:nvPicPr>
          <p:cNvPr id="2068" name="Picture 20" descr="https://ru6.anyfad.com/items/t1@992a478b-8b49-4269-b502-0d9032404c4f/Sobaki--Kolsunkrasnyy-volk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31640" y="2852936"/>
            <a:ext cx="1459571" cy="1296144"/>
          </a:xfrm>
          <a:prstGeom prst="rect">
            <a:avLst/>
          </a:prstGeom>
          <a:noFill/>
        </p:spPr>
      </p:pic>
      <p:pic>
        <p:nvPicPr>
          <p:cNvPr id="2070" name="Picture 22" descr="https://i.pinimg.com/originals/43/a5/ae/43a5ae06ad5a37977021fdde48e298b9.png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645024"/>
            <a:ext cx="1440160" cy="1440160"/>
          </a:xfrm>
          <a:prstGeom prst="rect">
            <a:avLst/>
          </a:prstGeom>
          <a:noFill/>
        </p:spPr>
      </p:pic>
      <p:pic>
        <p:nvPicPr>
          <p:cNvPr id="2072" name="Picture 24" descr="https://images.wallpaperscraft.com/image/chipmunk_white_background_animal_78134_3840x2400.jpg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6829" r="16561"/>
          <a:stretch>
            <a:fillRect/>
          </a:stretch>
        </p:blipFill>
        <p:spPr bwMode="auto">
          <a:xfrm>
            <a:off x="1331640" y="4437112"/>
            <a:ext cx="1547664" cy="964175"/>
          </a:xfrm>
          <a:prstGeom prst="rect">
            <a:avLst/>
          </a:prstGeom>
          <a:noFill/>
        </p:spPr>
      </p:pic>
      <p:pic>
        <p:nvPicPr>
          <p:cNvPr id="2074" name="Picture 26" descr="https://im0-tub-ru.yandex.net/i?id=5c1c7fceb07d40d3eca7444b18f196a7-l&amp;n=13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76256" y="1988840"/>
            <a:ext cx="1586079" cy="720080"/>
          </a:xfrm>
          <a:prstGeom prst="rect">
            <a:avLst/>
          </a:prstGeom>
          <a:noFill/>
        </p:spPr>
      </p:pic>
      <p:pic>
        <p:nvPicPr>
          <p:cNvPr id="2076" name="Picture 28" descr="http://xn--80aeegleao0afjmb9p.xn--p1ai/sites/default/files/files/image/_-_lota_lota_linnaeus_1758.jpg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63813" y="2636912"/>
            <a:ext cx="1680187" cy="1008112"/>
          </a:xfrm>
          <a:prstGeom prst="rect">
            <a:avLst/>
          </a:prstGeom>
          <a:noFill/>
        </p:spPr>
      </p:pic>
      <p:pic>
        <p:nvPicPr>
          <p:cNvPr id="2078" name="Picture 30" descr="http://maximovshop.ru/system/product_group/126/image_catalog.jpg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16216" y="3861048"/>
            <a:ext cx="1673750" cy="1296144"/>
          </a:xfrm>
          <a:prstGeom prst="rect">
            <a:avLst/>
          </a:prstGeom>
          <a:noFill/>
        </p:spPr>
      </p:pic>
      <p:pic>
        <p:nvPicPr>
          <p:cNvPr id="2080" name="Picture 32" descr="https://thegraphicsfairy.com/wp-content/uploads/2019/09/tree-Vintage-GraphicsFairy.jpg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56376" y="5345832"/>
            <a:ext cx="1039616" cy="1512168"/>
          </a:xfrm>
          <a:prstGeom prst="rect">
            <a:avLst/>
          </a:prstGeom>
          <a:noFill/>
        </p:spPr>
      </p:pic>
      <p:pic>
        <p:nvPicPr>
          <p:cNvPr id="2082" name="Picture 34" descr="https://images.lady.mail.ru/456709/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40352" y="3717032"/>
            <a:ext cx="1162894" cy="1056322"/>
          </a:xfrm>
          <a:prstGeom prst="rect">
            <a:avLst/>
          </a:prstGeom>
          <a:noFill/>
        </p:spPr>
      </p:pic>
      <p:pic>
        <p:nvPicPr>
          <p:cNvPr id="2084" name="Picture 36" descr="http://savesteppe.org/wp-content/uploads/2014/02/RB_Buryatia2014.gif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323528" y="5317866"/>
            <a:ext cx="1057300" cy="1540134"/>
          </a:xfrm>
          <a:prstGeom prst="rect">
            <a:avLst/>
          </a:prstGeom>
          <a:noFill/>
        </p:spPr>
      </p:pic>
      <p:pic>
        <p:nvPicPr>
          <p:cNvPr id="2086" name="Picture 38" descr="http://zabavnik.club/wp-content/uploads/2018/06/Kartinki_dlya_detey_81_10042945-1024x640.jpg"/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248" y="5301208"/>
            <a:ext cx="1232719" cy="770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rt_urban-and-environmental-widescreen--01_03-2560x16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29400"/>
          </a:xfrm>
          <a:prstGeom prst="rect">
            <a:avLst/>
          </a:prstGeom>
        </p:spPr>
      </p:pic>
      <p:pic>
        <p:nvPicPr>
          <p:cNvPr id="3" name="Рисунок 2" descr="F:\карта\DSC0465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8"/>
            <a:ext cx="2736304" cy="3312368"/>
          </a:xfrm>
          <a:prstGeom prst="flowChartProcess">
            <a:avLst/>
          </a:prstGeom>
          <a:solidFill>
            <a:srgbClr val="FFFFFF">
              <a:shade val="85000"/>
            </a:srgbClr>
          </a:solidFill>
          <a:ln>
            <a:solidFill>
              <a:schemeClr val="bg2">
                <a:lumMod val="5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F:\карта\DSC0465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264" y="4581128"/>
            <a:ext cx="1944216" cy="2276872"/>
          </a:xfrm>
          <a:prstGeom prst="flowChartProcess">
            <a:avLst/>
          </a:prstGeom>
          <a:solidFill>
            <a:srgbClr val="FFFFFF">
              <a:shade val="85000"/>
            </a:srgbClr>
          </a:solidFill>
          <a:ln>
            <a:solidFill>
              <a:schemeClr val="bg2">
                <a:lumMod val="5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3923928" y="332656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Интеллект-карта (или </a:t>
            </a:r>
            <a:r>
              <a:rPr lang="ru-RU" b="1" i="1" dirty="0" smtClean="0">
                <a:solidFill>
                  <a:schemeClr val="tx2">
                    <a:lumMod val="50000"/>
                  </a:schemeClr>
                </a:solidFill>
              </a:rPr>
              <a:t>«карта ума»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) представляет собой информацию, изображаемую в графическом виде на большом формате . Она отражает связи (смысловые, причинно-следственные, ассоциативные и т. д.) между понятиями, частями и составляющими рассматриваемой области.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Карты ума позволяют на одном листе собрать всю необходимую информацию, относящуюся к решению проблемы, и окинуть ее одним взглядом.</a:t>
            </a:r>
          </a:p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При составлении данного дидактического пособия используется весь интеллектуальный и творческий потенциал детей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8" name="Рисунок 7" descr="F:\карта\DSC04645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789040"/>
            <a:ext cx="3024336" cy="2304256"/>
          </a:xfrm>
          <a:prstGeom prst="flowChartProcess">
            <a:avLst/>
          </a:prstGeom>
          <a:solidFill>
            <a:srgbClr val="FFFFFF">
              <a:shade val="85000"/>
            </a:srgbClr>
          </a:solidFill>
          <a:ln>
            <a:solidFill>
              <a:schemeClr val="bg2">
                <a:lumMod val="50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F:\карта\DSC04651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07904" y="4869160"/>
            <a:ext cx="2232248" cy="2132856"/>
          </a:xfrm>
          <a:prstGeom prst="flowChartProcess">
            <a:avLst/>
          </a:prstGeom>
          <a:solidFill>
            <a:srgbClr val="FFFFFF">
              <a:shade val="85000"/>
            </a:srgbClr>
          </a:solidFill>
          <a:ln>
            <a:solidFill>
              <a:schemeClr val="bg2">
                <a:lumMod val="25000"/>
              </a:schemeClr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261</TotalTime>
  <Words>95</Words>
  <Application>Microsoft Office PowerPoint</Application>
  <PresentationFormat>Экран (4:3)</PresentationFormat>
  <Paragraphs>23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Интеллект – карта «Флора и фауна озера Байкал»</dc:title>
  <dc:creator>pcuser</dc:creator>
  <cp:lastModifiedBy>ком</cp:lastModifiedBy>
  <cp:revision>33</cp:revision>
  <dcterms:created xsi:type="dcterms:W3CDTF">2018-02-24T04:12:59Z</dcterms:created>
  <dcterms:modified xsi:type="dcterms:W3CDTF">2019-12-21T23:17:12Z</dcterms:modified>
</cp:coreProperties>
</file>