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0" r:id="rId5"/>
    <p:sldId id="257" r:id="rId6"/>
    <p:sldId id="259" r:id="rId7"/>
    <p:sldId id="261" r:id="rId8"/>
    <p:sldId id="262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58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1" autoAdjust="0"/>
    <p:restoredTop sz="94660"/>
  </p:normalViewPr>
  <p:slideViewPr>
    <p:cSldViewPr snapToGrid="0">
      <p:cViewPr>
        <p:scale>
          <a:sx n="81" d="100"/>
          <a:sy n="81" d="100"/>
        </p:scale>
        <p:origin x="444" y="-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80;&#1088;&#1080;&#1085;&#1072;&#1087;&#1077;&#1083;&#1080;&#1093;\&#1056;&#1072;&#1073;&#1086;&#1095;&#1080;&#1081;%20&#1089;&#1090;&#1086;&#1083;\&#1050;&#1085;&#1080;&#1075;&#1072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radarChart>
        <c:radarStyle val="marker"/>
        <c:ser>
          <c:idx val="0"/>
          <c:order val="0"/>
          <c:tx>
            <c:strRef>
              <c:f>[Книга1.xlsx]Лист1!$B$29</c:f>
              <c:strCache>
                <c:ptCount val="1"/>
                <c:pt idx="0">
                  <c:v>Констатирующий этап </c:v>
                </c:pt>
              </c:strCache>
            </c:strRef>
          </c:tx>
          <c:marker>
            <c:symbol val="none"/>
          </c:marker>
          <c:cat>
            <c:strRef>
              <c:f>[Книга1.xlsx]Лист1!$A$30:$A$37</c:f>
              <c:strCache>
                <c:ptCount val="8"/>
                <c:pt idx="0">
                  <c:v>Сензитивность, восприимчивость к социальной информации</c:v>
                </c:pt>
                <c:pt idx="1">
                  <c:v>Эмоциональная модальность социального интереса</c:v>
                </c:pt>
                <c:pt idx="2">
                  <c:v>Легкость социальных контактов</c:v>
                </c:pt>
                <c:pt idx="3">
                  <c:v>Активность, инициативность в процессе взаимодействия</c:v>
                </c:pt>
                <c:pt idx="4">
                  <c:v>Самостоятельность</c:v>
                </c:pt>
                <c:pt idx="5">
                  <c:v>Устойчивость проявления с.и. в различных условиях</c:v>
                </c:pt>
                <c:pt idx="6">
                  <c:v>Диапазон социальных контактов</c:v>
                </c:pt>
                <c:pt idx="7">
                  <c:v>Эмпатия</c:v>
                </c:pt>
              </c:strCache>
            </c:strRef>
          </c:cat>
          <c:val>
            <c:numRef>
              <c:f>[Книга1.xlsx]Лист1!$B$30:$B$37</c:f>
              <c:numCache>
                <c:formatCode>General</c:formatCode>
                <c:ptCount val="8"/>
                <c:pt idx="0">
                  <c:v>3.3</c:v>
                </c:pt>
                <c:pt idx="1">
                  <c:v>2.9</c:v>
                </c:pt>
                <c:pt idx="2">
                  <c:v>4</c:v>
                </c:pt>
                <c:pt idx="3">
                  <c:v>3.5</c:v>
                </c:pt>
                <c:pt idx="4">
                  <c:v>3.4</c:v>
                </c:pt>
                <c:pt idx="5">
                  <c:v>3.4</c:v>
                </c:pt>
                <c:pt idx="6">
                  <c:v>3.5</c:v>
                </c:pt>
                <c:pt idx="7">
                  <c:v>2.9</c:v>
                </c:pt>
              </c:numCache>
            </c:numRef>
          </c:val>
        </c:ser>
        <c:ser>
          <c:idx val="1"/>
          <c:order val="1"/>
          <c:tx>
            <c:strRef>
              <c:f>[Книга1.xlsx]Лист1!$C$29</c:f>
              <c:strCache>
                <c:ptCount val="1"/>
                <c:pt idx="0">
                  <c:v>Контрольныйэтап</c:v>
                </c:pt>
              </c:strCache>
            </c:strRef>
          </c:tx>
          <c:marker>
            <c:symbol val="none"/>
          </c:marker>
          <c:cat>
            <c:strRef>
              <c:f>[Книга1.xlsx]Лист1!$A$30:$A$37</c:f>
              <c:strCache>
                <c:ptCount val="8"/>
                <c:pt idx="0">
                  <c:v>Сензитивность, восприимчивость к социальной информации</c:v>
                </c:pt>
                <c:pt idx="1">
                  <c:v>Эмоциональная модальность социального интереса</c:v>
                </c:pt>
                <c:pt idx="2">
                  <c:v>Легкость социальных контактов</c:v>
                </c:pt>
                <c:pt idx="3">
                  <c:v>Активность, инициативность в процессе взаимодействия</c:v>
                </c:pt>
                <c:pt idx="4">
                  <c:v>Самостоятельность</c:v>
                </c:pt>
                <c:pt idx="5">
                  <c:v>Устойчивость проявления с.и. в различных условиях</c:v>
                </c:pt>
                <c:pt idx="6">
                  <c:v>Диапазон социальных контактов</c:v>
                </c:pt>
                <c:pt idx="7">
                  <c:v>Эмпатия</c:v>
                </c:pt>
              </c:strCache>
            </c:strRef>
          </c:cat>
          <c:val>
            <c:numRef>
              <c:f>[Книга1.xlsx]Лист1!$C$30:$C$37</c:f>
              <c:numCache>
                <c:formatCode>General</c:formatCode>
                <c:ptCount val="8"/>
                <c:pt idx="0">
                  <c:v>3.7</c:v>
                </c:pt>
                <c:pt idx="1">
                  <c:v>3.5</c:v>
                </c:pt>
                <c:pt idx="2">
                  <c:v>3.8</c:v>
                </c:pt>
                <c:pt idx="3">
                  <c:v>3.6</c:v>
                </c:pt>
                <c:pt idx="4">
                  <c:v>3.7</c:v>
                </c:pt>
                <c:pt idx="5">
                  <c:v>3.5</c:v>
                </c:pt>
                <c:pt idx="6">
                  <c:v>3.7</c:v>
                </c:pt>
                <c:pt idx="7">
                  <c:v>3.3</c:v>
                </c:pt>
              </c:numCache>
            </c:numRef>
          </c:val>
        </c:ser>
        <c:dLbls/>
        <c:axId val="65062016"/>
        <c:axId val="65063552"/>
      </c:radarChart>
      <c:catAx>
        <c:axId val="65062016"/>
        <c:scaling>
          <c:orientation val="minMax"/>
        </c:scaling>
        <c:axPos val="b"/>
        <c:majorGridlines/>
        <c:numFmt formatCode="General" sourceLinked="0"/>
        <c:tickLblPos val="nextTo"/>
        <c:txPr>
          <a:bodyPr/>
          <a:lstStyle/>
          <a:p>
            <a:pPr>
              <a:defRPr sz="1800" baseline="0"/>
            </a:pPr>
            <a:endParaRPr lang="ru-RU"/>
          </a:p>
        </c:txPr>
        <c:crossAx val="65063552"/>
        <c:crosses val="autoZero"/>
        <c:auto val="1"/>
        <c:lblAlgn val="ctr"/>
        <c:lblOffset val="100"/>
      </c:catAx>
      <c:valAx>
        <c:axId val="65063552"/>
        <c:scaling>
          <c:orientation val="minMax"/>
        </c:scaling>
        <c:axPos val="l"/>
        <c:majorGridlines/>
        <c:numFmt formatCode="General" sourceLinked="1"/>
        <c:majorTickMark val="cross"/>
        <c:tickLblPos val="nextTo"/>
        <c:crossAx val="6506201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 baseline="0"/>
          </a:pPr>
          <a:endParaRPr lang="ru-RU"/>
        </a:p>
      </c:txPr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6993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5501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9073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78524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082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46623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46734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0818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4851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86720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9476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0199C-9720-4760-8A8B-10AFBDF54B58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404BB-AB6E-4214-A18B-F8AB664CD4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0353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7127" y="4831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Театрально-игровые технологии, как средство социального здоровья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1828" y="4089231"/>
            <a:ext cx="6096000" cy="17081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  <a:tabLst>
                <a:tab pos="2969895" algn="ctr"/>
                <a:tab pos="5940425" algn="r"/>
              </a:tabLst>
            </a:pPr>
            <a:r>
              <a:rPr lang="ru-RU" dirty="0" err="1" smtClean="0">
                <a:solidFill>
                  <a:schemeClr val="tx1"/>
                </a:solidFill>
                <a:ea typeface="Times New Roman"/>
              </a:rPr>
              <a:t>Медниковой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 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Ксении Андреевны </a:t>
            </a:r>
          </a:p>
          <a:p>
            <a:pPr algn="r"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ea typeface="Times New Roman"/>
              </a:rPr>
              <a:t>Воспитатель ГБДОУ 55 Калининского района</a:t>
            </a:r>
            <a:r>
              <a:rPr lang="ru-RU" dirty="0" smtClean="0">
                <a:solidFill>
                  <a:schemeClr val="tx1"/>
                </a:solidFill>
                <a:ea typeface="Times New Roman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Санкт-Петербург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2019г</a:t>
            </a:r>
            <a:r>
              <a:rPr lang="ru-RU" sz="2000" dirty="0" smtClean="0">
                <a:solidFill>
                  <a:schemeClr val="tx1"/>
                </a:solidFill>
                <a:ea typeface="Times New Roman"/>
              </a:rPr>
              <a:t>.</a:t>
            </a:r>
            <a:endParaRPr lang="ru-RU" sz="2000" dirty="0">
              <a:solidFill>
                <a:schemeClr val="tx1"/>
              </a:solidFill>
              <a:ea typeface="Times New Roman"/>
            </a:endParaRPr>
          </a:p>
        </p:txBody>
      </p:sp>
      <p:pic>
        <p:nvPicPr>
          <p:cNvPr id="6" name="Picture 2" descr="C:\Users\Никита\Desktop\Gs-iC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01768" y="3084909"/>
            <a:ext cx="64103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8010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78412025"/>
              </p:ext>
            </p:extLst>
          </p:nvPr>
        </p:nvGraphicFramePr>
        <p:xfrm>
          <a:off x="926275" y="890651"/>
          <a:ext cx="11123220" cy="58284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04745"/>
                <a:gridCol w="3411534"/>
                <a:gridCol w="2506941"/>
              </a:tblGrid>
              <a:tr h="890648">
                <a:tc>
                  <a:txBody>
                    <a:bodyPr/>
                    <a:lstStyle/>
                    <a:p>
                      <a:pPr indent="9017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Параметры социального интереса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Средние значения по выборке</a:t>
                      </a:r>
                    </a:p>
                    <a:p>
                      <a:pPr indent="2159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(констатирующий эксперимент)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Средние значения по </a:t>
                      </a:r>
                      <a:r>
                        <a:rPr lang="ru-RU" sz="1600" dirty="0" smtClean="0">
                          <a:effectLst/>
                        </a:rPr>
                        <a:t>выборке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(к. </a:t>
                      </a:r>
                      <a:r>
                        <a:rPr lang="ru-RU" sz="1600" dirty="0">
                          <a:effectLst/>
                        </a:rPr>
                        <a:t>этап)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796389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Сензитивность, восприимчивость к социальной информации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3,3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3,7 балла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796389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Эмоциональная модальность социального  интереса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2,9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marL="0" indent="90170" algn="just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3,5 балла</a:t>
                      </a:r>
                    </a:p>
                  </a:txBody>
                  <a:tcPr marL="46621" marR="46621" marT="0" marB="0"/>
                </a:tc>
              </a:tr>
              <a:tr h="398194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Легкость социальных контактов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4,0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3,8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796389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Активность, инициативность в процессе взаимодействия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3,5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3,6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398194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Самостоятельность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3,4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3,7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796389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Устойчивость проявления социального интереса в различных условиях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3,4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3,5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398194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Диапазон социальных контактов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3,5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3,7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  <a:tr h="398194"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Эмпатия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2,9 балла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  <a:tc>
                  <a:txBody>
                    <a:bodyPr/>
                    <a:lstStyle/>
                    <a:p>
                      <a:pPr indent="9017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3,3 балла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621" marR="46621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56905" y="178582"/>
            <a:ext cx="10177152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Средние значения группы показателей развития социального интереса.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7413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1380935303"/>
              </p:ext>
            </p:extLst>
          </p:nvPr>
        </p:nvGraphicFramePr>
        <p:xfrm>
          <a:off x="451262" y="1094924"/>
          <a:ext cx="11079678" cy="5617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1268" y="154380"/>
            <a:ext cx="1048591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Распределение </a:t>
            </a:r>
            <a:r>
              <a:rPr lang="ru-RU" sz="2100" b="1" dirty="0">
                <a:latin typeface="Times New Roman" panose="02020603050405020304" pitchFamily="18" charset="0"/>
                <a:ea typeface="Calibri" panose="020F0502020204030204" pitchFamily="34" charset="0"/>
              </a:rPr>
              <a:t>значений по уровням развития социального интерес на разных этапах </a:t>
            </a:r>
            <a:r>
              <a:rPr lang="ru-RU" sz="21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эксперимента</a:t>
            </a:r>
            <a:endParaRPr lang="ru-RU" sz="2100" b="1" dirty="0"/>
          </a:p>
        </p:txBody>
      </p:sp>
    </p:spTree>
    <p:extLst>
      <p:ext uri="{BB962C8B-B14F-4D97-AF65-F5344CB8AC3E}">
        <p14:creationId xmlns:p14="http://schemas.microsoft.com/office/powerpoint/2010/main" xmlns="" val="239228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Диаграмма 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58297" y="1496292"/>
            <a:ext cx="5537942" cy="53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7" name="Диаграмма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5420" y="1496292"/>
            <a:ext cx="5612865" cy="536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91990" y="498764"/>
            <a:ext cx="30163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СЕНЗИТИВНОСТЬ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142257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Диаграмма 1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20042"/>
            <a:ext cx="5810560" cy="533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Диаграмма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6821" y="1520042"/>
            <a:ext cx="6555179" cy="5285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5101" y="914400"/>
            <a:ext cx="47382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Эмоциональная модальность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28897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Диаграмма 11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008" y="653143"/>
            <a:ext cx="6400800" cy="556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5" name="Диаграмма 3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85808" y="653143"/>
            <a:ext cx="5506192" cy="599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0721" y="160700"/>
            <a:ext cx="416823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Легкость </a:t>
            </a:r>
            <a:r>
              <a:rPr lang="ru-RU" sz="2600" b="1" dirty="0" err="1" smtClean="0"/>
              <a:t>соц.интересов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576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Диаграмма 1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-44"/>
          <a:stretch>
            <a:fillRect/>
          </a:stretch>
        </p:blipFill>
        <p:spPr bwMode="auto">
          <a:xfrm>
            <a:off x="332509" y="2280062"/>
            <a:ext cx="5815879" cy="3828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69" name="Диаграмма 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48387" y="2280062"/>
            <a:ext cx="5857565" cy="4040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705101" y="951808"/>
            <a:ext cx="574765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smtClean="0"/>
              <a:t>Активность, инициативность 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263879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Диаграмма 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1886" y="1555668"/>
            <a:ext cx="5727927" cy="446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3" name="Диаграмма 5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9813" y="1555668"/>
            <a:ext cx="5791138" cy="4550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98223" y="581891"/>
            <a:ext cx="51538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/>
              <a:t>САМОСТОЯТЕЛЬНОСТЬ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xmlns="" val="166250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Диаграмма 1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761" y="1710047"/>
            <a:ext cx="5639852" cy="460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17" name="Диаграмма 6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0307" y="1710046"/>
            <a:ext cx="5207515" cy="460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67075" y="665018"/>
            <a:ext cx="795307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Устойчивость проявления </a:t>
            </a:r>
            <a:r>
              <a:rPr lang="ru-RU" sz="2600" b="1" dirty="0" err="1" smtClean="0"/>
              <a:t>с.и</a:t>
            </a:r>
            <a:r>
              <a:rPr lang="ru-RU" sz="2600" b="1" dirty="0" smtClean="0"/>
              <a:t>. в различных ситуациях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414846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Диаграмма 1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0672" y="1935680"/>
            <a:ext cx="6034088" cy="4922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Диаграмма 7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416" y="1935680"/>
            <a:ext cx="6521717" cy="4922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86992" y="463138"/>
            <a:ext cx="373006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600" b="1" dirty="0" smtClean="0"/>
              <a:t>Диапазон </a:t>
            </a:r>
            <a:r>
              <a:rPr lang="ru-RU" sz="2600" b="1" dirty="0" err="1" smtClean="0"/>
              <a:t>соц.контактов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318435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Диаграмма 1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3455" y="2042555"/>
            <a:ext cx="6081713" cy="481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5" name="Диаграмма 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5168" y="2042556"/>
            <a:ext cx="6016831" cy="481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63886" y="890649"/>
            <a:ext cx="17947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 err="1" smtClean="0"/>
              <a:t>Эмпатия</a:t>
            </a:r>
            <a:endParaRPr lang="ru-RU" sz="2600" b="1" dirty="0"/>
          </a:p>
        </p:txBody>
      </p:sp>
    </p:spTree>
    <p:extLst>
      <p:ext uri="{BB962C8B-B14F-4D97-AF65-F5344CB8AC3E}">
        <p14:creationId xmlns:p14="http://schemas.microsoft.com/office/powerpoint/2010/main" xmlns="" val="345924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11598" y="155524"/>
            <a:ext cx="7148945" cy="172192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666256" y="4844837"/>
            <a:ext cx="425315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игры-драматизации</a:t>
            </a:r>
            <a:endParaRPr lang="ru-RU" sz="3000" dirty="0"/>
          </a:p>
        </p:txBody>
      </p:sp>
      <p:sp>
        <p:nvSpPr>
          <p:cNvPr id="3" name="TextBox 2"/>
          <p:cNvSpPr txBox="1"/>
          <p:nvPr/>
        </p:nvSpPr>
        <p:spPr>
          <a:xfrm>
            <a:off x="3231208" y="587588"/>
            <a:ext cx="54665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dirty="0" smtClean="0">
                <a:solidFill>
                  <a:schemeClr val="bg1"/>
                </a:solidFill>
              </a:rPr>
              <a:t>Театрально-игровые технологии</a:t>
            </a:r>
            <a:endParaRPr lang="ru-RU" sz="3000" dirty="0">
              <a:solidFill>
                <a:schemeClr val="bg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8634102">
            <a:off x="4150763" y="4042259"/>
            <a:ext cx="1306285" cy="131816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 rot="2262401">
            <a:off x="6273670" y="4069271"/>
            <a:ext cx="1306285" cy="131816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41850" y="4805362"/>
            <a:ext cx="3472297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режиссерские игры </a:t>
            </a:r>
            <a:endParaRPr lang="ru-RU" sz="3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47400" y="5359360"/>
            <a:ext cx="29274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Настольный театр картинок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547400" y="5618694"/>
            <a:ext cx="2866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Настольный театр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игрушек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696727" y="5442315"/>
            <a:ext cx="35276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Игры-драматизации с пальчиками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682015" y="5728692"/>
            <a:ext cx="3950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Игры-драматизации с куклами бибабо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2507" y="2274838"/>
            <a:ext cx="1063001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Театрально-игровые технологии в педагогике – театральные игровые упражнения, психофизические тренинги и творческие методы,  используемые в работе педагога в целях диагностики,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коррекции 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(терапии), и развития ребенка: преодоление мышечных зажимов, формирование артистической </a:t>
            </a:r>
            <a:r>
              <a:rPr lang="ru-RU" sz="2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выразительности и непосредственности, развитие восприятия и наблюдательности, воспитание культуры тела и речи [</a:t>
            </a:r>
            <a:r>
              <a:rPr lang="ru-RU" sz="2200" dirty="0" err="1">
                <a:latin typeface="Times New Roman" panose="02020603050405020304" pitchFamily="18" charset="0"/>
                <a:ea typeface="Calibri" panose="020F0502020204030204" pitchFamily="34" charset="0"/>
              </a:rPr>
              <a:t>Пелих</a:t>
            </a:r>
            <a:r>
              <a:rPr lang="ru-RU" sz="2200" dirty="0">
                <a:latin typeface="Times New Roman" panose="02020603050405020304" pitchFamily="18" charset="0"/>
                <a:ea typeface="Calibri" panose="020F0502020204030204" pitchFamily="34" charset="0"/>
              </a:rPr>
              <a:t> И.Д.].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xmlns="" val="416450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724398" y="189015"/>
            <a:ext cx="6858000" cy="3962400"/>
          </a:xfrm>
          <a:prstGeom prst="roundRect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Пусть наши дети будут благополучными и социально успешными!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Никита\Desktop\Gs-iC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8235" y="4388963"/>
            <a:ext cx="64103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1336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9173" y="286204"/>
            <a:ext cx="92429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</a:rPr>
              <a:t>Проблему игровой деятельности разрабатывали К.Д. Ушинский,      П.П. </a:t>
            </a:r>
            <a:r>
              <a:rPr lang="ru-RU" sz="2400" dirty="0" err="1">
                <a:solidFill>
                  <a:srgbClr val="333333"/>
                </a:solidFill>
              </a:rPr>
              <a:t>Блонский</a:t>
            </a:r>
            <a:r>
              <a:rPr lang="ru-RU" sz="2400" dirty="0">
                <a:solidFill>
                  <a:srgbClr val="333333"/>
                </a:solidFill>
              </a:rPr>
              <a:t>, С.Л. Рубинштейн, Д.Б. </a:t>
            </a:r>
            <a:r>
              <a:rPr lang="ru-RU" sz="2400" dirty="0" err="1">
                <a:solidFill>
                  <a:srgbClr val="333333"/>
                </a:solidFill>
              </a:rPr>
              <a:t>Эльконин</a:t>
            </a:r>
            <a:r>
              <a:rPr lang="ru-RU" sz="2400" dirty="0">
                <a:solidFill>
                  <a:srgbClr val="333333"/>
                </a:solidFill>
              </a:rPr>
              <a:t>, К. Гросс, Ф. Шиллер,        Г. Спенсер, К. </a:t>
            </a:r>
            <a:r>
              <a:rPr lang="ru-RU" sz="2400" dirty="0" err="1">
                <a:solidFill>
                  <a:srgbClr val="333333"/>
                </a:solidFill>
              </a:rPr>
              <a:t>Бюлер</a:t>
            </a:r>
            <a:r>
              <a:rPr lang="ru-RU" sz="2400" dirty="0">
                <a:solidFill>
                  <a:srgbClr val="333333"/>
                </a:solidFill>
              </a:rPr>
              <a:t>, З. Фрейд, Ж. Пиаже и др.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59079" y="3827699"/>
            <a:ext cx="106798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</a:rPr>
              <a:t>Ученые, которые занимались театрально-игровыми технологиями: К.С. Станиславский (</a:t>
            </a:r>
            <a:r>
              <a:rPr lang="ru-RU" sz="2400" dirty="0"/>
              <a:t>рекомендовал актерам учиться актерскому мастерству и вере, наблюдая за детской игрой)</a:t>
            </a:r>
            <a:r>
              <a:rPr lang="ru-RU" sz="2400" dirty="0">
                <a:solidFill>
                  <a:srgbClr val="000000"/>
                </a:solidFill>
              </a:rPr>
              <a:t>,  Губанова Т.Ф. «Театрализованная деятельность дошкольников» и </a:t>
            </a:r>
            <a:r>
              <a:rPr lang="ru-RU" sz="2400" dirty="0" err="1">
                <a:solidFill>
                  <a:srgbClr val="000000"/>
                </a:solidFill>
              </a:rPr>
              <a:t>Маханева</a:t>
            </a:r>
            <a:r>
              <a:rPr lang="ru-RU" sz="2400" dirty="0">
                <a:solidFill>
                  <a:srgbClr val="000000"/>
                </a:solidFill>
              </a:rPr>
              <a:t> М.Д. «Театрализованные занятия в детском саду», Т.С. Григорьева «Маленький принц», Е.А. Антипина,  «Театрализованная деятельность в детском саду», Е.В. Мигунова «Театральная педагогика в детском саду», </a:t>
            </a:r>
            <a:r>
              <a:rPr lang="ru-RU" sz="2400" dirty="0" err="1">
                <a:solidFill>
                  <a:srgbClr val="000000"/>
                </a:solidFill>
              </a:rPr>
              <a:t>Пелих</a:t>
            </a:r>
            <a:r>
              <a:rPr lang="ru-RU" sz="2400" dirty="0">
                <a:solidFill>
                  <a:srgbClr val="000000"/>
                </a:solidFill>
              </a:rPr>
              <a:t> И.Д. и др.</a:t>
            </a:r>
            <a:endParaRPr lang="ru-RU" sz="2400" dirty="0"/>
          </a:p>
        </p:txBody>
      </p:sp>
      <p:pic>
        <p:nvPicPr>
          <p:cNvPr id="6" name="Picture 2" descr="C:\Users\Никита\Desktop\Gs-iC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854" y="1485541"/>
            <a:ext cx="6410325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371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3792" y="329514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1256" y="329514"/>
            <a:ext cx="11930743" cy="5298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ru-RU" sz="28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театральной деятельности в дошкольном возрасте</a:t>
            </a:r>
            <a:endParaRPr lang="ru-RU" sz="28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Помогает сформировать модель поведения, этически ценные способы общения, активно вовлекая детей в социальное взаимодействие;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повысить общую культуру ребенка, приобщая к духовным ценностям;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знакомит с литературой, музыкой, изобразительным искусством, правилами этикета, традициями;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прививает устойчивый социальный интерес;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совершенствует навыки воплощения в игре определенных переживаний, побуждает к созданию новых образов, нового поведенческого опыта; 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способствуют развитию игрового поведения, эстетического чувства, развитию сценического творчества, музыкальных и артистических способностей детей;</a:t>
            </a:r>
            <a:endParaRPr lang="ru-RU" dirty="0" smtClean="0">
              <a:effectLst/>
            </a:endParaRPr>
          </a:p>
          <a:p>
            <a:pPr marL="342900" lvl="0" indent="-342900" algn="just" fontAlgn="base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"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дает элементарные представления о видах театральной практики; </a:t>
            </a:r>
            <a:endParaRPr lang="ru-RU" dirty="0" smtClean="0">
              <a:effectLst/>
            </a:endParaRPr>
          </a:p>
          <a:p>
            <a:r>
              <a:rPr lang="ru-RU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развивает навыки публичного выступления и творческого содружества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80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0676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6878" y="0"/>
            <a:ext cx="11835740" cy="5683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x-none" sz="2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Программа преобразующего эксперимента</a:t>
            </a:r>
            <a:endParaRPr lang="ru-RU" sz="2200" b="1" i="1" dirty="0">
              <a:latin typeface="Cambria" panose="020405030504060302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</a:t>
            </a:r>
            <a:r>
              <a:rPr lang="ru-RU" sz="2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социального интереса у дошкольников средствами театрально-игровых технологий.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0"/>
              </a:spcAft>
            </a:pPr>
            <a:r>
              <a:rPr lang="ru-RU" sz="20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000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компетенции дошкольников в социальной сферах «Я и взрослые», «Я и сверстники», «Я и Я».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Расширение спектра социальных ролей и сфер дошкольников;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диапазон эмоций у детей через понимание и сопереживание.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Развить у ребенка интерес к решению проблем социального окружающего мира.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интереса к социальным контактам.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Обучение детей устанавливать и поддерживать социальные контакты.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атмосферы к театрально-игровой деятельности.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50000"/>
              </a:lnSpc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креативных способностей в </a:t>
            </a:r>
            <a:r>
              <a:rPr lang="ru-RU" sz="2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полихудожественной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деятельности.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146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71897" y="0"/>
            <a:ext cx="109490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rgbClr val="92D05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Путешествие</a:t>
            </a:r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 в страну сказок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14713022"/>
              </p:ext>
            </p:extLst>
          </p:nvPr>
        </p:nvGraphicFramePr>
        <p:xfrm>
          <a:off x="0" y="831273"/>
          <a:ext cx="12089081" cy="61059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11927"/>
                <a:gridCol w="10177154"/>
              </a:tblGrid>
              <a:tr h="3112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Направление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Задачи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9725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Основы театральной культуры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познакомить детей с основными видами театрального искусства, с театральной терминологией, воспитывать культуру поведения в театральном мире.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9725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Ритмопластика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развивать умение произвольно реагировать на команду или музыкальный сигнал, готовность действовать согласовано, развивать координацию движения, учить запоминать заданные позы и образно передавать их.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11057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Культура и техника речи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развивать речевое дыхание и правильною артикуляцию, чёткую дикцию, разнообразную интонацию логику речи; учить сочинять небольшие рассказы и сказки, подбирать простейшие рифмы; произносить скороговорки и стихи, пополнять словарный запас.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13032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Театральная игра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учить детей действовать в соответствии с ролью, ориентироваться в пространстве, равномерно размещаться по площадке, развивать зрительное слуховое внимание, память, запоминая слова героев спектакля, строить диалог с партнёром на заданную тему, взаимоконтроль.  Развивать наблюдательность, образное мышление, фантазию, воображение, интерес к сценическому искусству. 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  <a:tr h="14363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Основы актерского мастерства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</a:rPr>
                        <a:t>учить сочинять этюды по сказкам; развивать навыки действий с воображаемыми предметами; развивать умение пользоваться интонациями, выражающими разнообразные эмоциональные состояния (грустно, радостно, сердито, удивленно, восхищённо, жалобно и т.д.).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879" marR="5287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61850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9387" y="511791"/>
            <a:ext cx="11649694" cy="6259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3600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ормы работы:</a:t>
            </a:r>
            <a:endParaRPr lang="ru-RU" sz="36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Артикуляторная гимнастика;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Задания на развитие речевой интонационной выразительности;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Игры-превращения;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Психогимнастические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этюды и упражнения, элементы пантомимы;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Упражнения на развитие двигательной пластики;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Пальчиковый </a:t>
            </a:r>
            <a:r>
              <a:rPr lang="ru-RU" sz="2400" b="1" dirty="0" err="1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игротренинг</a:t>
            </a: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Ритмические упражнения;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Театральные этюды, разыгрывание мини-диалогов;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Чтение скороговорок, песенок, стихов, загадок;</a:t>
            </a:r>
            <a:endParaRPr lang="ru-RU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Просмотр кукольных спектаклей.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3404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1839699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113486"/>
            <a:ext cx="11352809" cy="5399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1000"/>
              </a:spcAft>
            </a:pPr>
            <a:r>
              <a:rPr lang="ru-RU" sz="2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26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тапы по подготовке к спектаклю:</a:t>
            </a:r>
            <a:endParaRPr lang="ru-RU" sz="26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подготовка сценария взрослыми (воспитателем совместно с родителями);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подготовка декораций детьми по эскизу взрослых;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распределение ролей с учетом желания детей;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создание костюмов  с помощью взрослых;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подготовка атрибутов для спектакля;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подбор музыкального сопровождения взрослыми (родителями);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совместные репетиции;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v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собственно спектакль.</a:t>
            </a:r>
            <a:endParaRPr lang="ru-RU" sz="2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676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olna.org/wp-content/uploads/2016/09/07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5029" y="1336279"/>
            <a:ext cx="8098971" cy="385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развитие социального интереса, направленности на театрализованную деятельность;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актуализация рефлексивного оценивания;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оценка социально-коммуникативных способностей;</a:t>
            </a:r>
            <a:endParaRPr lang="ru-RU" sz="2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6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формирование и перспектив дальнейшей социальной практики</a:t>
            </a:r>
            <a:endParaRPr lang="ru-RU" sz="2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78906" y="524884"/>
            <a:ext cx="50800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Заключительный блок </a:t>
            </a:r>
            <a:endParaRPr lang="ru-RU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764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834</Words>
  <Application>Microsoft Office PowerPoint</Application>
  <PresentationFormat>Произвольный</PresentationFormat>
  <Paragraphs>119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Театрально-игровые технологии, как средство социального здоровья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asus2</dc:creator>
  <cp:lastModifiedBy>st8</cp:lastModifiedBy>
  <cp:revision>28</cp:revision>
  <dcterms:created xsi:type="dcterms:W3CDTF">2018-04-17T15:56:15Z</dcterms:created>
  <dcterms:modified xsi:type="dcterms:W3CDTF">2019-12-28T21:55:28Z</dcterms:modified>
</cp:coreProperties>
</file>