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9" r:id="rId12"/>
    <p:sldId id="270" r:id="rId13"/>
    <p:sldId id="272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A256DB8-93AE-48C0-B809-874E222DCBF5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91E0766-CB41-4862-90DC-3980CCCBA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56DB8-93AE-48C0-B809-874E222DCBF5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1E0766-CB41-4862-90DC-3980CCCBA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56DB8-93AE-48C0-B809-874E222DCBF5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1E0766-CB41-4862-90DC-3980CCCBA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56DB8-93AE-48C0-B809-874E222DCBF5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1E0766-CB41-4862-90DC-3980CCCBAA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56DB8-93AE-48C0-B809-874E222DCBF5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1E0766-CB41-4862-90DC-3980CCCBAA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56DB8-93AE-48C0-B809-874E222DCBF5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1E0766-CB41-4862-90DC-3980CCCBAA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56DB8-93AE-48C0-B809-874E222DCBF5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1E0766-CB41-4862-90DC-3980CCCBA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56DB8-93AE-48C0-B809-874E222DCBF5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1E0766-CB41-4862-90DC-3980CCCBAA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256DB8-93AE-48C0-B809-874E222DCBF5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1E0766-CB41-4862-90DC-3980CCCBA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A256DB8-93AE-48C0-B809-874E222DCBF5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1E0766-CB41-4862-90DC-3980CCCBA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A256DB8-93AE-48C0-B809-874E222DCBF5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91E0766-CB41-4862-90DC-3980CCCBAA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A256DB8-93AE-48C0-B809-874E222DCBF5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91E0766-CB41-4862-90DC-3980CCCBAA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8604"/>
            <a:ext cx="9144000" cy="857256"/>
          </a:xfrm>
        </p:spPr>
        <p:txBody>
          <a:bodyPr>
            <a:prstTxWarp prst="textArchUp">
              <a:avLst/>
            </a:prstTxWarp>
          </a:bodyPr>
          <a:lstStyle/>
          <a:p>
            <a:r>
              <a:rPr lang="ru-RU" dirty="0" smtClean="0"/>
              <a:t> </a:t>
            </a:r>
            <a:r>
              <a:rPr lang="ru-RU" sz="3600" dirty="0" smtClean="0">
                <a:solidFill>
                  <a:schemeClr val="accent2"/>
                </a:solidFill>
              </a:rPr>
              <a:t>Опыт работы с одарёнными детьми</a:t>
            </a:r>
            <a:endParaRPr lang="ru-RU" sz="3600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57884" y="2571744"/>
            <a:ext cx="3286116" cy="2643206"/>
          </a:xfrm>
        </p:spPr>
        <p:txBody>
          <a:bodyPr>
            <a:normAutofit/>
          </a:bodyPr>
          <a:lstStyle/>
          <a:p>
            <a:pPr algn="ctr"/>
            <a:endParaRPr lang="ru-RU" sz="2000" dirty="0" smtClean="0"/>
          </a:p>
          <a:p>
            <a:pPr algn="ctr"/>
            <a:r>
              <a:rPr lang="ru-RU" sz="2000" dirty="0" smtClean="0"/>
              <a:t>ГБОУ Школа №460 </a:t>
            </a:r>
          </a:p>
          <a:p>
            <a:pPr algn="ctr"/>
            <a:r>
              <a:rPr lang="ru-RU" sz="2000" dirty="0" smtClean="0"/>
              <a:t>Дошкольные группы 9</a:t>
            </a:r>
          </a:p>
          <a:p>
            <a:pPr algn="ctr"/>
            <a:r>
              <a:rPr lang="ru-RU" sz="2000" dirty="0" smtClean="0"/>
              <a:t>Подготовила: воспитатель</a:t>
            </a:r>
          </a:p>
          <a:p>
            <a:pPr algn="ctr"/>
            <a:r>
              <a:rPr lang="ru-RU" sz="2000" dirty="0" smtClean="0"/>
              <a:t> </a:t>
            </a:r>
          </a:p>
          <a:p>
            <a:pPr algn="ctr"/>
            <a:r>
              <a:rPr lang="ru-RU" sz="2000" dirty="0" smtClean="0"/>
              <a:t>Моргуненко С. С.</a:t>
            </a:r>
            <a:endParaRPr lang="ru-RU" sz="2000" dirty="0"/>
          </a:p>
        </p:txBody>
      </p:sp>
      <p:pic>
        <p:nvPicPr>
          <p:cNvPr id="7" name="Рисунок 6" descr="главная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1000108"/>
            <a:ext cx="5214974" cy="464344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 </a:t>
            </a:r>
            <a:r>
              <a:rPr lang="ru-RU" dirty="0" smtClean="0"/>
              <a:t>для экспериментирования детей с различными материалами и предметами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группе создаются условия</a:t>
            </a:r>
            <a:endParaRPr lang="ru-RU" dirty="0"/>
          </a:p>
        </p:txBody>
      </p:sp>
      <p:pic>
        <p:nvPicPr>
          <p:cNvPr id="4" name="Рисунок 3" descr="опыты и экперементы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5984" y="2428868"/>
            <a:ext cx="4572032" cy="30718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 </a:t>
            </a:r>
            <a:r>
              <a:rPr lang="ru-RU" dirty="0" smtClean="0"/>
              <a:t>имеется бумага, цветные карандаши, фломастеры, доски для рисования, цветные мелки, остатки обоев, краски, а также пластилин, различный бросовый материал (шишки, спичечные коробки, ленты, куски веревки, дерева, остатки цветной бумаги). Это может натолкнуть ребенка на то, чтобы смастерить какую-то поделку, изготовить костюм для того или иного персонажа игры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свободном доступе детей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7"/>
            <a:ext cx="8229600" cy="1857387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 с музыкальным руководителем, </a:t>
            </a:r>
          </a:p>
          <a:p>
            <a:r>
              <a:rPr lang="ru-RU" dirty="0" smtClean="0"/>
              <a:t>инструктором по физической культуре</a:t>
            </a:r>
          </a:p>
          <a:p>
            <a:r>
              <a:rPr lang="ru-RU" dirty="0" smtClean="0"/>
              <a:t> с логопедом </a:t>
            </a:r>
          </a:p>
          <a:p>
            <a:pPr algn="ctr">
              <a:buNone/>
            </a:pPr>
            <a:r>
              <a:rPr lang="ru-RU" dirty="0" smtClean="0"/>
              <a:t>А так же проводятся дополнительные занятия в кружках по интересам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2858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Проводятся с детьми индивидуальные занятия</a:t>
            </a:r>
            <a:endParaRPr lang="ru-RU" dirty="0"/>
          </a:p>
        </p:txBody>
      </p:sp>
      <p:pic>
        <p:nvPicPr>
          <p:cNvPr id="3074" name="Picture 2" descr="F:\СКРИПКА\_SAM35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1964501" y="3607607"/>
            <a:ext cx="3286172" cy="23574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F:\Фото из музея\HYplGd_3Qa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2928934"/>
            <a:ext cx="4071966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F:\_SAM023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214638"/>
            <a:ext cx="2286016" cy="36433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талантов, способностей, через различные формы работы:</a:t>
            </a:r>
          </a:p>
          <a:p>
            <a:r>
              <a:rPr lang="ru-RU" b="1" dirty="0" smtClean="0"/>
              <a:t> анкетирование</a:t>
            </a:r>
          </a:p>
          <a:p>
            <a:r>
              <a:rPr lang="ru-RU" b="1" dirty="0" smtClean="0"/>
              <a:t>индивидуальное и групповое консультирование</a:t>
            </a:r>
          </a:p>
          <a:p>
            <a:r>
              <a:rPr lang="ru-RU" b="1" dirty="0" smtClean="0"/>
              <a:t> занятия-тренинги </a:t>
            </a:r>
          </a:p>
          <a:p>
            <a:r>
              <a:rPr lang="ru-RU" b="1" dirty="0" smtClean="0"/>
              <a:t>психолого-педагогические лаборатории</a:t>
            </a:r>
          </a:p>
          <a:p>
            <a:r>
              <a:rPr lang="ru-RU" b="1" dirty="0" smtClean="0"/>
              <a:t>мастер -классы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Оказание помощи родителям в развитии у детей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1329"/>
            <a:ext cx="5857884" cy="4662315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  В общении с ребенком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b="1" dirty="0" smtClean="0"/>
              <a:t>педагог должен </a:t>
            </a:r>
          </a:p>
          <a:p>
            <a:pPr algn="ctr">
              <a:buNone/>
            </a:pPr>
            <a:r>
              <a:rPr lang="ru-RU" dirty="0" smtClean="0"/>
              <a:t>придерживаться тактики сотрудничества: взаимодействовать с ребенком на равных, не уступая ему в возможностях ориентироваться в ситуации, владении способами решения задач,</a:t>
            </a:r>
          </a:p>
          <a:p>
            <a:pPr algn="ctr">
              <a:buNone/>
            </a:pPr>
            <a:r>
              <a:rPr lang="ru-RU" dirty="0" smtClean="0"/>
              <a:t>   применении творческих  способностей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Рекомендации педагогам</a:t>
            </a:r>
            <a:endParaRPr lang="ru-RU" dirty="0"/>
          </a:p>
        </p:txBody>
      </p:sp>
      <p:pic>
        <p:nvPicPr>
          <p:cNvPr id="5" name="Рисунок 4" descr="SAM_006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629641" y="2428868"/>
            <a:ext cx="3514359" cy="34290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1481328"/>
            <a:ext cx="7115196" cy="4525963"/>
          </a:xfrm>
        </p:spPr>
        <p:txBody>
          <a:bodyPr>
            <a:normAutofit fontScale="92500" lnSpcReduction="20000"/>
          </a:bodyPr>
          <a:lstStyle/>
          <a:p>
            <a:pPr algn="ctr" fontAlgn="base">
              <a:buNone/>
            </a:pPr>
            <a:r>
              <a:rPr lang="ru-RU" b="1" dirty="0" smtClean="0"/>
              <a:t>предполагает проведение специальных развивающих занятий, соответствующих возможностям и потребностям детей, отвечающих их особенностям</a:t>
            </a:r>
          </a:p>
          <a:p>
            <a:pPr algn="ctr" fontAlgn="base">
              <a:buNone/>
            </a:pPr>
            <a:endParaRPr lang="ru-RU" b="1" dirty="0" smtClean="0"/>
          </a:p>
          <a:p>
            <a:pPr algn="ctr" fontAlgn="base">
              <a:buNone/>
            </a:pPr>
            <a:r>
              <a:rPr lang="ru-RU" b="1" dirty="0" smtClean="0"/>
              <a:t> создание условий для дальнейшего развития способностей и реализации достигнутого в свободной деятельности </a:t>
            </a:r>
          </a:p>
          <a:p>
            <a:pPr algn="ctr" fontAlgn="base">
              <a:buNone/>
            </a:pPr>
            <a:endParaRPr lang="ru-RU" b="1" dirty="0" smtClean="0"/>
          </a:p>
          <a:p>
            <a:pPr algn="ctr" fontAlgn="base">
              <a:buNone/>
            </a:pPr>
            <a:r>
              <a:rPr lang="ru-RU" b="1" dirty="0" smtClean="0"/>
              <a:t>привлечение к работе с детьми заинтересованных, высококвалифицированных педагогов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Образовательная работа с одаренными дошкольниками </a:t>
            </a:r>
            <a:endParaRPr lang="ru-RU" dirty="0"/>
          </a:p>
        </p:txBody>
      </p:sp>
      <p:sp>
        <p:nvSpPr>
          <p:cNvPr id="4" name="7-конечная звезда 3"/>
          <p:cNvSpPr/>
          <p:nvPr/>
        </p:nvSpPr>
        <p:spPr>
          <a:xfrm>
            <a:off x="357158" y="1571612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7-конечная звезда 4"/>
          <p:cNvSpPr/>
          <p:nvPr/>
        </p:nvSpPr>
        <p:spPr>
          <a:xfrm>
            <a:off x="428596" y="3071810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7-конечная звезда 5"/>
          <p:cNvSpPr/>
          <p:nvPr/>
        </p:nvSpPr>
        <p:spPr>
          <a:xfrm>
            <a:off x="428596" y="4500570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я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71736" y="1481138"/>
            <a:ext cx="3508918" cy="45259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8229600" cy="1285884"/>
          </a:xfrm>
          <a:scene3d>
            <a:camera prst="isometricOffAxis2Left"/>
            <a:lightRig rig="threePt" dir="t"/>
          </a:scene3d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Спасибо за внимание!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1328"/>
            <a:ext cx="4400552" cy="4525963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Одаренный</a:t>
            </a:r>
            <a:r>
              <a:rPr lang="ru-RU" dirty="0" smtClean="0"/>
              <a:t> </a:t>
            </a:r>
            <a:r>
              <a:rPr lang="ru-RU" b="1" dirty="0" smtClean="0"/>
              <a:t>ребенок</a:t>
            </a:r>
            <a:r>
              <a:rPr lang="ru-RU" dirty="0" smtClean="0"/>
              <a:t> — это </a:t>
            </a:r>
            <a:r>
              <a:rPr lang="ru-RU" b="1" dirty="0" smtClean="0"/>
              <a:t>ребенок</a:t>
            </a:r>
            <a:r>
              <a:rPr lang="ru-RU" dirty="0" smtClean="0"/>
              <a:t>, который выделяется яркими, очевидными, иногда выдающимися достижениями (или имеет внутренние предпосылки для таких достижений) в том или ином виде деятельности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b="1" dirty="0"/>
              <a:t>Одарённость – от слова «дар», (</a:t>
            </a:r>
            <a:r>
              <a:rPr lang="ru-RU" b="1" dirty="0" err="1"/>
              <a:t>дар</a:t>
            </a:r>
            <a:r>
              <a:rPr lang="ru-RU" b="1" dirty="0"/>
              <a:t> природы, Божий </a:t>
            </a:r>
            <a:r>
              <a:rPr lang="ru-RU" b="1" dirty="0" smtClean="0"/>
              <a:t>дар</a:t>
            </a:r>
            <a:r>
              <a:rPr lang="ru-RU" b="1" dirty="0"/>
              <a:t>) </a:t>
            </a:r>
          </a:p>
        </p:txBody>
      </p:sp>
      <p:pic>
        <p:nvPicPr>
          <p:cNvPr id="1026" name="Picture 2" descr="E:\Лиза\SAM_23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1785926"/>
            <a:ext cx="3987832" cy="39957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r>
              <a:rPr lang="ru-RU" b="1" dirty="0" smtClean="0"/>
              <a:t> на занятиях все легко и быстро схватывают;</a:t>
            </a:r>
            <a:endParaRPr lang="ru-RU" dirty="0" smtClean="0"/>
          </a:p>
          <a:p>
            <a:pPr fontAlgn="base"/>
            <a:r>
              <a:rPr lang="ru-RU" b="1" dirty="0" smtClean="0"/>
              <a:t> знают многое о таких событиях и проблемах, о которых их сверстники не догадываются;</a:t>
            </a:r>
            <a:endParaRPr lang="ru-RU" dirty="0" smtClean="0"/>
          </a:p>
          <a:p>
            <a:pPr fontAlgn="base"/>
            <a:r>
              <a:rPr lang="ru-RU" b="1" dirty="0" smtClean="0"/>
              <a:t>быстро запоминают услышанное или прочитанное</a:t>
            </a:r>
            <a:endParaRPr lang="ru-RU" dirty="0" smtClean="0"/>
          </a:p>
          <a:p>
            <a:pPr fontAlgn="base"/>
            <a:r>
              <a:rPr lang="ru-RU" b="1" dirty="0" smtClean="0"/>
              <a:t> решают сложные задачи, требующие умственного усилия</a:t>
            </a:r>
            <a:endParaRPr lang="ru-RU" dirty="0" smtClean="0"/>
          </a:p>
          <a:p>
            <a:pPr fontAlgn="base"/>
            <a:r>
              <a:rPr lang="ru-RU" b="1" dirty="0" smtClean="0"/>
              <a:t> задают много вопросов, интересуются многим и часто спрашивают</a:t>
            </a:r>
          </a:p>
          <a:p>
            <a:pPr fontAlgn="base"/>
            <a:r>
              <a:rPr lang="ru-RU" b="1" dirty="0" smtClean="0"/>
              <a:t>оригинально мыслят и предлагают неожиданные ответы и решения</a:t>
            </a:r>
            <a:endParaRPr lang="ru-RU" dirty="0" smtClean="0"/>
          </a:p>
          <a:p>
            <a:pPr fontAlgn="base"/>
            <a:r>
              <a:rPr lang="ru-RU" b="1" dirty="0" smtClean="0"/>
              <a:t>очень восприимчивы, </a:t>
            </a:r>
          </a:p>
          <a:p>
            <a:pPr fontAlgn="base"/>
            <a:r>
              <a:rPr lang="ru-RU" b="1" dirty="0" smtClean="0"/>
              <a:t>наблюдательны </a:t>
            </a:r>
          </a:p>
          <a:p>
            <a:pPr fontAlgn="base"/>
            <a:r>
              <a:rPr lang="ru-RU" b="1" dirty="0" smtClean="0"/>
              <a:t>быстро реагируют на все новое, неожиданное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Как правило, среди дошкольников одного возраста всегда выделяются дети, которые: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643998" cy="2286016"/>
          </a:xfrm>
        </p:spPr>
        <p:txBody>
          <a:bodyPr>
            <a:normAutofit/>
          </a:bodyPr>
          <a:lstStyle/>
          <a:p>
            <a:pPr fontAlgn="base"/>
            <a:r>
              <a:rPr lang="ru-RU" b="1" dirty="0" smtClean="0"/>
              <a:t>дети с высоким общим уровнем умственного развития</a:t>
            </a:r>
            <a:endParaRPr lang="ru-RU" dirty="0" smtClean="0"/>
          </a:p>
          <a:p>
            <a:pPr fontAlgn="base"/>
            <a:r>
              <a:rPr lang="ru-RU" b="1" dirty="0" smtClean="0"/>
              <a:t>дети с признаками специальной творческой одаренности (музыкальной, изобразительной, физической, интеллектуальной)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pPr algn="ctr" fontAlgn="base"/>
            <a:r>
              <a:rPr lang="ru-RU" sz="2800" b="1" dirty="0" smtClean="0"/>
              <a:t>Можно выделить 2 категории одаренности детей в дошкольном возрасте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dirty="0"/>
          </a:p>
        </p:txBody>
      </p:sp>
      <p:pic>
        <p:nvPicPr>
          <p:cNvPr id="2052" name="Picture 4" descr="C:\Users\САША\Desktop\творец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2066" y="3571876"/>
            <a:ext cx="3500494" cy="291725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3" name="Picture 5" descr="C:\Users\САША\Desktop\умный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71538" y="3714752"/>
            <a:ext cx="3090870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6"/>
            <a:ext cx="8786874" cy="3143272"/>
          </a:xfrm>
        </p:spPr>
        <p:txBody>
          <a:bodyPr>
            <a:normAutofit fontScale="77500" lnSpcReduction="20000"/>
          </a:bodyPr>
          <a:lstStyle/>
          <a:p>
            <a:r>
              <a:rPr lang="ru-RU" sz="2800" dirty="0" smtClean="0"/>
              <a:t>не являются биологически заданными явлениями, </a:t>
            </a:r>
            <a:r>
              <a:rPr lang="ru-RU" dirty="0" smtClean="0"/>
              <a:t>а формируются при нужных условиях в процессе деятельности </a:t>
            </a:r>
          </a:p>
          <a:p>
            <a:r>
              <a:rPr lang="ru-RU" dirty="0" smtClean="0"/>
              <a:t>игровой,</a:t>
            </a:r>
          </a:p>
          <a:p>
            <a:r>
              <a:rPr lang="ru-RU" dirty="0" smtClean="0"/>
              <a:t> коммуникативной,</a:t>
            </a:r>
          </a:p>
          <a:p>
            <a:r>
              <a:rPr lang="ru-RU" dirty="0" smtClean="0"/>
              <a:t> познавательно-исследовательской: проектной и экспериментальной, </a:t>
            </a:r>
          </a:p>
          <a:p>
            <a:r>
              <a:rPr lang="ru-RU" dirty="0" smtClean="0"/>
              <a:t>продуктивной, </a:t>
            </a:r>
          </a:p>
          <a:p>
            <a:r>
              <a:rPr lang="ru-RU" dirty="0" smtClean="0"/>
              <a:t>музыкальной</a:t>
            </a:r>
          </a:p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Одаренность и способности</a:t>
            </a:r>
            <a:endParaRPr lang="ru-RU" sz="3600" dirty="0"/>
          </a:p>
        </p:txBody>
      </p:sp>
      <p:pic>
        <p:nvPicPr>
          <p:cNvPr id="4" name="Рисунок 3" descr="деятельность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4348" y="3786190"/>
            <a:ext cx="278608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театр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71934" y="3857628"/>
            <a:ext cx="4214842" cy="2595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7-конечная звезда 5"/>
          <p:cNvSpPr/>
          <p:nvPr/>
        </p:nvSpPr>
        <p:spPr>
          <a:xfrm>
            <a:off x="-142908" y="1000108"/>
            <a:ext cx="5429288" cy="4929222"/>
          </a:xfrm>
          <a:prstGeom prst="star7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Чтобы помочь дошкольнику максимально раскрыть свой потенциал нужно</a:t>
            </a:r>
            <a:endParaRPr lang="ru-RU" sz="2800" dirty="0"/>
          </a:p>
        </p:txBody>
      </p:sp>
      <p:pic>
        <p:nvPicPr>
          <p:cNvPr id="4" name="Рисунок 3" descr="вопросы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6217" y="2071678"/>
            <a:ext cx="4857783" cy="32680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00240"/>
            <a:ext cx="4357718" cy="3714776"/>
          </a:xfrm>
        </p:spPr>
        <p:txBody>
          <a:bodyPr>
            <a:normAutofit/>
          </a:bodyPr>
          <a:lstStyle/>
          <a:p>
            <a:endParaRPr lang="ru-RU" b="1" dirty="0" smtClean="0"/>
          </a:p>
          <a:p>
            <a:r>
              <a:rPr lang="ru-RU" b="1" dirty="0" smtClean="0"/>
              <a:t>Задавать вопросы </a:t>
            </a:r>
          </a:p>
          <a:p>
            <a:r>
              <a:rPr lang="ru-RU" b="1" dirty="0" smtClean="0"/>
              <a:t> искать ответы</a:t>
            </a:r>
          </a:p>
          <a:p>
            <a:r>
              <a:rPr lang="ru-RU" b="1" dirty="0" smtClean="0"/>
              <a:t>творить</a:t>
            </a:r>
          </a:p>
          <a:p>
            <a:r>
              <a:rPr lang="ru-RU" b="1" dirty="0" smtClean="0"/>
              <a:t> мечтать</a:t>
            </a:r>
          </a:p>
          <a:p>
            <a:r>
              <a:rPr lang="ru-RU" b="1" dirty="0" smtClean="0"/>
              <a:t> узнавать новое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2161985"/>
          </a:xfrm>
        </p:spPr>
        <p:txBody>
          <a:bodyPr>
            <a:normAutofit fontScale="85000" lnSpcReduction="10000"/>
          </a:bodyPr>
          <a:lstStyle/>
          <a:p>
            <a:r>
              <a:rPr lang="ru-RU" sz="2800" b="1" dirty="0" smtClean="0"/>
              <a:t>через: </a:t>
            </a:r>
            <a:r>
              <a:rPr lang="ru-RU" b="1" dirty="0" smtClean="0"/>
              <a:t>предметно-развивающую среду группы, способствующую познанию окружающего мира. </a:t>
            </a:r>
          </a:p>
          <a:p>
            <a:pPr>
              <a:buNone/>
            </a:pPr>
            <a:r>
              <a:rPr lang="ru-RU" b="1" dirty="0" smtClean="0"/>
              <a:t>   </a:t>
            </a:r>
            <a:r>
              <a:rPr lang="ru-RU" b="1" i="1" dirty="0" smtClean="0">
                <a:solidFill>
                  <a:srgbClr val="002060"/>
                </a:solidFill>
              </a:rPr>
              <a:t>Предметная среда </a:t>
            </a:r>
            <a:r>
              <a:rPr lang="ru-RU" b="1" dirty="0" smtClean="0"/>
              <a:t>должна быть насыщенной, разнообразной, меняющейся, эмоционально привлекательной</a:t>
            </a:r>
            <a:endParaRPr lang="ru-RU" dirty="0" smtClean="0"/>
          </a:p>
          <a:p>
            <a:pPr lvl="0">
              <a:buNone/>
            </a:pPr>
            <a:r>
              <a:rPr lang="ru-RU" b="1" dirty="0" smtClean="0"/>
              <a:t> 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Условия для выявления, обучения и воспитания одаренных и талантливых детей у нас в детском саду создаются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игрушки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868" y="3214686"/>
            <a:ext cx="4267200" cy="320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имеются различные настольные игры сложного содержания:</a:t>
            </a:r>
          </a:p>
          <a:p>
            <a:r>
              <a:rPr lang="ru-RU" dirty="0" smtClean="0"/>
              <a:t> шашки, </a:t>
            </a:r>
          </a:p>
          <a:p>
            <a:r>
              <a:rPr lang="ru-RU" dirty="0" smtClean="0"/>
              <a:t>шахматы,</a:t>
            </a:r>
          </a:p>
          <a:p>
            <a:r>
              <a:rPr lang="ru-RU" dirty="0" smtClean="0"/>
              <a:t> игры типа «Морской бой», </a:t>
            </a:r>
          </a:p>
          <a:p>
            <a:r>
              <a:rPr lang="ru-RU" dirty="0" smtClean="0"/>
              <a:t>различные головоломки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Для развития познавательных способностей и познавательной активности детей</a:t>
            </a:r>
            <a:endParaRPr lang="ru-RU" sz="2800" dirty="0"/>
          </a:p>
        </p:txBody>
      </p:sp>
      <p:pic>
        <p:nvPicPr>
          <p:cNvPr id="4" name="Рисунок 3" descr="игры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286380" y="3786190"/>
            <a:ext cx="3571900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8929718" cy="1571635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ориентирующие на изучение окружающего мира, </a:t>
            </a:r>
          </a:p>
          <a:p>
            <a:r>
              <a:rPr lang="ru-RU" dirty="0" smtClean="0"/>
              <a:t>дающие возможность приобретения новых знаний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 группы приносятся книги познавательного характера </a:t>
            </a:r>
            <a:endParaRPr lang="ru-RU" dirty="0"/>
          </a:p>
        </p:txBody>
      </p:sp>
      <p:pic>
        <p:nvPicPr>
          <p:cNvPr id="4" name="Рисунок 3" descr="книги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643042" y="2357430"/>
            <a:ext cx="6167454" cy="4071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232</TotalTime>
  <Words>511</Words>
  <Application>Microsoft Office PowerPoint</Application>
  <PresentationFormat>Экран (4:3)</PresentationFormat>
  <Paragraphs>79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 Опыт работы с одарёнными детьми</vt:lpstr>
      <vt:lpstr>Одарённость – от слова «дар», (дар природы, Божий дар) </vt:lpstr>
      <vt:lpstr>Как правило, среди дошкольников одного возраста всегда выделяются дети, которые: </vt:lpstr>
      <vt:lpstr>Можно выделить 2 категории одаренности детей в дошкольном возрасте </vt:lpstr>
      <vt:lpstr>Одаренность и способности</vt:lpstr>
      <vt:lpstr>Чтобы помочь дошкольнику максимально раскрыть свой потенциал нужно</vt:lpstr>
      <vt:lpstr>Условия для выявления, обучения и воспитания одаренных и талантливых детей у нас в детском саду создаются  </vt:lpstr>
      <vt:lpstr>Для развития познавательных способностей и познавательной активности детей</vt:lpstr>
      <vt:lpstr>В группы приносятся книги познавательного характера </vt:lpstr>
      <vt:lpstr>В группе создаются условия</vt:lpstr>
      <vt:lpstr>В свободном доступе детей</vt:lpstr>
      <vt:lpstr>Проводятся с детьми индивидуальные занятия</vt:lpstr>
      <vt:lpstr>Оказание помощи родителям в развитии у детей</vt:lpstr>
      <vt:lpstr>Рекомендации педагогам</vt:lpstr>
      <vt:lpstr>Образовательная работа с одаренными дошкольниками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Богатый опыт с одарёнными детьми</dc:title>
  <dc:creator>САША</dc:creator>
  <cp:lastModifiedBy>SVETA</cp:lastModifiedBy>
  <cp:revision>23</cp:revision>
  <dcterms:created xsi:type="dcterms:W3CDTF">2017-03-01T17:32:06Z</dcterms:created>
  <dcterms:modified xsi:type="dcterms:W3CDTF">2019-12-29T19:27:35Z</dcterms:modified>
</cp:coreProperties>
</file>