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notesMasterIdLst>
    <p:notesMasterId r:id="rId15"/>
  </p:notesMasterIdLst>
  <p:sldIdLst>
    <p:sldId id="256" r:id="rId2"/>
    <p:sldId id="268" r:id="rId3"/>
    <p:sldId id="274" r:id="rId4"/>
    <p:sldId id="271" r:id="rId5"/>
    <p:sldId id="276" r:id="rId6"/>
    <p:sldId id="290" r:id="rId7"/>
    <p:sldId id="283" r:id="rId8"/>
    <p:sldId id="288" r:id="rId9"/>
    <p:sldId id="293" r:id="rId10"/>
    <p:sldId id="261" r:id="rId11"/>
    <p:sldId id="262" r:id="rId12"/>
    <p:sldId id="289" r:id="rId13"/>
    <p:sldId id="264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9900"/>
    <a:srgbClr val="00FF00"/>
    <a:srgbClr val="FF0066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4" d="100"/>
          <a:sy n="94" d="100"/>
        </p:scale>
        <p:origin x="-128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561BAE28-12D1-4236-844C-520ECD1A4A55}" type="datetimeFigureOut">
              <a:rPr lang="ru-RU"/>
              <a:pPr>
                <a:defRPr/>
              </a:pPr>
              <a:t>29.12.2019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85F4F92-A238-4775-89CF-F1FE2AD275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291983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85F4F92-A238-4775-89CF-F1FE2AD275AC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6E891F7-31AE-4A29-988A-5E1FFCB0AE9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B14CFE-BF1C-4E1B-AA8E-7182F285153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4F70AD-E6F2-4EC0-8EFE-41E760B7E11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6A39CC-93BD-4059-BDC3-FC1390D9C8B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454802-DC6E-467E-B06D-93B28BC6EBD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0AD8250-8FA4-4E74-A11A-6B49723154E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B4464C-2756-4753-A637-8BF9B74EA1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10985F-6A98-4952-9263-89E5128D78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2B1FB77-8DFB-4331-8A95-B43B931E127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559A1A1-BF8B-442F-8C4B-B5BA4CDCC3F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7F21FC-A38C-406D-A75E-DE507F4C186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A2E8A863-A842-47E5-9D5B-5023E7701F3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84187" y="381000"/>
            <a:ext cx="82296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latin typeface="Arial Black" pitchFamily="34" charset="0"/>
              </a:rPr>
              <a:t>Природные зоны РОССИИ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2057400" y="3505200"/>
            <a:ext cx="50831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dirty="0" smtClean="0"/>
              <a:t> </a:t>
            </a:r>
            <a:endParaRPr lang="ru-RU" sz="36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312987" y="487680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Franklin Gothic Book"/>
                <a:cs typeface="Arial" charset="0"/>
              </a:rPr>
              <a:t>Презентацию подготовила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Franklin Gothic Book"/>
                <a:cs typeface="Arial" charset="0"/>
              </a:rPr>
              <a:t>ученица </a:t>
            </a:r>
            <a:r>
              <a:rPr lang="ru-RU" sz="2400" b="1" dirty="0" smtClean="0">
                <a:solidFill>
                  <a:prstClr val="black"/>
                </a:solidFill>
                <a:latin typeface="Franklin Gothic Book"/>
                <a:cs typeface="Arial" charset="0"/>
              </a:rPr>
              <a:t>4Б </a:t>
            </a:r>
            <a:r>
              <a:rPr lang="ru-RU" sz="2400" b="1" dirty="0">
                <a:solidFill>
                  <a:prstClr val="black"/>
                </a:solidFill>
                <a:latin typeface="Franklin Gothic Book"/>
                <a:cs typeface="Arial" charset="0"/>
              </a:rPr>
              <a:t>класса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Franklin Gothic Book"/>
                <a:cs typeface="Arial" charset="0"/>
              </a:rPr>
              <a:t>МБОУ лицея №6 г. Ессентуки</a:t>
            </a:r>
          </a:p>
          <a:p>
            <a:pPr lv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prstClr val="black"/>
                </a:solidFill>
                <a:latin typeface="Franklin Gothic Book"/>
                <a:cs typeface="Arial" charset="0"/>
              </a:rPr>
              <a:t>Юрченко  Софья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799" y="2105128"/>
            <a:ext cx="4581525" cy="263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0" y="838200"/>
            <a:ext cx="9144000" cy="5029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500" b="1" dirty="0" smtClean="0"/>
              <a:t>1.  Это растение похоже на накипь или корочку, растет на валунах и скалах.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500" b="1" dirty="0" smtClean="0">
                <a:solidFill>
                  <a:srgbClr val="FFFF00"/>
                </a:solidFill>
              </a:rPr>
              <a:t>2.  У этого растения могучий ствол, огромная крона, красивые резные листовые пластины, а плодами любят лакомиться кабаны, белки, мыши.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500" b="1" dirty="0" smtClean="0">
                <a:solidFill>
                  <a:srgbClr val="00FF00"/>
                </a:solidFill>
              </a:rPr>
              <a:t>3. Это таежное дерево имеет </a:t>
            </a:r>
            <a:r>
              <a:rPr lang="ru-RU" sz="2500" b="1" dirty="0" err="1" smtClean="0">
                <a:solidFill>
                  <a:srgbClr val="00FF00"/>
                </a:solidFill>
              </a:rPr>
              <a:t>негниющую</a:t>
            </a:r>
            <a:r>
              <a:rPr lang="ru-RU" sz="2500" b="1" dirty="0" smtClean="0">
                <a:solidFill>
                  <a:srgbClr val="00FF00"/>
                </a:solidFill>
              </a:rPr>
              <a:t> древесину, в отличие от своих хвойных сородичей полностью раздевается на зиму</a:t>
            </a:r>
          </a:p>
          <a:p>
            <a:pPr eaLnBrk="1" hangingPunct="1">
              <a:lnSpc>
                <a:spcPct val="90000"/>
              </a:lnSpc>
            </a:pPr>
            <a:r>
              <a:rPr lang="ru-RU" sz="2500" b="1" dirty="0" smtClean="0">
                <a:solidFill>
                  <a:srgbClr val="FF9900"/>
                </a:solidFill>
              </a:rPr>
              <a:t>Высокое растение, достигает 35 метров в высоту. Долгожитель - живет до тысячи лет. Листовые пластинки продолговатые с зубчиками. Плоды человек употребляет в пищу.</a:t>
            </a:r>
          </a:p>
          <a:p>
            <a:pPr eaLnBrk="1" hangingPunct="1">
              <a:lnSpc>
                <a:spcPct val="90000"/>
              </a:lnSpc>
            </a:pPr>
            <a:r>
              <a:rPr lang="ru-RU" sz="2500" b="1" dirty="0" smtClean="0"/>
              <a:t>Это растение за год вырастает на толщину  спички, похоже на миниатюрный кустарник, является пищей для северных оленей.</a:t>
            </a:r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/>
              <a:t>Вопросы: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43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9" grpId="0" build="p"/>
      <p:bldP spid="143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dirty="0" smtClean="0"/>
              <a:t>1  -   лишайник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2  -  дуб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3  -  лиственница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4  -  каштан</a:t>
            </a:r>
          </a:p>
          <a:p>
            <a:pPr eaLnBrk="1" hangingPunct="1">
              <a:lnSpc>
                <a:spcPct val="90000"/>
              </a:lnSpc>
            </a:pPr>
            <a:r>
              <a:rPr lang="ru-RU" dirty="0" smtClean="0"/>
              <a:t>5  -  ягель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FF00"/>
                </a:solidFill>
                <a:latin typeface="Monotype Corsiva" pitchFamily="66" charset="0"/>
                <a:cs typeface="Aharoni" pitchFamily="2" charset="-79"/>
              </a:rPr>
              <a:t>За каждый правильный ответ – 1 балл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b="1" dirty="0" smtClean="0">
                <a:solidFill>
                  <a:srgbClr val="00FF00"/>
                </a:solidFill>
                <a:latin typeface="Monotype Corsiva" pitchFamily="66" charset="0"/>
                <a:cs typeface="Aharoni" pitchFamily="2" charset="-79"/>
              </a:rPr>
              <a:t>( 1 клеточка на «Дорожке знаний»)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b="1" dirty="0" smtClean="0">
                <a:solidFill>
                  <a:srgbClr val="00FF00"/>
                </a:solidFill>
                <a:latin typeface="Monotype Corsiva" pitchFamily="66" charset="0"/>
              </a:rPr>
              <a:t>                                       </a:t>
            </a:r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FF00"/>
                </a:solidFill>
              </a:rPr>
              <a:t>Проверь себя</a:t>
            </a:r>
          </a:p>
        </p:txBody>
      </p:sp>
      <p:pic>
        <p:nvPicPr>
          <p:cNvPr id="4" name="Picture 4" descr="H:\дорожка зна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1905000"/>
            <a:ext cx="3886200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>Расселите животных по природным зонам</a:t>
            </a:r>
            <a:endParaRPr lang="ru-RU" dirty="0"/>
          </a:p>
        </p:txBody>
      </p:sp>
      <p:sp>
        <p:nvSpPr>
          <p:cNvPr id="17411" name="Прямоугольник 2"/>
          <p:cNvSpPr>
            <a:spLocks noChangeArrowheads="1"/>
          </p:cNvSpPr>
          <p:nvPr/>
        </p:nvSpPr>
        <p:spPr bwMode="auto">
          <a:xfrm>
            <a:off x="2438400" y="2057400"/>
            <a:ext cx="40925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FF0000"/>
                </a:solidFill>
              </a:rPr>
              <a:t>арктическая пустыня</a:t>
            </a:r>
            <a:r>
              <a:rPr lang="ru-RU" sz="2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412" name="Прямоугольник 3"/>
          <p:cNvSpPr>
            <a:spLocks noChangeArrowheads="1"/>
          </p:cNvSpPr>
          <p:nvPr/>
        </p:nvSpPr>
        <p:spPr bwMode="auto">
          <a:xfrm>
            <a:off x="3276600" y="2743200"/>
            <a:ext cx="23987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00"/>
                </a:solidFill>
              </a:rPr>
              <a:t> </a:t>
            </a:r>
            <a:r>
              <a:rPr lang="ru-RU" sz="2800" i="1">
                <a:solidFill>
                  <a:srgbClr val="FF0000"/>
                </a:solidFill>
              </a:rPr>
              <a:t>субтропики</a:t>
            </a:r>
            <a:r>
              <a:rPr lang="ru-RU" sz="2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413" name="Прямоугольник 4"/>
          <p:cNvSpPr>
            <a:spLocks noChangeArrowheads="1"/>
          </p:cNvSpPr>
          <p:nvPr/>
        </p:nvSpPr>
        <p:spPr bwMode="auto">
          <a:xfrm>
            <a:off x="3505200" y="3352800"/>
            <a:ext cx="1517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FF0000"/>
                </a:solidFill>
              </a:rPr>
              <a:t>тундра</a:t>
            </a:r>
            <a:r>
              <a:rPr lang="ru-RU" i="1"/>
              <a:t> </a:t>
            </a:r>
            <a:endParaRPr lang="ru-RU"/>
          </a:p>
        </p:txBody>
      </p:sp>
      <p:sp>
        <p:nvSpPr>
          <p:cNvPr id="17414" name="Прямоугольник 5"/>
          <p:cNvSpPr>
            <a:spLocks noChangeArrowheads="1"/>
          </p:cNvSpPr>
          <p:nvPr/>
        </p:nvSpPr>
        <p:spPr bwMode="auto">
          <a:xfrm>
            <a:off x="3657600" y="3886200"/>
            <a:ext cx="12620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FF0000"/>
                </a:solidFill>
              </a:rPr>
              <a:t>степи</a:t>
            </a:r>
            <a:endParaRPr lang="ru-RU" sz="2800">
              <a:solidFill>
                <a:srgbClr val="FF0000"/>
              </a:solidFill>
            </a:endParaRPr>
          </a:p>
        </p:txBody>
      </p:sp>
      <p:sp>
        <p:nvSpPr>
          <p:cNvPr id="17415" name="Прямоугольник 6"/>
          <p:cNvSpPr>
            <a:spLocks noChangeArrowheads="1"/>
          </p:cNvSpPr>
          <p:nvPr/>
        </p:nvSpPr>
        <p:spPr bwMode="auto">
          <a:xfrm>
            <a:off x="3352800" y="4495800"/>
            <a:ext cx="21097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FF0000"/>
                </a:solidFill>
              </a:rPr>
              <a:t>зона лесов</a:t>
            </a:r>
            <a:r>
              <a:rPr lang="ru-RU" sz="280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17416" name="Прямоугольник 7"/>
          <p:cNvSpPr>
            <a:spLocks noChangeArrowheads="1"/>
          </p:cNvSpPr>
          <p:nvPr/>
        </p:nvSpPr>
        <p:spPr bwMode="auto">
          <a:xfrm>
            <a:off x="3505200" y="5181600"/>
            <a:ext cx="1766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i="1">
                <a:solidFill>
                  <a:srgbClr val="FF0000"/>
                </a:solidFill>
              </a:rPr>
              <a:t>пустыни</a:t>
            </a:r>
            <a:r>
              <a:rPr lang="ru-RU"/>
              <a:t> </a:t>
            </a:r>
          </a:p>
        </p:txBody>
      </p:sp>
      <p:sp>
        <p:nvSpPr>
          <p:cNvPr id="17417" name="Прямоугольник 8"/>
          <p:cNvSpPr>
            <a:spLocks noChangeArrowheads="1"/>
          </p:cNvSpPr>
          <p:nvPr/>
        </p:nvSpPr>
        <p:spPr bwMode="auto">
          <a:xfrm>
            <a:off x="533400" y="198120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Кит</a:t>
            </a:r>
            <a:r>
              <a:rPr lang="ru-RU"/>
              <a:t> </a:t>
            </a:r>
          </a:p>
        </p:txBody>
      </p:sp>
      <p:sp>
        <p:nvSpPr>
          <p:cNvPr id="17418" name="Прямоугольник 9"/>
          <p:cNvSpPr>
            <a:spLocks noChangeArrowheads="1"/>
          </p:cNvSpPr>
          <p:nvPr/>
        </p:nvSpPr>
        <p:spPr bwMode="auto">
          <a:xfrm>
            <a:off x="457200" y="2438400"/>
            <a:ext cx="14763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Богомол </a:t>
            </a:r>
          </a:p>
        </p:txBody>
      </p:sp>
      <p:sp>
        <p:nvSpPr>
          <p:cNvPr id="17419" name="Прямоугольник 10"/>
          <p:cNvSpPr>
            <a:spLocks noChangeArrowheads="1"/>
          </p:cNvSpPr>
          <p:nvPr/>
        </p:nvSpPr>
        <p:spPr bwMode="auto">
          <a:xfrm>
            <a:off x="381000" y="3048000"/>
            <a:ext cx="12954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Косуля</a:t>
            </a:r>
          </a:p>
        </p:txBody>
      </p:sp>
      <p:sp>
        <p:nvSpPr>
          <p:cNvPr id="17420" name="Прямоугольник 11"/>
          <p:cNvSpPr>
            <a:spLocks noChangeArrowheads="1"/>
          </p:cNvSpPr>
          <p:nvPr/>
        </p:nvSpPr>
        <p:spPr bwMode="auto">
          <a:xfrm>
            <a:off x="457200" y="3505200"/>
            <a:ext cx="1143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Лось</a:t>
            </a:r>
            <a:r>
              <a:rPr lang="ru-RU"/>
              <a:t> </a:t>
            </a:r>
          </a:p>
        </p:txBody>
      </p:sp>
      <p:sp>
        <p:nvSpPr>
          <p:cNvPr id="17421" name="Прямоугольник 12"/>
          <p:cNvSpPr>
            <a:spLocks noChangeArrowheads="1"/>
          </p:cNvSpPr>
          <p:nvPr/>
        </p:nvSpPr>
        <p:spPr bwMode="auto">
          <a:xfrm>
            <a:off x="381000" y="4038600"/>
            <a:ext cx="1498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Лемминг</a:t>
            </a:r>
            <a:r>
              <a:rPr lang="ru-RU"/>
              <a:t> </a:t>
            </a:r>
          </a:p>
        </p:txBody>
      </p:sp>
      <p:sp>
        <p:nvSpPr>
          <p:cNvPr id="17422" name="Прямоугольник 13"/>
          <p:cNvSpPr>
            <a:spLocks noChangeArrowheads="1"/>
          </p:cNvSpPr>
          <p:nvPr/>
        </p:nvSpPr>
        <p:spPr bwMode="auto">
          <a:xfrm>
            <a:off x="381000" y="4572000"/>
            <a:ext cx="1511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Кобылка </a:t>
            </a:r>
          </a:p>
        </p:txBody>
      </p:sp>
      <p:sp>
        <p:nvSpPr>
          <p:cNvPr id="17423" name="Прямоугольник 14"/>
          <p:cNvSpPr>
            <a:spLocks noChangeArrowheads="1"/>
          </p:cNvSpPr>
          <p:nvPr/>
        </p:nvSpPr>
        <p:spPr bwMode="auto">
          <a:xfrm>
            <a:off x="381000" y="5029200"/>
            <a:ext cx="26606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Северный олень </a:t>
            </a:r>
          </a:p>
        </p:txBody>
      </p:sp>
      <p:sp>
        <p:nvSpPr>
          <p:cNvPr id="17424" name="Прямоугольник 15"/>
          <p:cNvSpPr>
            <a:spLocks noChangeArrowheads="1"/>
          </p:cNvSpPr>
          <p:nvPr/>
        </p:nvSpPr>
        <p:spPr bwMode="auto">
          <a:xfrm>
            <a:off x="457200" y="5562600"/>
            <a:ext cx="10461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Тупик</a:t>
            </a:r>
            <a:r>
              <a:rPr lang="ru-RU"/>
              <a:t> </a:t>
            </a:r>
          </a:p>
        </p:txBody>
      </p:sp>
      <p:sp>
        <p:nvSpPr>
          <p:cNvPr id="17425" name="Прямоугольник 16"/>
          <p:cNvSpPr>
            <a:spLocks noChangeArrowheads="1"/>
          </p:cNvSpPr>
          <p:nvPr/>
        </p:nvSpPr>
        <p:spPr bwMode="auto">
          <a:xfrm>
            <a:off x="6934200" y="1981200"/>
            <a:ext cx="92551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Рысь</a:t>
            </a:r>
          </a:p>
        </p:txBody>
      </p:sp>
      <p:sp>
        <p:nvSpPr>
          <p:cNvPr id="17426" name="Прямоугольник 17"/>
          <p:cNvSpPr>
            <a:spLocks noChangeArrowheads="1"/>
          </p:cNvSpPr>
          <p:nvPr/>
        </p:nvSpPr>
        <p:spPr bwMode="auto">
          <a:xfrm>
            <a:off x="6858000" y="2514600"/>
            <a:ext cx="13668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 Суслик </a:t>
            </a:r>
          </a:p>
        </p:txBody>
      </p:sp>
      <p:sp>
        <p:nvSpPr>
          <p:cNvPr id="17427" name="Прямоугольник 18"/>
          <p:cNvSpPr>
            <a:spLocks noChangeArrowheads="1"/>
          </p:cNvSpPr>
          <p:nvPr/>
        </p:nvSpPr>
        <p:spPr bwMode="auto">
          <a:xfrm>
            <a:off x="6934200" y="3048000"/>
            <a:ext cx="1489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Дельфин</a:t>
            </a:r>
          </a:p>
        </p:txBody>
      </p:sp>
      <p:sp>
        <p:nvSpPr>
          <p:cNvPr id="17428" name="Прямоугольник 19"/>
          <p:cNvSpPr>
            <a:spLocks noChangeArrowheads="1"/>
          </p:cNvSpPr>
          <p:nvPr/>
        </p:nvSpPr>
        <p:spPr bwMode="auto">
          <a:xfrm>
            <a:off x="6934200" y="3505200"/>
            <a:ext cx="125226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dirty="0"/>
              <a:t> </a:t>
            </a:r>
            <a:r>
              <a:rPr lang="ru-RU" sz="2400" dirty="0" smtClean="0"/>
              <a:t>Корсак</a:t>
            </a:r>
            <a:endParaRPr lang="ru-RU" sz="2400" dirty="0"/>
          </a:p>
        </p:txBody>
      </p:sp>
      <p:sp>
        <p:nvSpPr>
          <p:cNvPr id="17429" name="Прямоугольник 20"/>
          <p:cNvSpPr>
            <a:spLocks noChangeArrowheads="1"/>
          </p:cNvSpPr>
          <p:nvPr/>
        </p:nvSpPr>
        <p:spPr bwMode="auto">
          <a:xfrm>
            <a:off x="7010400" y="3962400"/>
            <a:ext cx="1447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Глухарь</a:t>
            </a:r>
          </a:p>
        </p:txBody>
      </p:sp>
      <p:sp>
        <p:nvSpPr>
          <p:cNvPr id="17430" name="Прямоугольник 21"/>
          <p:cNvSpPr>
            <a:spLocks noChangeArrowheads="1"/>
          </p:cNvSpPr>
          <p:nvPr/>
        </p:nvSpPr>
        <p:spPr bwMode="auto">
          <a:xfrm>
            <a:off x="6781800" y="4419600"/>
            <a:ext cx="20097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Ушастый ёж</a:t>
            </a:r>
          </a:p>
        </p:txBody>
      </p:sp>
      <p:sp>
        <p:nvSpPr>
          <p:cNvPr id="17431" name="Прямоугольник 22"/>
          <p:cNvSpPr>
            <a:spLocks noChangeArrowheads="1"/>
          </p:cNvSpPr>
          <p:nvPr/>
        </p:nvSpPr>
        <p:spPr bwMode="auto">
          <a:xfrm>
            <a:off x="6781800" y="4953000"/>
            <a:ext cx="21463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Жук скарабей</a:t>
            </a:r>
          </a:p>
        </p:txBody>
      </p:sp>
      <p:sp>
        <p:nvSpPr>
          <p:cNvPr id="17432" name="Прямоугольник 23"/>
          <p:cNvSpPr>
            <a:spLocks noChangeArrowheads="1"/>
          </p:cNvSpPr>
          <p:nvPr/>
        </p:nvSpPr>
        <p:spPr bwMode="auto">
          <a:xfrm>
            <a:off x="7010400" y="5486400"/>
            <a:ext cx="1524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Тюлень</a:t>
            </a:r>
          </a:p>
        </p:txBody>
      </p:sp>
      <p:cxnSp>
        <p:nvCxnSpPr>
          <p:cNvPr id="26" name="Прямая соединительная линия 25"/>
          <p:cNvCxnSpPr>
            <a:stCxn id="17424" idx="3"/>
          </p:cNvCxnSpPr>
          <p:nvPr/>
        </p:nvCxnSpPr>
        <p:spPr>
          <a:xfrm flipV="1">
            <a:off x="1503363" y="2438400"/>
            <a:ext cx="1163637" cy="33543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H="1" flipV="1">
            <a:off x="5943600" y="2438400"/>
            <a:ext cx="1219200" cy="3276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1143000" y="2209800"/>
            <a:ext cx="14478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676400" y="2743200"/>
            <a:ext cx="1752600" cy="304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V="1">
            <a:off x="1447800" y="3124200"/>
            <a:ext cx="19812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>
            <a:stCxn id="17427" idx="1"/>
          </p:cNvCxnSpPr>
          <p:nvPr/>
        </p:nvCxnSpPr>
        <p:spPr>
          <a:xfrm flipH="1" flipV="1">
            <a:off x="5486400" y="3048000"/>
            <a:ext cx="1447800" cy="2301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 flipV="1">
            <a:off x="1676400" y="3657600"/>
            <a:ext cx="1981200" cy="685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flipV="1">
            <a:off x="2743200" y="3657600"/>
            <a:ext cx="914400" cy="1600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flipH="1">
            <a:off x="4800600" y="2743200"/>
            <a:ext cx="220980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Прямая соединительная линия 58"/>
          <p:cNvCxnSpPr/>
          <p:nvPr/>
        </p:nvCxnSpPr>
        <p:spPr>
          <a:xfrm flipV="1">
            <a:off x="1676400" y="4267200"/>
            <a:ext cx="2133600" cy="609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/>
          <p:nvPr/>
        </p:nvCxnSpPr>
        <p:spPr>
          <a:xfrm flipH="1">
            <a:off x="5257800" y="2286000"/>
            <a:ext cx="1828800" cy="2438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/>
          <p:nvPr/>
        </p:nvCxnSpPr>
        <p:spPr>
          <a:xfrm flipH="1">
            <a:off x="5257800" y="4267200"/>
            <a:ext cx="1905000" cy="457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Прямая соединительная линия 68"/>
          <p:cNvCxnSpPr/>
          <p:nvPr/>
        </p:nvCxnSpPr>
        <p:spPr>
          <a:xfrm flipH="1">
            <a:off x="5105400" y="5257800"/>
            <a:ext cx="1828800" cy="228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/>
          <p:cNvCxnSpPr/>
          <p:nvPr/>
        </p:nvCxnSpPr>
        <p:spPr>
          <a:xfrm flipH="1">
            <a:off x="5105400" y="4648200"/>
            <a:ext cx="1828800" cy="838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Прямая соединительная линия 72"/>
          <p:cNvCxnSpPr/>
          <p:nvPr/>
        </p:nvCxnSpPr>
        <p:spPr>
          <a:xfrm flipH="1">
            <a:off x="5105400" y="3733800"/>
            <a:ext cx="1981200" cy="1752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Прямая соединительная линия 74"/>
          <p:cNvCxnSpPr/>
          <p:nvPr/>
        </p:nvCxnSpPr>
        <p:spPr>
          <a:xfrm>
            <a:off x="1295400" y="3733800"/>
            <a:ext cx="2209800" cy="106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534400" cy="4419600"/>
          </a:xfrm>
        </p:spPr>
        <p:txBody>
          <a:bodyPr/>
          <a:lstStyle/>
          <a:p>
            <a:pPr>
              <a:buFontTx/>
              <a:buNone/>
            </a:pPr>
            <a:r>
              <a:rPr lang="ru-RU" sz="2800" dirty="0" smtClean="0"/>
              <a:t>Сколько километров прошли по дорожке знаний?</a:t>
            </a:r>
          </a:p>
          <a:p>
            <a:pPr>
              <a:buFontTx/>
              <a:buNone/>
            </a:pPr>
            <a:r>
              <a:rPr lang="ru-RU" sz="2800" dirty="0" smtClean="0"/>
              <a:t> (1 клетка – 1 км)</a:t>
            </a:r>
          </a:p>
          <a:p>
            <a:pPr>
              <a:buFontTx/>
              <a:buNone/>
            </a:pPr>
            <a:r>
              <a:rPr lang="ru-RU" sz="2800" dirty="0" smtClean="0"/>
              <a:t>Оцените свои достижения на дорожке знаний и запишите сколько километров вы прошли .</a:t>
            </a:r>
          </a:p>
          <a:p>
            <a:pPr>
              <a:buFontTx/>
              <a:buNone/>
            </a:pPr>
            <a:endParaRPr lang="ru-RU" sz="2800" dirty="0" smtClean="0"/>
          </a:p>
        </p:txBody>
      </p:sp>
      <p:sp>
        <p:nvSpPr>
          <p:cNvPr id="22531" name="WordArt 4"/>
          <p:cNvSpPr>
            <a:spLocks noChangeArrowheads="1" noChangeShapeType="1" noTextEdit="1"/>
          </p:cNvSpPr>
          <p:nvPr/>
        </p:nvSpPr>
        <p:spPr bwMode="auto">
          <a:xfrm>
            <a:off x="838200" y="990600"/>
            <a:ext cx="6324600" cy="762000"/>
          </a:xfrm>
          <a:prstGeom prst="rect">
            <a:avLst/>
          </a:prstGeom>
        </p:spPr>
        <p:txBody>
          <a:bodyPr wrap="none" fromWordArt="1">
            <a:prstTxWarp prst="textFadeUp">
              <a:avLst>
                <a:gd name="adj" fmla="val 1985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B2B2B2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520402"/>
                    </a:gs>
                    <a:gs pos="100000">
                      <a:srgbClr val="FFCC00"/>
                    </a:gs>
                  </a:gsLst>
                  <a:lin ang="5400000" scaled="1"/>
                </a:gradFill>
                <a:effectLst>
                  <a:outerShdw dist="35921" dir="2700000" sy="50000" rotWithShape="0">
                    <a:srgbClr val="875B0D">
                      <a:alpha val="70000"/>
                    </a:srgbClr>
                  </a:outerShdw>
                </a:effectLst>
                <a:latin typeface="Arial"/>
                <a:cs typeface="Arial"/>
              </a:rPr>
              <a:t>Подведем итоги</a:t>
            </a:r>
          </a:p>
        </p:txBody>
      </p:sp>
      <p:pic>
        <p:nvPicPr>
          <p:cNvPr id="22532" name="Picture 4" descr="H:\дорожка зна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4419600"/>
            <a:ext cx="412954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28600" y="0"/>
            <a:ext cx="7391401" cy="923330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Станция «Всезнаек»</a:t>
            </a:r>
          </a:p>
        </p:txBody>
      </p:sp>
      <p:pic>
        <p:nvPicPr>
          <p:cNvPr id="6" name="Picture 2" descr="C:\Users\1\Downloads\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4330535"/>
            <a:ext cx="2743200" cy="2375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81000" y="1905000"/>
            <a:ext cx="8305800" cy="230832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24 - 30 клеточек – «5»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17 - 23 клеточки – «4»</a:t>
            </a:r>
          </a:p>
          <a:p>
            <a:r>
              <a:rPr lang="ru-RU" sz="4800" dirty="0" smtClean="0">
                <a:solidFill>
                  <a:srgbClr val="FF0000"/>
                </a:solidFill>
              </a:rPr>
              <a:t> 9 - 16 клеточек – «3»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8" name="Picture 3" descr="C:\Users\1\Downloads\th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0" y="228600"/>
            <a:ext cx="1350117" cy="12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105400" y="6248400"/>
            <a:ext cx="2386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</a:rPr>
              <a:t>30 клеточек = 30 км</a:t>
            </a:r>
            <a:endParaRPr lang="ru-RU" b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467600" y="6248400"/>
            <a:ext cx="7617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accent5">
                    <a:lumMod val="10000"/>
                  </a:schemeClr>
                </a:solidFill>
              </a:rPr>
              <a:t>– «5»</a:t>
            </a:r>
            <a:endParaRPr lang="ru-RU" dirty="0"/>
          </a:p>
        </p:txBody>
      </p:sp>
      <p:pic>
        <p:nvPicPr>
          <p:cNvPr id="11" name="Picture 11" descr="BALLOON4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43800" y="1981200"/>
            <a:ext cx="685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  <p:bldP spid="22531" grpId="0"/>
      <p:bldP spid="7" grpId="0" animBg="1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838200"/>
          </a:xfrm>
        </p:spPr>
        <p:txBody>
          <a:bodyPr/>
          <a:lstStyle/>
          <a:p>
            <a:pPr>
              <a:defRPr/>
            </a:pPr>
            <a:r>
              <a:rPr lang="ru-RU" smtClean="0"/>
              <a:t>Цели 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1600200"/>
            <a:ext cx="7543800" cy="990600"/>
          </a:xfrm>
        </p:spPr>
        <p:txBody>
          <a:bodyPr/>
          <a:lstStyle/>
          <a:p>
            <a:pPr algn="just">
              <a:defRPr/>
            </a:pPr>
            <a:r>
              <a:rPr lang="ru-RU" sz="2800" dirty="0" smtClean="0">
                <a:latin typeface="Arial" pitchFamily="34" charset="0"/>
                <a:cs typeface="Arial" pitchFamily="34" charset="0"/>
              </a:rPr>
              <a:t>1. Обобщить знания по разделу «Природа России»;</a:t>
            </a:r>
          </a:p>
          <a:p>
            <a:pPr>
              <a:defRPr/>
            </a:pPr>
            <a:endParaRPr lang="ru-RU" sz="1000" dirty="0"/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304800" y="3048000"/>
            <a:ext cx="8305800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/>
              <a:t>2. Закрепить представления </a:t>
            </a:r>
          </a:p>
          <a:p>
            <a:r>
              <a:rPr lang="ru-RU" sz="2800" dirty="0"/>
              <a:t>- об особенностях природы, </a:t>
            </a:r>
          </a:p>
          <a:p>
            <a:pPr>
              <a:buFontTx/>
              <a:buChar char="-"/>
            </a:pPr>
            <a:r>
              <a:rPr lang="ru-RU" sz="2800" dirty="0"/>
              <a:t> условиях неживой природы, живых существ,</a:t>
            </a:r>
          </a:p>
          <a:p>
            <a:r>
              <a:rPr lang="ru-RU" sz="2800" dirty="0"/>
              <a:t>- взаимосвязей в природе, </a:t>
            </a:r>
          </a:p>
          <a:p>
            <a:r>
              <a:rPr lang="ru-RU" sz="2800" dirty="0"/>
              <a:t>- значении природы данной зоны для человека,    её </a:t>
            </a:r>
            <a:r>
              <a:rPr lang="ru-RU" sz="2800" dirty="0" smtClean="0"/>
              <a:t>использования. </a:t>
            </a:r>
            <a:endParaRPr lang="ru-RU" sz="2800" dirty="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10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5000" y="3352800"/>
            <a:ext cx="5867400" cy="304800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dirty="0" smtClean="0"/>
              <a:t>Наша Родина - Россия</a:t>
            </a:r>
            <a:endParaRPr lang="ru-RU" dirty="0"/>
          </a:p>
        </p:txBody>
      </p:sp>
      <p:pic>
        <p:nvPicPr>
          <p:cNvPr id="11266" name="Picture 2" descr="C:\Users\1\Desktop\Картинки к ИЗО\Осень в городе\yakiman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20663"/>
            <a:ext cx="4103688" cy="320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C:\Users\1\Downloads\2(15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28600"/>
            <a:ext cx="4141788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 descr="C:\Users\1\Downloads\bfe5c0ba62e98827fda81b06ede1d89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3200" y="3876675"/>
            <a:ext cx="4140200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:\Users\1\Desktop\Картинки к ИЗО\Осень в городе\1288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3875088"/>
            <a:ext cx="4232275" cy="279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3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3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pic>
        <p:nvPicPr>
          <p:cNvPr id="29699" name="Picture 3" descr="C:\Users\1\Downloads\Компас7_1-750x7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3200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Picture 4" descr="C:\Users\1\Downloads\atl_20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5525" y="152400"/>
            <a:ext cx="5349875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5" descr="C:\Users\1\Downloads\t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733800"/>
            <a:ext cx="2857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6" descr="C:\Users\1\Downloads\nt-lightplus2-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3505200"/>
            <a:ext cx="3162300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3" name="Picture 7" descr="C:\Users\1\Downloads\th (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76600" y="3657600"/>
            <a:ext cx="3048000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0" y="1981200"/>
            <a:ext cx="8382000" cy="2519363"/>
          </a:xfrm>
        </p:spPr>
        <p:txBody>
          <a:bodyPr/>
          <a:lstStyle/>
          <a:p>
            <a:pPr marL="609600" indent="-609600" eaLnBrk="1" hangingPunct="1">
              <a:buFontTx/>
              <a:buNone/>
            </a:pPr>
            <a:r>
              <a:rPr lang="ru-RU" dirty="0" smtClean="0"/>
              <a:t>    </a:t>
            </a:r>
          </a:p>
          <a:p>
            <a:pPr marL="609600" indent="-609600" eaLnBrk="1" hangingPunct="1">
              <a:buFontTx/>
              <a:buNone/>
            </a:pPr>
            <a:r>
              <a:rPr lang="ru-RU" dirty="0" smtClean="0"/>
              <a:t> </a:t>
            </a:r>
            <a:r>
              <a:rPr lang="ru-RU" b="1" dirty="0" smtClean="0"/>
              <a:t>1.Быть внимательным, самостоятельным.</a:t>
            </a:r>
          </a:p>
          <a:p>
            <a:pPr marL="609600" indent="-609600" eaLnBrk="1" hangingPunct="1">
              <a:buFontTx/>
              <a:buNone/>
            </a:pPr>
            <a:r>
              <a:rPr lang="ru-RU" b="1" dirty="0" smtClean="0"/>
              <a:t> 2.Не оставлять вопрос без ответа.</a:t>
            </a:r>
          </a:p>
          <a:p>
            <a:pPr marL="609600" indent="-609600" eaLnBrk="1" hangingPunct="1">
              <a:buFontTx/>
              <a:buNone/>
            </a:pPr>
            <a:r>
              <a:rPr lang="ru-RU" b="1" dirty="0" smtClean="0"/>
              <a:t> 3.На выполнение каждого задания затратить минимум времени и максимум усердия. </a:t>
            </a:r>
          </a:p>
          <a:p>
            <a:pPr marL="609600" indent="-609600" eaLnBrk="1" hangingPunct="1"/>
            <a:endParaRPr lang="ru-RU" b="1" dirty="0" smtClean="0"/>
          </a:p>
          <a:p>
            <a:pPr marL="609600" indent="-609600" eaLnBrk="1" hangingPunct="1"/>
            <a:endParaRPr lang="ru-RU" dirty="0" smtClean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2" name="Picture 4" descr="lines19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533400"/>
            <a:ext cx="6767413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304800" y="1524000"/>
            <a:ext cx="8229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156B13"/>
                    </a:gs>
                    <a:gs pos="50000">
                      <a:srgbClr val="9CB86E"/>
                    </a:gs>
                    <a:gs pos="100000">
                      <a:srgbClr val="DDEBCF"/>
                    </a:gs>
                  </a:gsLst>
                  <a:lin ang="18900000" scaled="1"/>
                </a:gra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Условие успеха каждого ученика:</a:t>
            </a:r>
          </a:p>
        </p:txBody>
      </p:sp>
      <p:pic>
        <p:nvPicPr>
          <p:cNvPr id="7174" name="Picture 6" descr="Рисунок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10400" y="4267200"/>
            <a:ext cx="21336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:\дорожка зна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066800"/>
            <a:ext cx="86868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14400"/>
            <a:ext cx="8839200" cy="5562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Условия разминки:</a:t>
            </a:r>
          </a:p>
          <a:p>
            <a:pPr eaLnBrk="1" hangingPunct="1">
              <a:buFontTx/>
              <a:buNone/>
            </a:pPr>
            <a:r>
              <a:rPr lang="ru-RU" i="1" dirty="0" smtClean="0">
                <a:solidFill>
                  <a:srgbClr val="FFFF00"/>
                </a:solidFill>
              </a:rPr>
              <a:t>1. Ответьте на вопросы карточки №1</a:t>
            </a:r>
          </a:p>
          <a:p>
            <a:pPr eaLnBrk="1" hangingPunct="1">
              <a:buFontTx/>
              <a:buNone/>
            </a:pPr>
            <a:r>
              <a:rPr lang="ru-RU" i="1" dirty="0" smtClean="0">
                <a:solidFill>
                  <a:srgbClr val="FFFF00"/>
                </a:solidFill>
              </a:rPr>
              <a:t>2. При проверке за каждый правильный ответ закрасьте на «Дорожке знаний» клеточку.</a:t>
            </a:r>
          </a:p>
          <a:p>
            <a:pPr algn="ctr" eaLnBrk="1" hangingPunct="1">
              <a:buFontTx/>
              <a:buNone/>
            </a:pPr>
            <a:endParaRPr lang="ru-RU" i="1" dirty="0" smtClean="0">
              <a:solidFill>
                <a:srgbClr val="FFFF00"/>
              </a:solidFill>
            </a:endParaRPr>
          </a:p>
          <a:p>
            <a:pPr algn="ctr" eaLnBrk="1" hangingPunct="1">
              <a:buFontTx/>
              <a:buNone/>
            </a:pPr>
            <a:endParaRPr lang="ru-RU" i="1" dirty="0" smtClean="0">
              <a:solidFill>
                <a:srgbClr val="FFFF00"/>
              </a:solidFill>
            </a:endParaRPr>
          </a:p>
          <a:p>
            <a:pPr algn="ctr" eaLnBrk="1" hangingPunct="1">
              <a:buFontTx/>
              <a:buNone/>
            </a:pPr>
            <a:endParaRPr lang="ru-RU" i="1" dirty="0" smtClean="0">
              <a:solidFill>
                <a:srgbClr val="FFFF00"/>
              </a:solidFill>
            </a:endParaRPr>
          </a:p>
        </p:txBody>
      </p:sp>
      <p:sp>
        <p:nvSpPr>
          <p:cNvPr id="9219" name="WordArt 4"/>
          <p:cNvSpPr>
            <a:spLocks noChangeArrowheads="1" noChangeShapeType="1" noTextEdit="1"/>
          </p:cNvSpPr>
          <p:nvPr/>
        </p:nvSpPr>
        <p:spPr bwMode="auto">
          <a:xfrm>
            <a:off x="3124200" y="228600"/>
            <a:ext cx="3048000" cy="587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421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Разминка</a:t>
            </a:r>
          </a:p>
        </p:txBody>
      </p:sp>
      <p:pic>
        <p:nvPicPr>
          <p:cNvPr id="9220" name="Picture 4" descr="H:\дорожка знани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3276600"/>
            <a:ext cx="5257800" cy="262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pic>
        <p:nvPicPr>
          <p:cNvPr id="4" name="Picture 10" descr="russia"/>
          <p:cNvPicPr>
            <a:picLocks noChangeAspect="1" noChangeArrowheads="1"/>
          </p:cNvPicPr>
          <p:nvPr/>
        </p:nvPicPr>
        <p:blipFill>
          <a:blip r:embed="rId2" cstate="print">
            <a:lum bright="-12000" contrast="18000"/>
          </a:blip>
          <a:srcRect/>
          <a:stretch>
            <a:fillRect/>
          </a:stretch>
        </p:blipFill>
        <p:spPr bwMode="auto">
          <a:xfrm>
            <a:off x="0" y="990600"/>
            <a:ext cx="9144000" cy="5867400"/>
          </a:xfrm>
          <a:prstGeom prst="rect">
            <a:avLst/>
          </a:prstGeom>
          <a:noFill/>
          <a:ln w="9525">
            <a:solidFill>
              <a:srgbClr val="336600"/>
            </a:solidFill>
            <a:miter lim="800000"/>
            <a:headEnd/>
            <a:tailEnd/>
          </a:ln>
        </p:spPr>
      </p:pic>
      <p:sp>
        <p:nvSpPr>
          <p:cNvPr id="10245" name="Прямоугольник 4"/>
          <p:cNvSpPr>
            <a:spLocks noChangeArrowheads="1"/>
          </p:cNvSpPr>
          <p:nvPr/>
        </p:nvSpPr>
        <p:spPr bwMode="auto">
          <a:xfrm>
            <a:off x="304800" y="228600"/>
            <a:ext cx="8610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800" i="1">
                <a:solidFill>
                  <a:srgbClr val="006600"/>
                </a:solidFill>
                <a:latin typeface="a_AlbionicTitulInfl"/>
              </a:rPr>
              <a:t>Физическая карта России</a:t>
            </a:r>
            <a:endParaRPr lang="ru-RU" sz="48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6096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006600"/>
                </a:solidFill>
                <a:latin typeface="a_AlbionicTitulInfl" pitchFamily="34" charset="-52"/>
              </a:rPr>
              <a:t>Природные зоны России</a:t>
            </a:r>
          </a:p>
        </p:txBody>
      </p:sp>
      <p:pic>
        <p:nvPicPr>
          <p:cNvPr id="6" name="Содержимое 5" descr="34_7.jpg"/>
          <p:cNvPicPr>
            <a:picLocks noGrp="1" noChangeAspect="1"/>
          </p:cNvPicPr>
          <p:nvPr>
            <p:ph sz="quarter" idx="13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-63335" y="914400"/>
            <a:ext cx="9207335" cy="5715000"/>
          </a:xfrm>
        </p:spPr>
      </p:pic>
      <p:pic>
        <p:nvPicPr>
          <p:cNvPr id="11" name="Содержимое 4" descr="34_7.jpg"/>
          <p:cNvPicPr>
            <a:picLocks noGrp="1" noChangeAspect="1"/>
          </p:cNvPicPr>
          <p:nvPr>
            <p:ph sz="quarter" idx="14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5029200"/>
            <a:ext cx="3600400" cy="1584176"/>
          </a:xfrm>
        </p:spPr>
      </p:pic>
      <p:sp>
        <p:nvSpPr>
          <p:cNvPr id="8" name="Прямоугольник 7"/>
          <p:cNvSpPr/>
          <p:nvPr/>
        </p:nvSpPr>
        <p:spPr>
          <a:xfrm>
            <a:off x="179512" y="5013176"/>
            <a:ext cx="3312000" cy="75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904</TotalTime>
  <Words>380</Words>
  <Application>Microsoft Office PowerPoint</Application>
  <PresentationFormat>Экран (4:3)</PresentationFormat>
  <Paragraphs>76</Paragraphs>
  <Slides>13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Природные зоны РОССИИ</vt:lpstr>
      <vt:lpstr>Цели :</vt:lpstr>
      <vt:lpstr>Слайд 3</vt:lpstr>
      <vt:lpstr>Слайд 4</vt:lpstr>
      <vt:lpstr>Слайд 5</vt:lpstr>
      <vt:lpstr>Слайд 6</vt:lpstr>
      <vt:lpstr>Слайд 7</vt:lpstr>
      <vt:lpstr>Слайд 8</vt:lpstr>
      <vt:lpstr>Природные зоны России</vt:lpstr>
      <vt:lpstr>Вопросы:</vt:lpstr>
      <vt:lpstr>Проверь себя</vt:lpstr>
      <vt:lpstr>Расселите животных по природным зонам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888</cp:lastModifiedBy>
  <cp:revision>98</cp:revision>
  <cp:lastPrinted>1601-01-01T00:00:00Z</cp:lastPrinted>
  <dcterms:created xsi:type="dcterms:W3CDTF">1601-01-01T00:00:00Z</dcterms:created>
  <dcterms:modified xsi:type="dcterms:W3CDTF">2019-12-29T15:55:46Z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