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2" r:id="rId5"/>
    <p:sldId id="258" r:id="rId6"/>
    <p:sldId id="263" r:id="rId7"/>
    <p:sldId id="260" r:id="rId8"/>
    <p:sldId id="265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741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968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896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004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453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923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199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427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326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447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925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D5CFAA-BD11-456B-995F-4B9895D72AF6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13834-9D57-497C-9947-949A0779CA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93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7107" y="0"/>
            <a:ext cx="10100603" cy="3813053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Буквы –о-/-а- в корнях кос-/</a:t>
            </a:r>
            <a:r>
              <a:rPr lang="ru-RU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кас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-, </a:t>
            </a:r>
            <a:r>
              <a:rPr lang="ru-RU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гар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-/гор-, </a:t>
            </a:r>
            <a:r>
              <a:rPr lang="ru-RU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раст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-/рост-, лаг-/лож-</a:t>
            </a:r>
            <a:endParaRPr lang="ru-RU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55408" y="4052204"/>
            <a:ext cx="9144000" cy="16557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Распределительный диктант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класс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67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6228" y="1547446"/>
            <a:ext cx="5487572" cy="4629517"/>
          </a:xfrm>
          <a:ln>
            <a:solidFill>
              <a:schemeClr val="bg1"/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ln w="19050">
                  <a:solidFill>
                    <a:schemeClr val="bg1">
                      <a:lumMod val="95000"/>
                    </a:schemeClr>
                  </a:solidFill>
                </a:ln>
                <a:solidFill>
                  <a:schemeClr val="bg1">
                    <a:lumMod val="9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Повторение</a:t>
            </a:r>
            <a:endParaRPr lang="ru-RU" sz="3600" dirty="0" smtClean="0">
              <a:ln w="19050">
                <a:solidFill>
                  <a:schemeClr val="bg1">
                    <a:lumMod val="95000"/>
                  </a:schemeClr>
                </a:solidFill>
              </a:ln>
              <a:solidFill>
                <a:schemeClr val="bg1">
                  <a:lumMod val="9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Инструкция</a:t>
            </a:r>
            <a:endParaRPr lang="ru-RU" sz="3600" dirty="0" smtClean="0">
              <a:ln w="19050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ru-RU" sz="3600" dirty="0" smtClean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Проверь себя</a:t>
            </a:r>
            <a:endParaRPr lang="ru-RU" sz="3600" dirty="0" smtClean="0">
              <a:ln w="19050"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3600" dirty="0" smtClean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Как оценить?</a:t>
            </a:r>
            <a:endParaRPr lang="ru-RU" sz="3600" dirty="0" smtClean="0">
              <a:ln w="19050"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sz="3600" dirty="0" smtClean="0">
                <a:ln w="19050"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Для учителя</a:t>
            </a:r>
            <a:endParaRPr lang="ru-RU" sz="3600" dirty="0" smtClean="0">
              <a:ln w="19050"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477" y="1547446"/>
            <a:ext cx="4564213" cy="394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42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Вспомним правило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корнях -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КОС-/-КАС-, -ЛОЖ-/-ЛАГ-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пишется буква </a:t>
            </a:r>
            <a:r>
              <a:rPr lang="ru-RU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если за корнем следует суффикс -а- (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а́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ться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(но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u="sng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с-ну́ться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изл</a:t>
            </a:r>
            <a:r>
              <a:rPr lang="ru-RU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а́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ть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(но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изл</a:t>
            </a:r>
            <a:r>
              <a:rPr lang="ru-RU" u="sng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ж-и́ть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корнях -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РАСТ-/-РОСТ- </a:t>
            </a:r>
            <a:r>
              <a:rPr lang="ru-RU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 ударения перед СТ и Щ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пишется </a:t>
            </a:r>
            <a:r>
              <a:rPr lang="ru-RU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вы́р</a:t>
            </a:r>
            <a:r>
              <a:rPr lang="ru-RU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аст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ить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</a:t>
            </a:r>
            <a:r>
              <a:rPr lang="ru-RU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ащ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е́ние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  <a:r>
              <a:rPr lang="ru-RU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 С без последующего Т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пишется </a:t>
            </a:r>
            <a:r>
              <a:rPr lang="ru-RU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вы́р</a:t>
            </a:r>
            <a:r>
              <a:rPr lang="ru-RU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вы́р</a:t>
            </a:r>
            <a:r>
              <a:rPr lang="ru-RU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сший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 ударением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корне 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-ГОР-/-ГАР-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пишем </a:t>
            </a:r>
            <a:r>
              <a:rPr lang="ru-RU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наг</a:t>
            </a:r>
            <a:r>
              <a:rPr lang="ru-RU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а́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ru-RU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 ударения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пишем </a:t>
            </a:r>
            <a:r>
              <a:rPr lang="ru-RU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</a:t>
            </a:r>
            <a:r>
              <a:rPr lang="ru-RU" u="sng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ре́лый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>
              <a:buFont typeface="Wingdings" panose="05000000000000000000" pitchFamily="2" charset="2"/>
              <a:buChar char="Ø"/>
            </a:pP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56371" y="5876769"/>
            <a:ext cx="16655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n w="12700"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Вернуться</a:t>
            </a:r>
            <a:endParaRPr lang="ru-RU" sz="2400" dirty="0">
              <a:ln w="12700"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52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работаем?</a:t>
            </a:r>
            <a:endParaRPr lang="ru-RU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1629" y="1825625"/>
            <a:ext cx="11332028" cy="470580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первую колонку выписываем слова с –О- в корнях, во вторую – с буквой –А-. Не забудьте выделить корни в словах, подчеркнув букву и условие ее выбора!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Образец:</a:t>
            </a:r>
          </a:p>
          <a:p>
            <a:pPr marL="0" indent="0" algn="ctr">
              <a:buNone/>
            </a:pPr>
            <a:endParaRPr lang="ru-RU" sz="32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ru-RU" sz="3200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9776465"/>
              </p:ext>
            </p:extLst>
          </p:nvPr>
        </p:nvGraphicFramePr>
        <p:xfrm>
          <a:off x="2162629" y="4028923"/>
          <a:ext cx="8128000" cy="1036320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-О-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-А-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</a:t>
                      </a:r>
                      <a:r>
                        <a:rPr lang="ru-RU" sz="28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</a:t>
                      </a:r>
                      <a:r>
                        <a:rPr lang="ru-RU" sz="28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8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еть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r>
                        <a:rPr lang="ru-RU" sz="28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2800" u="none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r>
                        <a:rPr lang="ru-RU" sz="2800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ться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993087" y="5965372"/>
            <a:ext cx="1850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Вернуться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7352" y="4526826"/>
            <a:ext cx="496407" cy="4467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9114" y="4502332"/>
            <a:ext cx="562781" cy="417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883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Самопроверка</a:t>
            </a:r>
            <a:endParaRPr lang="ru-RU" sz="5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3693565"/>
              </p:ext>
            </p:extLst>
          </p:nvPr>
        </p:nvGraphicFramePr>
        <p:xfrm>
          <a:off x="838200" y="1825625"/>
          <a:ext cx="10515600" cy="47548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257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-О-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-А-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реть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прор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стать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разг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реться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сательная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прил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жение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заг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выг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реть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r>
                        <a:rPr lang="ru-RU" sz="2000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сались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подг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реть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прил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гать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заг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релые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саться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прик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сновение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распол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гаться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снуться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сл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гаемые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сток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прил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гательное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разл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жить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</a:t>
                      </a:r>
                      <a:r>
                        <a:rPr lang="ru-RU" sz="2000" u="sng" dirty="0" smtClean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</a:t>
                      </a:r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сток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904514" y="185058"/>
            <a:ext cx="166551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 action="ppaction://hlinksldjump"/>
              </a:rPr>
              <a:t>Вернуться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3882" y="2198068"/>
            <a:ext cx="425960" cy="3883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5137" y="2580769"/>
            <a:ext cx="425960" cy="3883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4508" y="2939063"/>
            <a:ext cx="425960" cy="3883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167" y="3393291"/>
            <a:ext cx="431498" cy="3883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3567" y="3655348"/>
            <a:ext cx="426757" cy="38408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60188" y="4117601"/>
            <a:ext cx="426757" cy="38408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6489" y="4541385"/>
            <a:ext cx="426757" cy="38408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6321" y="4933777"/>
            <a:ext cx="426757" cy="38408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9981" y="5271812"/>
            <a:ext cx="539950" cy="485955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56577" y="5692245"/>
            <a:ext cx="426757" cy="38408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444" y="6111368"/>
            <a:ext cx="551665" cy="49649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3160" y="2580769"/>
            <a:ext cx="431498" cy="38834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4658" y="2131907"/>
            <a:ext cx="646585" cy="58192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7912" y="2955554"/>
            <a:ext cx="443331" cy="39899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8737" y="3370628"/>
            <a:ext cx="426757" cy="384081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4150" y="4154866"/>
            <a:ext cx="426757" cy="38408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0907" y="3754709"/>
            <a:ext cx="426757" cy="38408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8909" y="4962854"/>
            <a:ext cx="426757" cy="384081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80906" y="4549696"/>
            <a:ext cx="426757" cy="38408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9005" y="5357684"/>
            <a:ext cx="426757" cy="3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779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Поставь отметку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ошибок – «5»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1-2 ошибки – «4»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3-4 ошибки – «3»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более 4 ошибок – работа не оценивается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39943" y="250372"/>
            <a:ext cx="17743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 action="ppaction://hlinksldjump"/>
              </a:rPr>
              <a:t>Вернуться</a:t>
            </a:r>
            <a:endParaRPr lang="ru-RU" sz="20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526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</a:rPr>
              <a:t>Материал для учителя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Гореть, разгореться, приложение, прорастать, выгореть, касательная, подгореть, загар, слагаемые, загорелые, прикосновение, коснуться, отросток, касались, разложить, росток, прилагать, догорали, касаться, расположиться.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17429" y="5725886"/>
            <a:ext cx="2688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 action="ppaction://hlinksldjump"/>
              </a:rPr>
              <a:t>Вернуться</a:t>
            </a:r>
            <a:endParaRPr lang="ru-RU" sz="24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247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об авторе</a:t>
            </a:r>
            <a:endParaRPr lang="ru-RU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3263503" cy="4351338"/>
          </a:xfrm>
          <a:effectLst>
            <a:softEdge rad="38100"/>
          </a:effectLst>
        </p:spPr>
      </p:pic>
      <p:sp>
        <p:nvSpPr>
          <p:cNvPr id="5" name="TextBox 4"/>
          <p:cNvSpPr txBox="1"/>
          <p:nvPr/>
        </p:nvSpPr>
        <p:spPr>
          <a:xfrm>
            <a:off x="4212771" y="1861457"/>
            <a:ext cx="797922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Гусамова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Кристина </a:t>
            </a:r>
            <a:r>
              <a:rPr lang="ru-RU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Рафаильевна</a:t>
            </a:r>
            <a:endParaRPr lang="ru-RU" sz="3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Студентка факультета филологии НФИ </a:t>
            </a:r>
            <a:r>
              <a:rPr lang="ru-RU" sz="32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КемГУ</a:t>
            </a:r>
            <a:endParaRPr lang="ru-RU" sz="3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Эл. </a:t>
            </a:r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очта: </a:t>
            </a:r>
            <a:r>
              <a:rPr lang="en-US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kristina.gusamova@yandex.ru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63641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Использованные материалы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sz="3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Учебник</a:t>
            </a: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Русский язык. </a:t>
            </a:r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класс. </a:t>
            </a:r>
            <a:r>
              <a:rPr lang="ru-RU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Ладыженская</a:t>
            </a: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Т.А., Баранов М.Т., </a:t>
            </a:r>
            <a:r>
              <a:rPr lang="ru-RU" sz="36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Тростенцова</a:t>
            </a: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Л.А. и др. -  М.: </a:t>
            </a:r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2018 </a:t>
            </a: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126с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фона: </a:t>
            </a:r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https://uroki-shkola.ru/assets/images/resources/115/shkolnyj.jpg</a:t>
            </a:r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7722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310</Words>
  <Application>Microsoft Office PowerPoint</Application>
  <PresentationFormat>Широкоэкранный</PresentationFormat>
  <Paragraphs>61</Paragraphs>
  <Slides>9</Slides>
  <Notes>0</Notes>
  <HiddenSlides>3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Wingdings</vt:lpstr>
      <vt:lpstr>Тема Office</vt:lpstr>
      <vt:lpstr>Буквы –о-/-а- в корнях кос-/кас-, гар-/гор-, раст-/рост-, лаг-/лож-</vt:lpstr>
      <vt:lpstr>Презентация PowerPoint</vt:lpstr>
      <vt:lpstr>Вспомним правило</vt:lpstr>
      <vt:lpstr>Как работаем?</vt:lpstr>
      <vt:lpstr>Самопроверка</vt:lpstr>
      <vt:lpstr>Поставь отметку</vt:lpstr>
      <vt:lpstr>Материал для учителя</vt:lpstr>
      <vt:lpstr>Сведения об авторе</vt:lpstr>
      <vt:lpstr>Использованные материалы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Буквы –о-/-а- в корнях кос-/кас-, гар-/гор-, раст-/рост-, лаг-/лож-</dc:title>
  <dc:creator>Компьютер</dc:creator>
  <cp:lastModifiedBy>Компьютер</cp:lastModifiedBy>
  <cp:revision>16</cp:revision>
  <dcterms:created xsi:type="dcterms:W3CDTF">2019-11-07T14:14:35Z</dcterms:created>
  <dcterms:modified xsi:type="dcterms:W3CDTF">2019-12-20T09:48:47Z</dcterms:modified>
</cp:coreProperties>
</file>