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74" r:id="rId2"/>
    <p:sldId id="256" r:id="rId3"/>
    <p:sldId id="268" r:id="rId4"/>
    <p:sldId id="257" r:id="rId5"/>
    <p:sldId id="258" r:id="rId6"/>
    <p:sldId id="259" r:id="rId7"/>
    <p:sldId id="261" r:id="rId8"/>
    <p:sldId id="262" r:id="rId9"/>
    <p:sldId id="263" r:id="rId10"/>
    <p:sldId id="275" r:id="rId11"/>
    <p:sldId id="277" r:id="rId12"/>
    <p:sldId id="269" r:id="rId13"/>
    <p:sldId id="265" r:id="rId14"/>
    <p:sldId id="266" r:id="rId15"/>
    <p:sldId id="270" r:id="rId16"/>
    <p:sldId id="271" r:id="rId17"/>
    <p:sldId id="267" r:id="rId18"/>
    <p:sldId id="272" r:id="rId19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 autoAdjust="0"/>
    <p:restoredTop sz="94658" autoAdjust="0"/>
  </p:normalViewPr>
  <p:slideViewPr>
    <p:cSldViewPr>
      <p:cViewPr varScale="1">
        <p:scale>
          <a:sx n="104" d="100"/>
          <a:sy n="104" d="100"/>
        </p:scale>
        <p:origin x="-96" y="-22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42" y="12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ый треугольник 3"/>
          <p:cNvSpPr/>
          <p:nvPr/>
        </p:nvSpPr>
        <p:spPr>
          <a:xfrm>
            <a:off x="0" y="4664075"/>
            <a:ext cx="9150350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grpSp>
        <p:nvGrpSpPr>
          <p:cNvPr id="5" name="Группа 15"/>
          <p:cNvGrpSpPr>
            <a:grpSpLocks/>
          </p:cNvGrpSpPr>
          <p:nvPr/>
        </p:nvGrpSpPr>
        <p:grpSpPr bwMode="auto">
          <a:xfrm>
            <a:off x="-3175" y="4953000"/>
            <a:ext cx="9147175" cy="1911350"/>
            <a:chOff x="-3765" y="4832896"/>
            <a:chExt cx="9147765" cy="2032192"/>
          </a:xfrm>
        </p:grpSpPr>
        <p:sp>
          <p:nvSpPr>
            <p:cNvPr id="6" name="Полилиния 5"/>
            <p:cNvSpPr>
              <a:spLocks/>
            </p:cNvSpPr>
            <p:nvPr/>
          </p:nvSpPr>
          <p:spPr bwMode="auto">
            <a:xfrm>
              <a:off x="1687032" y="4832896"/>
              <a:ext cx="7456968" cy="51817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7" name="Полилиния 6"/>
            <p:cNvSpPr>
              <a:spLocks/>
            </p:cNvSpPr>
            <p:nvPr/>
          </p:nvSpPr>
          <p:spPr bwMode="auto">
            <a:xfrm>
              <a:off x="35926" y="5135025"/>
              <a:ext cx="9108074" cy="838869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/>
            <a:lstStyle>
              <a:extLst/>
            </a:lstStyle>
            <a:p>
              <a:pPr>
                <a:defRPr/>
              </a:pPr>
              <a:endParaRPr lang="en-US"/>
            </a:p>
          </p:txBody>
        </p:sp>
        <p:sp>
          <p:nvSpPr>
            <p:cNvPr id="8" name="Полилиния 7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 cstate="print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anchor="ctr"/>
            <a:lstStyle>
              <a:extLst/>
            </a:lstStyle>
            <a:p>
              <a:pPr algn="ctr">
                <a:defRPr/>
              </a:pPr>
              <a:endParaRPr lang="en-US"/>
            </a:p>
          </p:txBody>
        </p:sp>
        <p:cxnSp>
          <p:nvCxnSpPr>
            <p:cNvPr id="10" name="Прямая соединительная линия 9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anchor="b"/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11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99B9CE62-DB82-4ACF-8647-7BB89EF724D8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2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pPr>
              <a:defRPr/>
            </a:pPr>
            <a:fld id="{E95AB107-0C0B-47C0-945E-251B31F30DC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1E0CC34-9227-4B8A-B595-BCB21ACA1734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2BEBA38-783B-42D1-A971-F800269D4FD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1F3A44-5039-460D-ACCC-593F22E830E7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DD58FB1-F999-4CC0-857A-DB6849F250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Заголовок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39010B7-9979-4EB0-92E7-82D981B1F8AA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5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5B0668B-528B-4D12-94E5-AD3CDB1865E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Нашивка 3"/>
          <p:cNvSpPr/>
          <p:nvPr/>
        </p:nvSpPr>
        <p:spPr>
          <a:xfrm>
            <a:off x="3636963" y="3005138"/>
            <a:ext cx="182562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5" name="Нашивка 4"/>
          <p:cNvSpPr/>
          <p:nvPr/>
        </p:nvSpPr>
        <p:spPr>
          <a:xfrm>
            <a:off x="3449638" y="3005138"/>
            <a:ext cx="18415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anchor="b"/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2F9D5E8-9FB3-4F3D-8FB6-B903D3665FF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7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8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8D8302E9-63EB-457B-9327-F4289CF666A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189D7A08-55E9-4E77-89E1-4F0220EEACC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95F636A0-BE0E-42CB-BB02-546EFA818F6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/>
          <a:lstStyle>
            <a:lvl1pPr>
              <a:defRPr/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ACDA1583-ED65-4BA5-B45C-C9D19E2F545B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F1D5629-7449-41B5-AE6F-9EC52419AA7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F6BDD752-3E34-443E-B48D-755D142E0141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E6BBA8A0-D005-498C-B11B-D7A44C7413E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167753D-3F85-4040-82DE-4332C4E04577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3" name="Нижний колонтитул 21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Номер слайда 1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4668633-8CE9-4E73-A084-A9503D7A5BC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DCCADEAB-70CA-4652-98C3-DEAF0F1C64E5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  <a:extLst/>
          </a:lstStyle>
          <a:p>
            <a:pPr>
              <a:defRPr/>
            </a:pPr>
            <a:fld id="{40152708-D637-415A-9E35-8B4EDBC4DE4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олилиния 4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6" name="Полилиния 5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7" name="Прямоугольный треугольник 6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Нашивка 8"/>
          <p:cNvSpPr/>
          <p:nvPr/>
        </p:nvSpPr>
        <p:spPr>
          <a:xfrm>
            <a:off x="8664575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0" name="Нашивка 9"/>
          <p:cNvSpPr/>
          <p:nvPr/>
        </p:nvSpPr>
        <p:spPr>
          <a:xfrm>
            <a:off x="8477250" y="4987925"/>
            <a:ext cx="182563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tIns="0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>
            <a:normAutofit/>
          </a:bodyPr>
          <a:lstStyle>
            <a:lvl1pPr marL="0" indent="0">
              <a:buNone/>
              <a:defRPr sz="3200"/>
            </a:lvl1pPr>
            <a:extLst/>
          </a:lstStyle>
          <a:p>
            <a:pPr lvl="0"/>
            <a:r>
              <a:rPr lang="ru-RU" noProof="0" smtClean="0"/>
              <a:t>Вставка рисунка</a:t>
            </a:r>
            <a:endParaRPr lang="en-US" noProof="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1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22F3E27E-F1F0-4725-A88B-E491BD0CBCFA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12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3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2EEE1E6-363F-4A82-8FC3-B05A54CC27F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Полилиния 12"/>
          <p:cNvSpPr>
            <a:spLocks/>
          </p:cNvSpPr>
          <p:nvPr/>
        </p:nvSpPr>
        <p:spPr bwMode="auto">
          <a:xfrm>
            <a:off x="500063" y="5945188"/>
            <a:ext cx="4940300" cy="9207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7485" h="337">
                <a:moveTo>
                  <a:pt x="0" y="2"/>
                </a:moveTo>
                <a:lnTo>
                  <a:pt x="7485" y="337"/>
                </a:lnTo>
                <a:lnTo>
                  <a:pt x="5558" y="337"/>
                </a:lnTo>
                <a:lnTo>
                  <a:pt x="1" y="0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2" name="Полилиния 11"/>
          <p:cNvSpPr>
            <a:spLocks/>
          </p:cNvSpPr>
          <p:nvPr/>
        </p:nvSpPr>
        <p:spPr bwMode="auto">
          <a:xfrm>
            <a:off x="485775" y="5938838"/>
            <a:ext cx="3690938" cy="93345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591" h="588">
                <a:moveTo>
                  <a:pt x="0" y="0"/>
                </a:moveTo>
                <a:lnTo>
                  <a:pt x="5591" y="585"/>
                </a:lnTo>
                <a:lnTo>
                  <a:pt x="4415" y="588"/>
                </a:lnTo>
                <a:lnTo>
                  <a:pt x="12" y="4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/>
          <a:lstStyle>
            <a:extLst/>
          </a:lstStyle>
          <a:p>
            <a:pPr>
              <a:defRPr/>
            </a:pPr>
            <a:endParaRPr lang="en-US"/>
          </a:p>
        </p:txBody>
      </p:sp>
      <p:sp>
        <p:nvSpPr>
          <p:cNvPr id="14" name="Прямоугольный треугольник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 cstate="print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>
              <a:defRPr/>
            </a:pPr>
            <a:endParaRPr lang="en-US"/>
          </a:p>
        </p:txBody>
      </p:sp>
      <p:cxnSp>
        <p:nvCxnSpPr>
          <p:cNvPr id="15" name="Прямая соединительная линия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33" name="Текст 29"/>
          <p:cNvSpPr>
            <a:spLocks noGrp="1"/>
          </p:cNvSpPr>
          <p:nvPr>
            <p:ph type="body" idx="1"/>
          </p:nvPr>
        </p:nvSpPr>
        <p:spPr bwMode="auto">
          <a:xfrm>
            <a:off x="457200" y="1481138"/>
            <a:ext cx="8229600" cy="452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smtClean="0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6727825" y="6408738"/>
            <a:ext cx="1919288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8B7503D9-A358-4488-805C-C3AF897A27CF}" type="datetimeFigureOut">
              <a:rPr lang="ru-RU"/>
              <a:pPr>
                <a:defRPr/>
              </a:pPr>
              <a:t>20.12.2019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4379913" y="6408738"/>
            <a:ext cx="2351087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647113" y="6408738"/>
            <a:ext cx="366712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pPr>
              <a:defRPr/>
            </a:pPr>
            <a:fld id="{D57EC51C-533A-4026-A7DD-66EAB2BFB42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37" r:id="rId1"/>
    <p:sldLayoutId id="2147483733" r:id="rId2"/>
    <p:sldLayoutId id="2147483738" r:id="rId3"/>
    <p:sldLayoutId id="2147483739" r:id="rId4"/>
    <p:sldLayoutId id="2147483740" r:id="rId5"/>
    <p:sldLayoutId id="2147483741" r:id="rId6"/>
    <p:sldLayoutId id="2147483734" r:id="rId7"/>
    <p:sldLayoutId id="2147483742" r:id="rId8"/>
    <p:sldLayoutId id="2147483743" r:id="rId9"/>
    <p:sldLayoutId id="2147483735" r:id="rId10"/>
    <p:sldLayoutId id="2147483736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4100" b="1">
          <a:solidFill>
            <a:schemeClr val="tx2"/>
          </a:solidFill>
          <a:latin typeface="Lucida Sans Unicode" pitchFamily="34" charset="0"/>
        </a:defRPr>
      </a:lvl9pPr>
      <a:extLst/>
    </p:titleStyle>
    <p:bodyStyle>
      <a:lvl1pPr marL="365125" indent="-255588" algn="l" rtl="0" eaLnBrk="0" fontAlgn="base" hangingPunct="0">
        <a:spcBef>
          <a:spcPts val="400"/>
        </a:spcBef>
        <a:spcAft>
          <a:spcPct val="0"/>
        </a:spcAft>
        <a:buClr>
          <a:schemeClr val="accent1"/>
        </a:buClr>
        <a:buSzPct val="68000"/>
        <a:buFont typeface="Wingdings 3" pitchFamily="18" charset="2"/>
        <a:buChar char=""/>
        <a:defRPr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0713" indent="-228600" algn="l" rtl="0" eaLnBrk="0" fontAlgn="base" hangingPunct="0">
        <a:spcBef>
          <a:spcPts val="325"/>
        </a:spcBef>
        <a:spcAft>
          <a:spcPct val="0"/>
        </a:spcAft>
        <a:buClr>
          <a:schemeClr val="accent1"/>
        </a:buClr>
        <a:buFont typeface="Verdana" pitchFamily="34" charset="0"/>
        <a:buChar char="◦"/>
        <a:defRPr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8838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SzPct val="100000"/>
        <a:buFont typeface="Wingdings 2" pitchFamily="18" charset="2"/>
        <a:buChar char=""/>
        <a:defRPr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0" fontAlgn="base" hangingPunct="0">
        <a:spcBef>
          <a:spcPts val="350"/>
        </a:spcBef>
        <a:spcAft>
          <a:spcPct val="0"/>
        </a:spcAft>
        <a:buClr>
          <a:schemeClr val="accent2"/>
        </a:buClr>
        <a:buFont typeface="Wingdings 2" pitchFamily="18" charset="2"/>
        <a:buChar char=""/>
        <a:defRPr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&#1060;&#1072;&#1081;&#1083;" TargetMode="External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Rectangle 2"/>
          <p:cNvSpPr>
            <a:spLocks noGrp="1" noChangeArrowheads="1"/>
          </p:cNvSpPr>
          <p:nvPr>
            <p:ph type="ctrTitle"/>
          </p:nvPr>
        </p:nvSpPr>
        <p:spPr>
          <a:xfrm>
            <a:off x="611188" y="3068638"/>
            <a:ext cx="8209284" cy="1179512"/>
          </a:xfrm>
        </p:spPr>
        <p:txBody>
          <a:bodyPr/>
          <a:lstStyle/>
          <a:p>
            <a:r>
              <a:rPr lang="ru-RU" sz="4000" dirty="0"/>
              <a:t>Занятие </a:t>
            </a:r>
            <a:r>
              <a:rPr lang="ru-RU" sz="4000" dirty="0" smtClean="0"/>
              <a:t>11</a:t>
            </a:r>
            <a:endParaRPr lang="ru-RU" sz="4000" dirty="0"/>
          </a:p>
        </p:txBody>
      </p:sp>
      <p:sp>
        <p:nvSpPr>
          <p:cNvPr id="2051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755650" y="4724400"/>
            <a:ext cx="8388350" cy="792163"/>
          </a:xfrm>
        </p:spPr>
        <p:txBody>
          <a:bodyPr/>
          <a:lstStyle/>
          <a:p>
            <a:pPr algn="l"/>
            <a:r>
              <a:rPr lang="ru-RU" smtClean="0"/>
              <a:t>              </a:t>
            </a:r>
            <a:r>
              <a:rPr lang="ru-RU" smtClean="0"/>
              <a:t>Автор: </a:t>
            </a:r>
            <a:r>
              <a:rPr lang="ru-RU" dirty="0"/>
              <a:t>Пупышева Л.Н</a:t>
            </a:r>
            <a:r>
              <a:rPr lang="ru-RU" dirty="0" smtClean="0"/>
              <a:t>.</a:t>
            </a:r>
            <a:endParaRPr lang="ru-RU" dirty="0"/>
          </a:p>
        </p:txBody>
      </p:sp>
      <p:sp>
        <p:nvSpPr>
          <p:cNvPr id="2052" name="Text Box 4"/>
          <p:cNvSpPr txBox="1">
            <a:spLocks noChangeArrowheads="1"/>
          </p:cNvSpPr>
          <p:nvPr/>
        </p:nvSpPr>
        <p:spPr bwMode="auto">
          <a:xfrm>
            <a:off x="323850" y="404813"/>
            <a:ext cx="849630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dirty="0"/>
              <a:t>МОАУ «Гимназия имени Александра Грина» г. Кирова</a:t>
            </a:r>
          </a:p>
        </p:txBody>
      </p:sp>
      <p:sp>
        <p:nvSpPr>
          <p:cNvPr id="2053" name="Text Box 5"/>
          <p:cNvSpPr txBox="1">
            <a:spLocks noChangeArrowheads="1"/>
          </p:cNvSpPr>
          <p:nvPr/>
        </p:nvSpPr>
        <p:spPr bwMode="auto">
          <a:xfrm>
            <a:off x="1042988" y="1412875"/>
            <a:ext cx="7058025" cy="16160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ru-RU" sz="4000"/>
              <a:t>Литература Вятского края</a:t>
            </a:r>
          </a:p>
          <a:p>
            <a:pPr algn="ctr">
              <a:spcBef>
                <a:spcPct val="50000"/>
              </a:spcBef>
            </a:pPr>
            <a:r>
              <a:rPr lang="ru-RU" sz="4000"/>
              <a:t>5 класс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059832" y="1693862"/>
            <a:ext cx="3024336" cy="4399433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Иван Григорьевич Зыков 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609475" y="6198990"/>
            <a:ext cx="3925049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http://www.sevkray.ru/news/3/15823/</a:t>
            </a:r>
            <a:endParaRPr lang="ru-RU" dirty="0"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481138"/>
            <a:ext cx="4038600" cy="4525962"/>
          </a:xfrm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r>
              <a:rPr lang="ru-RU" sz="1600" smtClean="0"/>
              <a:t/>
            </a:r>
            <a:br>
              <a:rPr lang="ru-RU" sz="1600" smtClean="0"/>
            </a:br>
            <a:endParaRPr lang="ru-RU" sz="160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>
                <a:solidFill>
                  <a:schemeClr val="tx1"/>
                </a:solidFill>
              </a:rPr>
              <a:t>Андрей Платонович </a:t>
            </a:r>
            <a:r>
              <a:rPr lang="ru-RU" dirty="0" err="1" smtClean="0">
                <a:solidFill>
                  <a:schemeClr val="tx1"/>
                </a:solidFill>
              </a:rPr>
              <a:t>Грудцын</a:t>
            </a:r>
            <a:endParaRPr lang="ru-RU" dirty="0">
              <a:solidFill>
                <a:schemeClr val="tx1"/>
              </a:solidFill>
            </a:endParaRPr>
          </a:p>
        </p:txBody>
      </p:sp>
      <p:pic>
        <p:nvPicPr>
          <p:cNvPr id="17413" name="Picture 5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483768" y="1412776"/>
            <a:ext cx="4176464" cy="4752528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7" name="Прямоугольник 6"/>
          <p:cNvSpPr/>
          <p:nvPr/>
        </p:nvSpPr>
        <p:spPr>
          <a:xfrm>
            <a:off x="2267744" y="6165305"/>
            <a:ext cx="5400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>
                <a:hlinkClick r:id="rId3"/>
              </a:rPr>
              <a:t>              </a:t>
            </a:r>
            <a:r>
              <a:rPr lang="en-US" dirty="0" smtClean="0">
                <a:hlinkClick r:id="rId3"/>
              </a:rPr>
              <a:t>http://ru.wikipedia.org/wiki/</a:t>
            </a:r>
            <a:r>
              <a:rPr lang="ru-RU" dirty="0" smtClean="0">
                <a:hlinkClick r:id="rId3"/>
              </a:rPr>
              <a:t>Файл</a:t>
            </a:r>
            <a:r>
              <a:rPr lang="ru-RU" dirty="0" smtClean="0"/>
              <a:t>:        </a:t>
            </a:r>
            <a:r>
              <a:rPr lang="ru-RU" b="1" dirty="0" err="1" smtClean="0"/>
              <a:t>Андреев_Николай_Платонович</a:t>
            </a:r>
            <a:r>
              <a:rPr lang="ru-RU" b="1" dirty="0" smtClean="0"/>
              <a:t>.</a:t>
            </a:r>
            <a:r>
              <a:rPr lang="en-US" b="1" dirty="0" smtClean="0"/>
              <a:t>jpg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одержимое 5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824536"/>
          </a:xfrm>
        </p:spPr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Какое чувство вы испытали, прослушав стихи?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картины крестьянского мира в них описываются?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Какие темы поэзии просматриваются в этих стихах?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В каком стихотворении  упоминается о тяжелом труде крестьянина? 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Почему мы можем говорить о драматическом начале в поэзии </a:t>
            </a:r>
            <a:r>
              <a:rPr lang="ru-RU" sz="3200" b="1" dirty="0" err="1" smtClean="0">
                <a:latin typeface="Times New Roman" pitchFamily="18" charset="0"/>
                <a:cs typeface="Times New Roman" pitchFamily="18" charset="0"/>
              </a:rPr>
              <a:t>Грудцина</a:t>
            </a:r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?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4400" dirty="0" smtClean="0">
                <a:latin typeface="Times New Roman" pitchFamily="18" charset="0"/>
                <a:cs typeface="Times New Roman" pitchFamily="18" charset="0"/>
              </a:rPr>
              <a:t>Аналитическая работа с текстом</a:t>
            </a:r>
            <a:endParaRPr lang="ru-RU" sz="44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Содержимое 2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328592"/>
          </a:xfrm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dirty="0" smtClean="0"/>
              <a:t>     </a:t>
            </a:r>
            <a:r>
              <a:rPr lang="ru-RU" sz="3200" dirty="0" smtClean="0"/>
              <a:t>Её первооснова — напряжённое и действенное переживание людьми социально-исторических или «извечных», общечеловеческих противоречий. По мысли В. Г. Белинского, драматизм — важное свойство человеческого духа, пробуждаемое ситуациями, когда заветное или страстно желаемое, требуя осуществления, находится под угрозой.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404662"/>
            <a:ext cx="8229600" cy="45719"/>
          </a:xfrm>
        </p:spPr>
        <p:txBody>
          <a:bodyPr>
            <a:normAutofit fontScale="90000"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Драма (в литературе). 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482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3302000" y="1693863"/>
            <a:ext cx="2540000" cy="410210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 Иван Григорьевич Зыков </a:t>
            </a:r>
            <a:endParaRPr lang="ru-RU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buNone/>
            </a:pPr>
            <a:r>
              <a:rPr lang="ru-RU" sz="3600" dirty="0" smtClean="0"/>
              <a:t>  </a:t>
            </a: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Вятские поэты писали о тяжелой доле русского крестьянина,  о непосильном его труде, нужде и безысходности, тоске-кручине.</a:t>
            </a:r>
          </a:p>
          <a:p>
            <a:pPr eaLnBrk="1" hangingPunct="1">
              <a:buNone/>
            </a:pPr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  В своем творчестве опирались на традиции Кольцова и Некрасова.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Вывод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Содержимое 2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3600" i="1" dirty="0" smtClean="0"/>
              <a:t>     </a:t>
            </a:r>
            <a:r>
              <a:rPr lang="ru-RU" sz="4800" i="1" dirty="0" smtClean="0">
                <a:latin typeface="Times New Roman" pitchFamily="18" charset="0"/>
                <a:cs typeface="Times New Roman" pitchFamily="18" charset="0"/>
              </a:rPr>
              <a:t>Удалось ли нашим вятским поэтам донести до нас, современных читателей, свою боль о тяжелой крестьянской доле? Кто это прочувствовал?</a:t>
            </a:r>
            <a:endParaRPr lang="ru-RU" sz="4800" dirty="0" smtClean="0">
              <a:latin typeface="Times New Roman" pitchFamily="18" charset="0"/>
              <a:cs typeface="Times New Roman" pitchFamily="18" charset="0"/>
            </a:endParaRPr>
          </a:p>
          <a:p>
            <a:pPr eaLnBrk="1" hangingPunct="1"/>
            <a:endParaRPr lang="ru-RU" sz="4400" dirty="0" smtClean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Рефлексия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Содержимое 5"/>
          <p:cNvSpPr>
            <a:spLocks noGrp="1"/>
          </p:cNvSpPr>
          <p:nvPr>
            <p:ph idx="1"/>
          </p:nvPr>
        </p:nvSpPr>
        <p:spPr>
          <a:solidFill>
            <a:schemeClr val="bg2">
              <a:lumMod val="75000"/>
            </a:schemeClr>
          </a:solidFill>
        </p:spPr>
        <p:txBody>
          <a:bodyPr/>
          <a:lstStyle/>
          <a:p>
            <a:pPr eaLnBrk="1" hangingPunct="1">
              <a:buFont typeface="Wingdings 2" pitchFamily="18" charset="2"/>
              <a:buNone/>
            </a:pPr>
            <a:r>
              <a:rPr lang="ru-RU" sz="4000" dirty="0" smtClean="0"/>
              <a:t>   </a:t>
            </a:r>
          </a:p>
          <a:p>
            <a:pPr algn="ctr" eaLnBrk="1" hangingPunct="1">
              <a:buFont typeface="Wingdings 2" pitchFamily="18" charset="2"/>
              <a:buNone/>
            </a:pPr>
            <a:r>
              <a:rPr lang="ru-RU" sz="4400" dirty="0" smtClean="0"/>
              <a:t>Провести анализ любого стихотворения А.П.  Грудцына и  И.Г. Зыкова.</a:t>
            </a:r>
          </a:p>
          <a:p>
            <a:pPr eaLnBrk="1" hangingPunct="1"/>
            <a:endParaRPr lang="ru-RU" dirty="0" smtClean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smtClean="0"/>
              <a:t>Домашнее задание: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5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365760" indent="-256032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200" smtClean="0"/>
              <a:t>1. Андрей Платонович Грудцын //  Энциклопедия земли Вятской: В 10 т.– Киров 1995. – Т. 2: Литература / сост. В. А. Поздеев; ред. М. П. Чебышева. – Киров, 1995.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2" pitchFamily="18" charset="2"/>
              <a:buNone/>
              <a:defRPr/>
            </a:pPr>
            <a:r>
              <a:rPr lang="ru-RU" sz="3200" smtClean="0"/>
              <a:t>2. Иван Григорьевич Зыков // Энциклопедия земли Вятской: В 10 т.– Киров 1995. – Т. 2: Литература / сост. В. А. Поздеев; ред. М. П. Чебышева. – Киров, 1995. </a:t>
            </a:r>
          </a:p>
          <a:p>
            <a:pPr marL="365760" indent="-256032" eaLnBrk="1" fontAlgn="auto" hangingPunct="1">
              <a:spcAft>
                <a:spcPts val="0"/>
              </a:spcAft>
              <a:buFont typeface="Wingdings 3"/>
              <a:buChar char=""/>
              <a:defRPr/>
            </a:pPr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Литература :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4234" y="2000241"/>
            <a:ext cx="8229600" cy="3071833"/>
          </a:xfrm>
        </p:spPr>
        <p:txBody>
          <a:bodyPr/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/>
              <a:t>«Крестьянская тема в поэзии </a:t>
            </a:r>
            <a:r>
              <a:rPr lang="ru-RU" dirty="0" err="1"/>
              <a:t>вятчан</a:t>
            </a:r>
            <a:r>
              <a:rPr lang="ru-RU" dirty="0"/>
              <a:t>»</a:t>
            </a:r>
            <a:br>
              <a:rPr lang="ru-RU" dirty="0"/>
            </a:br>
            <a:endParaRPr lang="ru-RU" dirty="0"/>
          </a:p>
        </p:txBody>
      </p:sp>
      <p:sp>
        <p:nvSpPr>
          <p:cNvPr id="4" name="Подзаголовок 3"/>
          <p:cNvSpPr>
            <a:spLocks noGrp="1"/>
          </p:cNvSpPr>
          <p:nvPr>
            <p:ph type="subTitle" idx="1"/>
          </p:nvPr>
        </p:nvSpPr>
        <p:spPr>
          <a:xfrm>
            <a:off x="2133600" y="214290"/>
            <a:ext cx="6560234" cy="1357322"/>
          </a:xfrm>
        </p:spPr>
        <p:txBody>
          <a:bodyPr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None/>
              <a:defRPr/>
            </a:pPr>
            <a:r>
              <a:rPr lang="ru-RU" sz="5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cs typeface="Times New Roman" pitchFamily="18" charset="0"/>
              </a:rPr>
              <a:t>Тема занятия:</a:t>
            </a:r>
            <a:endParaRPr lang="ru-RU" sz="5400" b="1" cap="all" dirty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Содержимое 2"/>
          <p:cNvSpPr>
            <a:spLocks noGrp="1"/>
          </p:cNvSpPr>
          <p:nvPr>
            <p:ph idx="1"/>
          </p:nvPr>
        </p:nvSpPr>
        <p:spPr>
          <a:xfrm>
            <a:off x="214313" y="1285875"/>
            <a:ext cx="8786812" cy="5022850"/>
          </a:xfrm>
        </p:spPr>
        <p:txBody>
          <a:bodyPr/>
          <a:lstStyle/>
          <a:p>
            <a:pPr eaLnBrk="1" hangingPunct="1">
              <a:buFont typeface="Wingdings 3" pitchFamily="18" charset="2"/>
              <a:buNone/>
            </a:pPr>
            <a:r>
              <a:rPr lang="en-US" sz="3200" smtClean="0"/>
              <a:t>  </a:t>
            </a:r>
            <a:r>
              <a:rPr lang="ru-RU" sz="3200" smtClean="0"/>
              <a:t>1) способствовать осознанию  и осмыслению блока новой учебной информации – стихотворных текстов вятских поэтов;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3200" smtClean="0"/>
              <a:t>  </a:t>
            </a:r>
            <a:r>
              <a:rPr lang="ru-RU" sz="3200" smtClean="0"/>
              <a:t>2) развивать внимание к поэтическому  слову, умение анализировать поэтическое произведение;</a:t>
            </a:r>
          </a:p>
          <a:p>
            <a:pPr eaLnBrk="1" hangingPunct="1">
              <a:buFont typeface="Wingdings 3" pitchFamily="18" charset="2"/>
              <a:buNone/>
            </a:pPr>
            <a:r>
              <a:rPr lang="en-US" sz="3200" smtClean="0"/>
              <a:t>  </a:t>
            </a:r>
            <a:r>
              <a:rPr lang="ru-RU" sz="3200" smtClean="0"/>
              <a:t>3) воспитывать эстетический вкус на примере красоты стихотворной речи.</a:t>
            </a:r>
          </a:p>
          <a:p>
            <a:pPr eaLnBrk="1" hangingPunct="1"/>
            <a:endParaRPr lang="ru-RU" smtClean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6000" dirty="0" smtClean="0">
                <a:latin typeface="Times New Roman" pitchFamily="18" charset="0"/>
                <a:cs typeface="Times New Roman" pitchFamily="18" charset="0"/>
              </a:rPr>
              <a:t>Цель</a:t>
            </a:r>
            <a:br>
              <a:rPr lang="ru-RU" sz="6000" dirty="0" smtClean="0">
                <a:latin typeface="Times New Roman" pitchFamily="18" charset="0"/>
                <a:cs typeface="Times New Roman" pitchFamily="18" charset="0"/>
              </a:rPr>
            </a:br>
            <a:endParaRPr lang="ru-RU" sz="6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838200" y="1481138"/>
            <a:ext cx="3276600" cy="4525962"/>
          </a:xfrm>
        </p:spPr>
      </p:pic>
      <p:pic>
        <p:nvPicPr>
          <p:cNvPr id="11267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429125" y="2071688"/>
            <a:ext cx="4257675" cy="3714750"/>
          </a:xfrm>
        </p:spPr>
      </p:pic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dirty="0" smtClean="0"/>
              <a:t>Жизнь крестьян 19 века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57200" y="1628800"/>
            <a:ext cx="4038600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2291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648200" y="1628800"/>
            <a:ext cx="4172272" cy="4104456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052736"/>
            <a:ext cx="8229600" cy="4954364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25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dirty="0" smtClean="0"/>
              <a:t>    </a:t>
            </a:r>
            <a:r>
              <a:rPr lang="ru-RU" sz="4000" dirty="0" smtClean="0"/>
              <a:t>Белинский говорил: «А разве мужик – не человек? – Но что может быть интересного в грубом, необразованном человеке? – Как что? – Его душа, ум, сердце, страсти, склонности – словом, все то же, что и в образованном человеке».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1285875" y="2325688"/>
            <a:ext cx="2381250" cy="283845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4339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print"/>
          <a:srcRect/>
          <a:stretch>
            <a:fillRect/>
          </a:stretch>
        </p:blipFill>
        <p:spPr>
          <a:xfrm>
            <a:off x="4745038" y="1643063"/>
            <a:ext cx="3184525" cy="45005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>Иван Никитин и Николай Некрасов  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58204" cy="798496"/>
          </a:xfrm>
        </p:spPr>
        <p:txBody>
          <a:bodyPr/>
          <a:lstStyle/>
          <a:p>
            <a:pPr algn="ctr" eaLnBrk="1" fontAlgn="auto" hangingPunct="1">
              <a:spcAft>
                <a:spcPts val="0"/>
              </a:spcAft>
              <a:defRPr/>
            </a:pPr>
            <a:r>
              <a:rPr lang="ru-RU" sz="3600" b="1" dirty="0" smtClean="0"/>
              <a:t>Алексей Васильевич Кольцов</a:t>
            </a:r>
            <a:r>
              <a:rPr lang="ru-RU" sz="3600" dirty="0" smtClean="0"/>
              <a:t> </a:t>
            </a:r>
            <a:endParaRPr lang="ru-RU" sz="3600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1"/>
          </p:nvPr>
        </p:nvSpPr>
        <p:spPr>
          <a:xfrm>
            <a:off x="4000500" y="1143000"/>
            <a:ext cx="5143500" cy="5715000"/>
          </a:xfrm>
        </p:spPr>
        <p:txBody>
          <a:bodyPr>
            <a:normAutofit fontScale="85000" lnSpcReduction="10000"/>
          </a:bodyPr>
          <a:lstStyle/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None/>
              <a:defRPr/>
            </a:pPr>
            <a:r>
              <a:rPr lang="ru-RU" sz="3600" dirty="0" smtClean="0"/>
              <a:t>   Первым в истории русской поэзии поэтом крестьянского мира стал Кольцов Алексей Васильевич. В поэзии Кольцова впервые раскрылся изнутри духовный мир крестьянина, его глубокая и подлинная человечность, попранная крепостничеством.</a:t>
            </a:r>
          </a:p>
          <a:p>
            <a:pPr marL="548640" indent="-411480" eaLnBrk="1" fontAlgn="auto" hangingPunct="1">
              <a:spcAft>
                <a:spcPts val="0"/>
              </a:spcAft>
              <a:buClr>
                <a:schemeClr val="tx1">
                  <a:shade val="95000"/>
                </a:schemeClr>
              </a:buClr>
              <a:buFont typeface="Wingdings 2"/>
              <a:buChar char=""/>
              <a:defRPr/>
            </a:pPr>
            <a:endParaRPr lang="ru-RU" dirty="0"/>
          </a:p>
        </p:txBody>
      </p:sp>
      <p:pic>
        <p:nvPicPr>
          <p:cNvPr id="15364" name="Picture 2"/>
          <p:cNvPicPr>
            <a:picLocks noGrp="1" noChangeAspect="1" noChangeArrowheads="1"/>
          </p:cNvPicPr>
          <p:nvPr>
            <p:ph sz="half" idx="4294967295"/>
          </p:nvPr>
        </p:nvPicPr>
        <p:blipFill>
          <a:blip r:embed="rId2" cstate="print"/>
          <a:srcRect/>
          <a:stretch>
            <a:fillRect/>
          </a:stretch>
        </p:blipFill>
        <p:spPr>
          <a:xfrm>
            <a:off x="467544" y="1772816"/>
            <a:ext cx="3587750" cy="452596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Содержимое 5"/>
          <p:cNvSpPr>
            <a:spLocks noGrp="1"/>
          </p:cNvSpPr>
          <p:nvPr>
            <p:ph idx="1"/>
          </p:nvPr>
        </p:nvSpPr>
        <p:spPr>
          <a:xfrm>
            <a:off x="457200" y="1844824"/>
            <a:ext cx="8229600" cy="4392488"/>
          </a:xfrm>
        </p:spPr>
        <p:txBody>
          <a:bodyPr/>
          <a:lstStyle/>
          <a:p>
            <a:pPr eaLnBrk="1" hangingPunct="1"/>
            <a:endParaRPr lang="ru-RU" dirty="0" smtClean="0"/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1. Песенное, народно-эпическое начало поэзии.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2. Темы поэзии и изобразительные средства.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3. Драматическое начало поэзии.</a:t>
            </a:r>
          </a:p>
          <a:p>
            <a:pPr eaLnBrk="1" hangingPunct="1">
              <a:buFont typeface="Wingdings 2" pitchFamily="18" charset="2"/>
              <a:buNone/>
            </a:pPr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4. Реальное изображение тяжелого труда крестьянина</a:t>
            </a:r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753618"/>
          </a:xfrm>
        </p:spPr>
        <p:txBody>
          <a:bodyPr>
            <a:normAutofit fontScale="90000"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16388" name="Прямоугольник 7"/>
          <p:cNvSpPr>
            <a:spLocks noChangeArrowheads="1"/>
          </p:cNvSpPr>
          <p:nvPr/>
        </p:nvSpPr>
        <p:spPr bwMode="auto">
          <a:xfrm>
            <a:off x="500063" y="285750"/>
            <a:ext cx="8429625" cy="1754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ru-RU" sz="3600" dirty="0">
                <a:latin typeface="Times New Roman" pitchFamily="18" charset="0"/>
              </a:rPr>
              <a:t>Традиции А.В. Кольцова и Н.А. Некрасова </a:t>
            </a:r>
          </a:p>
          <a:p>
            <a:pPr algn="ctr"/>
            <a:r>
              <a:rPr lang="ru-RU" sz="3600" dirty="0">
                <a:latin typeface="Times New Roman" pitchFamily="18" charset="0"/>
              </a:rPr>
              <a:t> в стихах вятских поэтов.</a:t>
            </a: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ткрытая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Открытая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Открытая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65000" b="980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74</TotalTime>
  <Words>495</Words>
  <Application>Microsoft Office PowerPoint</Application>
  <PresentationFormat>Экран (4:3)</PresentationFormat>
  <Paragraphs>49</Paragraphs>
  <Slides>18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19" baseType="lpstr">
      <vt:lpstr>Открытая</vt:lpstr>
      <vt:lpstr>Занятие 11</vt:lpstr>
      <vt:lpstr>«Крестьянская тема в поэзии вятчан» </vt:lpstr>
      <vt:lpstr>Цель </vt:lpstr>
      <vt:lpstr>Жизнь крестьян 19 века</vt:lpstr>
      <vt:lpstr>Слайд 5</vt:lpstr>
      <vt:lpstr>Слайд 6</vt:lpstr>
      <vt:lpstr>Иван Никитин и Николай Некрасов  </vt:lpstr>
      <vt:lpstr>Алексей Васильевич Кольцов </vt:lpstr>
      <vt:lpstr> </vt:lpstr>
      <vt:lpstr>Иван Григорьевич Зыков </vt:lpstr>
      <vt:lpstr>Андрей Платонович Грудцын</vt:lpstr>
      <vt:lpstr>Аналитическая работа с текстом</vt:lpstr>
      <vt:lpstr>   Драма (в литературе).  </vt:lpstr>
      <vt:lpstr> Иван Григорьевич Зыков </vt:lpstr>
      <vt:lpstr>Вывод</vt:lpstr>
      <vt:lpstr>Рефлексия</vt:lpstr>
      <vt:lpstr>Домашнее задание:</vt:lpstr>
      <vt:lpstr>Литература : 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«Крестьянская тема в поэзии вятчан» </dc:title>
  <dc:creator>Admin</dc:creator>
  <cp:lastModifiedBy>Учитель</cp:lastModifiedBy>
  <cp:revision>23</cp:revision>
  <dcterms:created xsi:type="dcterms:W3CDTF">2012-09-10T21:50:17Z</dcterms:created>
  <dcterms:modified xsi:type="dcterms:W3CDTF">2019-12-20T09:21:08Z</dcterms:modified>
</cp:coreProperties>
</file>