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63" r:id="rId4"/>
    <p:sldId id="257" r:id="rId5"/>
    <p:sldId id="258" r:id="rId6"/>
    <p:sldId id="259" r:id="rId7"/>
    <p:sldId id="264" r:id="rId8"/>
    <p:sldId id="260" r:id="rId9"/>
    <p:sldId id="261" r:id="rId10"/>
    <p:sldId id="265" r:id="rId11"/>
    <p:sldId id="26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091E27D-9782-4801-86CB-12E054E1DD25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829DF60-F30F-40D0-A3B9-27B1E31B8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7E5FC-7640-4971-ADF6-B2A91E7E1342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31EAB-310C-49D2-B7AD-D34558ED7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2C7C6-702D-4D45-B854-E05F56047BBF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F5248-F05B-471C-BA3F-2CA07C5A8B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7ECE5-F1D9-455F-9118-551116B377AC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7FCC1-DF76-45D9-97DF-0749B299B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6512D3-C6A7-4181-9D7F-22A75388AAEE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FD85C4-FC58-4968-B433-7E20032D16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EF2256F-74AB-492A-9785-13E2F6853135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25B9A38-4186-4838-81EB-81542A46F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E10F26-4DC3-4EDF-B964-FBBF16F487F8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3E88C4-E200-4E08-8D59-E803EBA844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FF26A8-CC37-4CEA-A88A-2B26FD1A418B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667E652-1755-4134-898D-9F7A1E8FCC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BD4CC-3776-469A-B636-BA4B466BB78A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B78EF-F5E3-435C-8C7A-BB8DC58CF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FC61C61-8C85-4007-A9BF-F0ACDF92E5C1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E5F118-B616-4122-B3C1-B93E17B742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A40C8D6-354B-4917-B743-E2DF066CA3ED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0EF8897-AEE7-4983-8780-340497800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79D4DE3-86BE-4901-AEF3-372BE6F02475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F5C96FE-DA07-41D7-9E3D-4A1D7ED0F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3" r:id="rId2"/>
    <p:sldLayoutId id="2147483738" r:id="rId3"/>
    <p:sldLayoutId id="2147483739" r:id="rId4"/>
    <p:sldLayoutId id="2147483740" r:id="rId5"/>
    <p:sldLayoutId id="2147483741" r:id="rId6"/>
    <p:sldLayoutId id="2147483734" r:id="rId7"/>
    <p:sldLayoutId id="2147483742" r:id="rId8"/>
    <p:sldLayoutId id="2147483743" r:id="rId9"/>
    <p:sldLayoutId id="2147483735" r:id="rId10"/>
    <p:sldLayoutId id="21474837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068638"/>
            <a:ext cx="7772400" cy="1179512"/>
          </a:xfrm>
        </p:spPr>
        <p:txBody>
          <a:bodyPr/>
          <a:lstStyle/>
          <a:p>
            <a:r>
              <a:rPr lang="ru-RU" sz="4000" dirty="0">
                <a:solidFill>
                  <a:schemeClr val="tx1"/>
                </a:solidFill>
              </a:rPr>
              <a:t>Занятие </a:t>
            </a:r>
            <a:r>
              <a:rPr lang="ru-RU" sz="4000" dirty="0" smtClean="0">
                <a:solidFill>
                  <a:schemeClr val="tx1"/>
                </a:solidFill>
              </a:rPr>
              <a:t>1</a:t>
            </a:r>
            <a:r>
              <a:rPr lang="en-US" sz="4000" dirty="0" smtClean="0">
                <a:solidFill>
                  <a:schemeClr val="tx1"/>
                </a:solidFill>
              </a:rPr>
              <a:t>5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4725144"/>
            <a:ext cx="7777163" cy="792163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         </a:t>
            </a:r>
            <a:r>
              <a:rPr lang="ru-RU" smtClean="0">
                <a:solidFill>
                  <a:schemeClr val="tx1"/>
                </a:solidFill>
              </a:rPr>
              <a:t>Автор: </a:t>
            </a:r>
            <a:r>
              <a:rPr lang="ru-RU" dirty="0" err="1">
                <a:solidFill>
                  <a:schemeClr val="tx1"/>
                </a:solidFill>
              </a:rPr>
              <a:t>Пупышева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Л.Н.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49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МОАУ «Гимназия имени Александра Грина» г. Кирова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042988" y="1412875"/>
            <a:ext cx="70580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/>
              <a:t>Литература Вятского края</a:t>
            </a:r>
          </a:p>
          <a:p>
            <a:pPr algn="ctr">
              <a:spcBef>
                <a:spcPct val="50000"/>
              </a:spcBef>
            </a:pPr>
            <a:r>
              <a:rPr lang="ru-RU" sz="4000"/>
              <a:t>5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Как вы поняли, что помогает человеку на фронте выдержать такие трудности?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Рефлексия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4000" smtClean="0"/>
              <a:t> </a:t>
            </a: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Творческое письменное задание «Написать страницу дневника о  трудностях прошедшего дня».</a:t>
            </a:r>
          </a:p>
          <a:p>
            <a:pPr eaLnBrk="1" hangingPunct="1"/>
            <a:endParaRPr lang="ru-RU" sz="48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Домашнее задание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«Впереди бой…»</a:t>
            </a:r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571625"/>
            <a:ext cx="7772400" cy="1071563"/>
          </a:xfrm>
        </p:spPr>
        <p:txBody>
          <a:bodyPr/>
          <a:lstStyle/>
          <a:p>
            <a:pPr marR="0" eaLnBrk="1" hangingPunct="1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занятия:</a:t>
            </a: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2286000" y="4143375"/>
            <a:ext cx="650081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3200" b="1">
                <a:latin typeface="Times New Roman" pitchFamily="18" charset="0"/>
                <a:cs typeface="Times New Roman" pitchFamily="18" charset="0"/>
              </a:rPr>
              <a:t>А.М. Устюгов.</a:t>
            </a:r>
            <a:endParaRPr lang="en-US" sz="3200" b="1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>
                <a:latin typeface="Times New Roman" pitchFamily="18" charset="0"/>
                <a:cs typeface="Times New Roman" pitchFamily="18" charset="0"/>
              </a:rPr>
              <a:t> Повесть «Две недели в пятой роте»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1) способствовать осознанию  и осмыслению блока новой учебной информации из текста повести;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2) развивать внимание к слову, умение выделять главное в содержании текста;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3) воспитывать внимательного читателя.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Содержимое 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3357563"/>
            <a:ext cx="3851275" cy="2276475"/>
          </a:xfrm>
        </p:spPr>
      </p:pic>
      <p:pic>
        <p:nvPicPr>
          <p:cNvPr id="1126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56197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2708275"/>
            <a:ext cx="4370387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42938" y="1571625"/>
            <a:ext cx="2857500" cy="4286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1628775"/>
            <a:ext cx="3168650" cy="410368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bg1"/>
                </a:solidFill>
              </a:rPr>
              <a:t>А.М. </a:t>
            </a:r>
            <a:r>
              <a:rPr lang="ru-RU" dirty="0" err="1" smtClean="0">
                <a:solidFill>
                  <a:schemeClr val="bg1"/>
                </a:solidFill>
              </a:rPr>
              <a:t>Устюгов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«Две недели в пятой роте»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8913"/>
            <a:ext cx="4038600" cy="6240462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3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Родился в починке </a:t>
            </a:r>
            <a:r>
              <a:rPr lang="ru-RU" sz="3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Паршино</a:t>
            </a: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(близ г. Вятки).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Детство прошло в Нолинске, Вятских Полянах, Вятке.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r>
              <a:rPr lang="en-US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школьные годы увлёкся биологией, занимался в юннатском кружке при краеведческом музее.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 pitchFamily="18" charset="2"/>
              <a:buNone/>
              <a:defRPr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315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0350"/>
            <a:ext cx="4316413" cy="612140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Участник Великой Отечественной войны. </a:t>
            </a:r>
          </a:p>
          <a:p>
            <a:pPr eaLnBrk="1" hangingPunct="1">
              <a:buFont typeface="Wingdings 3" pitchFamily="18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1951 г. вышла первая книга для детей «У моста». Затем последовали «Голубая змейка», «Следопыты», «Выскочка и Пухляк» и др. </a:t>
            </a:r>
          </a:p>
          <a:p>
            <a:pPr eaLnBrk="1" hangingPunct="1">
              <a:buFont typeface="Wingdings 3" pitchFamily="18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1958 г. вышла книга «Последний патрон». </a:t>
            </a:r>
          </a:p>
          <a:p>
            <a:pPr eaLnBrk="1" hangingPunct="1">
              <a:buFont typeface="Wingdings 3" pitchFamily="18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Член Союза писателей России.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2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2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3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4400" b="1" i="1" smtClean="0">
                <a:latin typeface="Times New Roman" pitchFamily="18" charset="0"/>
                <a:cs typeface="Times New Roman" pitchFamily="18" charset="0"/>
              </a:rPr>
              <a:t>На каком фронте воюет наш герой? </a:t>
            </a:r>
            <a:endParaRPr lang="ru-RU" sz="44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ru-RU" sz="4400" b="1" i="1" smtClean="0">
                <a:latin typeface="Times New Roman" pitchFamily="18" charset="0"/>
                <a:cs typeface="Times New Roman" pitchFamily="18" charset="0"/>
              </a:rPr>
              <a:t>Что  делают бойцы? </a:t>
            </a:r>
            <a:endParaRPr lang="ru-RU" sz="44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Аналитическая работа с текстом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28625" y="214313"/>
            <a:ext cx="4040188" cy="92868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«Сутки вторые»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214313"/>
            <a:ext cx="4041775" cy="1000125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8000" dirty="0" smtClean="0">
                <a:solidFill>
                  <a:schemeClr val="tx1"/>
                </a:solidFill>
              </a:rPr>
              <a:t>«</a:t>
            </a:r>
            <a:r>
              <a:rPr lang="ru-RU" sz="8000" dirty="0">
                <a:solidFill>
                  <a:schemeClr val="tx1"/>
                </a:solidFill>
              </a:rPr>
              <a:t>Сутки третьи»</a:t>
            </a:r>
          </a:p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  <p:sp>
        <p:nvSpPr>
          <p:cNvPr id="15364" name="Содержимое 5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4648200"/>
          </a:xfrm>
          <a:ln>
            <a:prstDash val="solid"/>
          </a:ln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z="3600" b="1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На каком фронте воюет наш герой?</a:t>
            </a:r>
            <a:endParaRPr lang="ru-RU" sz="36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3" pitchFamily="18" charset="2"/>
              <a:buNone/>
            </a:pPr>
            <a:r>
              <a:rPr lang="en-US" sz="3600" b="1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Что  делают бойцы? </a:t>
            </a:r>
            <a:endParaRPr lang="ru-RU" sz="36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5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3941763"/>
          </a:xfrm>
          <a:ln>
            <a:prstDash val="solid"/>
          </a:ln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en-US" sz="3600" b="1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Как проходит этот день? Зачитайте.  </a:t>
            </a:r>
            <a:endParaRPr lang="ru-RU" sz="36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en-US" sz="3600" b="1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i="1" smtClean="0">
                <a:latin typeface="Times New Roman" pitchFamily="18" charset="0"/>
                <a:cs typeface="Times New Roman" pitchFamily="18" charset="0"/>
              </a:rPr>
              <a:t>Какими можно назвать фронтовые условия?</a:t>
            </a:r>
            <a:endParaRPr lang="ru-RU" sz="36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153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85750" y="1357313"/>
            <a:ext cx="8572500" cy="5214937"/>
          </a:xfrm>
        </p:spPr>
        <p:txBody>
          <a:bodyPr>
            <a:normAutofit fontScale="85000" lnSpcReduction="10000"/>
          </a:bodyPr>
          <a:lstStyle/>
          <a:p>
            <a:pPr marL="852678" indent="-742950" eaLnBrk="1" fontAlgn="auto" hangingPunct="1">
              <a:spcAft>
                <a:spcPts val="0"/>
              </a:spcAft>
              <a:buClrTx/>
              <a:buSzPct val="106000"/>
              <a:buFont typeface="+mj-lt"/>
              <a:buAutoNum type="arabicParenR"/>
              <a:defRPr/>
            </a:pP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На какие сутки солдаты получили горячее фронтовое питание?</a:t>
            </a:r>
          </a:p>
          <a:p>
            <a:pPr marL="852678" indent="-742950" eaLnBrk="1" fontAlgn="auto" hangingPunct="1">
              <a:spcAft>
                <a:spcPts val="0"/>
              </a:spcAft>
              <a:buClrTx/>
              <a:buSzPct val="106000"/>
              <a:buFont typeface="+mj-lt"/>
              <a:buAutoNum type="arabicParenR"/>
              <a:defRPr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чего оно состояло?</a:t>
            </a:r>
          </a:p>
          <a:p>
            <a:pPr marL="852678" indent="-742950" eaLnBrk="1" fontAlgn="auto" hangingPunct="1">
              <a:spcAft>
                <a:spcPts val="0"/>
              </a:spcAft>
              <a:buClrTx/>
              <a:buSzPct val="106000"/>
              <a:buFont typeface="+mj-lt"/>
              <a:buAutoNum type="arabicParenR"/>
              <a:defRPr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были экипированы враги?</a:t>
            </a:r>
          </a:p>
          <a:p>
            <a:pPr marL="852678" indent="-742950" eaLnBrk="1" fontAlgn="auto" hangingPunct="1">
              <a:spcAft>
                <a:spcPts val="0"/>
              </a:spcAft>
              <a:buClrTx/>
              <a:buSzPct val="106000"/>
              <a:buFont typeface="+mj-lt"/>
              <a:buAutoNum type="arabicParenR"/>
              <a:defRPr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эпизод «Через лес по снегу»</a:t>
            </a:r>
          </a:p>
          <a:p>
            <a:pPr marL="852678" indent="-742950" eaLnBrk="1" fontAlgn="auto" hangingPunct="1">
              <a:spcAft>
                <a:spcPts val="0"/>
              </a:spcAft>
              <a:buClrTx/>
              <a:buSzPct val="106000"/>
              <a:buFont typeface="+mj-lt"/>
              <a:buAutoNum type="arabicParenR"/>
              <a:defRPr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трудности приходится испытывать бойцам?</a:t>
            </a:r>
          </a:p>
          <a:p>
            <a:pPr marL="852678" indent="-742950" eaLnBrk="1" fontAlgn="auto" hangingPunct="1">
              <a:spcAft>
                <a:spcPts val="0"/>
              </a:spcAft>
              <a:buClrTx/>
              <a:buSzPct val="106000"/>
              <a:buFont typeface="+mj-lt"/>
              <a:buAutoNum type="arabicParenR"/>
              <a:defRPr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говорится о солдатском пути? </a:t>
            </a:r>
          </a:p>
          <a:p>
            <a:pPr marL="852678" indent="-742950" eaLnBrk="1" fontAlgn="auto" hangingPunct="1">
              <a:spcAft>
                <a:spcPts val="0"/>
              </a:spcAft>
              <a:buClrTx/>
              <a:buSzPct val="106000"/>
              <a:buFont typeface="+mj-lt"/>
              <a:buAutoNum type="arabicParenR"/>
              <a:defRPr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sz="3900" dirty="0">
                <a:latin typeface="Times New Roman" pitchFamily="18" charset="0"/>
                <a:cs typeface="Times New Roman" pitchFamily="18" charset="0"/>
              </a:rPr>
              <a:t>вывод о фронтовых буднях мы можем сделать?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«Сутки четвертые»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Words>271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Занятие 15</vt:lpstr>
      <vt:lpstr>«Впереди бой…»</vt:lpstr>
      <vt:lpstr>Цель:  </vt:lpstr>
      <vt:lpstr>Слайд 4</vt:lpstr>
      <vt:lpstr>А.М. Устюгов  «Две недели в пятой роте»</vt:lpstr>
      <vt:lpstr>Слайд 6</vt:lpstr>
      <vt:lpstr>Аналитическая работа с текстом</vt:lpstr>
      <vt:lpstr>Слайд 8</vt:lpstr>
      <vt:lpstr>«Сутки четвертые» </vt:lpstr>
      <vt:lpstr>Рефлексия </vt:lpstr>
      <vt:lpstr>Домашнее задание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«Впереди бой…»</dc:title>
  <dc:creator>Admin</dc:creator>
  <cp:lastModifiedBy>Учитель</cp:lastModifiedBy>
  <cp:revision>17</cp:revision>
  <dcterms:created xsi:type="dcterms:W3CDTF">2012-09-10T22:33:04Z</dcterms:created>
  <dcterms:modified xsi:type="dcterms:W3CDTF">2019-12-20T09:22:32Z</dcterms:modified>
</cp:coreProperties>
</file>