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75" r:id="rId2"/>
    <p:sldId id="256" r:id="rId3"/>
    <p:sldId id="273" r:id="rId4"/>
    <p:sldId id="257" r:id="rId5"/>
    <p:sldId id="259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0" r:id="rId14"/>
    <p:sldId id="270" r:id="rId15"/>
    <p:sldId id="271" r:id="rId16"/>
    <p:sldId id="272" r:id="rId17"/>
    <p:sldId id="26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89857B4-4CF1-4504-A43F-78F02C615976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78B5D79-2089-4810-AFB9-42DD9FCB4C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A8E749E-60B7-48BF-9658-BE6E0861590B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9261CDB-DBED-4700-9353-C81670F109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E8ADC49-C5C9-4B9D-BAA1-852098484770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55231E1-4BB0-4203-8E3A-67F4900F12F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608137A-56A9-4077-9F37-27C4747C543C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DB95FE4-5BB0-4F89-9C3F-F787CC8A82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1B6843-CDDE-41DD-94BD-DE339395DFE1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6CFD58-8832-477E-9DEE-288F160A0B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873F0A5-3604-42D3-B396-43EC10E81F50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CD2F4B-D187-4804-AB41-C1394A261D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3B3267B-099E-4753-B7EE-00B36F6D9C02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915211-161C-49C6-A64B-B98F6B94B7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3A8DEA7-438D-447F-9432-1CECB7CBBB68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1985226-47E6-4934-8A44-2A722231F9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B32B1A3-9FDC-4793-9F14-5FDE8AAEE799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5C07247-EE31-4802-9DB1-096E0F483D5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pPr>
              <a:defRPr/>
            </a:pPr>
            <a:fld id="{9123C705-2564-47A8-8C7A-CDD053C96884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4444C7-F810-4442-9261-8AC239E8DF8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9456D13-2373-4390-BC09-D9D4981C08BF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DA2D543-44F2-40CE-B2C7-E5EB7BFDD15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B98E0CF-79E8-4705-B142-B53498D60719}" type="datetimeFigureOut">
              <a:rPr lang="ru-RU" smtClean="0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4352914-0287-4CFA-8BD0-9ABA5D386C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7772400" cy="936426"/>
          </a:xfrm>
        </p:spPr>
        <p:txBody>
          <a:bodyPr/>
          <a:lstStyle/>
          <a:p>
            <a:r>
              <a:rPr lang="ru-RU" sz="4000" dirty="0"/>
              <a:t>Занятие </a:t>
            </a:r>
            <a:r>
              <a:rPr lang="en-US" sz="4000" dirty="0" smtClean="0"/>
              <a:t>7</a:t>
            </a:r>
            <a:endParaRPr 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4365105"/>
            <a:ext cx="8640960" cy="792087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dirty="0" smtClean="0"/>
              <a:t>         </a:t>
            </a:r>
          </a:p>
          <a:p>
            <a:pPr algn="l"/>
            <a:r>
              <a:rPr lang="en-US" dirty="0" smtClean="0"/>
              <a:t>               </a:t>
            </a:r>
            <a:r>
              <a:rPr lang="ru-RU" smtClean="0"/>
              <a:t>Автор: </a:t>
            </a:r>
            <a:r>
              <a:rPr lang="ru-RU" dirty="0"/>
              <a:t>Пупышева Л.Н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dirty="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 dirty="0"/>
              <a:t>5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620688"/>
            <a:ext cx="3576638" cy="5000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7687" y="620688"/>
            <a:ext cx="4500594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1723 году Лаврентий был отправлен в Астрахань и стал именоваться епископом астраханским и ставропольским. 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476672"/>
            <a:ext cx="4500563" cy="5286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4857752" y="476673"/>
            <a:ext cx="3829048" cy="5256583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800" b="1" dirty="0" smtClean="0"/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1727г – переведён в Устюг, где построил 9 церквей, разоблачил церковных старост, поднял вопрос о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неузаконенных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крестных походах.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536" y="692696"/>
            <a:ext cx="4038600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7"/>
            <a:ext cx="4038600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 1731 по 1733 годы был епископом в Рязани.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1733 год переведён в Хлынов, где создал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славяно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греко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латинскую школу.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692150"/>
          <a:ext cx="9144000" cy="7255474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3120550"/>
                <a:gridCol w="6023450"/>
              </a:tblGrid>
              <a:tr h="64139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Этапы</a:t>
                      </a:r>
                      <a:r>
                        <a:rPr lang="ru-RU" sz="2000" baseline="0" dirty="0" smtClean="0"/>
                        <a:t> жизни и </a:t>
                      </a:r>
                    </a:p>
                    <a:p>
                      <a:r>
                        <a:rPr lang="ru-RU" sz="2000" baseline="0" dirty="0" smtClean="0"/>
                        <a:t>деятельности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Важные события и дела</a:t>
                      </a:r>
                      <a:endParaRPr lang="ru-RU" sz="3200" b="1" dirty="0"/>
                    </a:p>
                  </a:txBody>
                  <a:tcPr/>
                </a:tc>
              </a:tr>
              <a:tr h="223304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«Киевский»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Постригся в монахи.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 Окончил Киевскую академию.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 Работал учителем.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Дружил с Феофаном Прокоповичем.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Был очень образован.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Получил сан игумена.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Определён в </a:t>
                      </a:r>
                      <a:r>
                        <a:rPr lang="ru-RU" sz="2000" dirty="0" err="1" smtClean="0"/>
                        <a:t>Киево-выдубицкий</a:t>
                      </a:r>
                      <a:r>
                        <a:rPr lang="ru-RU" sz="2000" dirty="0" smtClean="0"/>
                        <a:t> монастырь.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61182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«Астраханский»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Получил сан эпископа.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err="1" smtClean="0"/>
                        <a:t>Покрестил</a:t>
                      </a:r>
                      <a:r>
                        <a:rPr lang="ru-RU" sz="2000" dirty="0" smtClean="0"/>
                        <a:t> малолетних татар и калмыков.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 Строил вместо деревянных</a:t>
                      </a:r>
                      <a:r>
                        <a:rPr lang="ru-RU" sz="2000" baseline="0" dirty="0" smtClean="0"/>
                        <a:t> церквей каменные. </a:t>
                      </a:r>
                    </a:p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Добивался присылки священников в Астрахань.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3714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«Устюжский»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Построено 9 церквей, разоблачены церковные старосты.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94193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«Вятский»</a:t>
                      </a:r>
                      <a:endParaRPr lang="ru-RU" sz="2000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indent="-457200">
                        <a:buFont typeface="+mj-lt"/>
                        <a:buAutoNum type="arabicPeriod"/>
                      </a:pPr>
                      <a:r>
                        <a:rPr lang="ru-RU" sz="2000" dirty="0" smtClean="0"/>
                        <a:t>Учредил</a:t>
                      </a:r>
                      <a:r>
                        <a:rPr lang="ru-RU" sz="2000" baseline="0" dirty="0" smtClean="0"/>
                        <a:t> в г.Вятке греко-латинские школы, завёл при них библиотеку и до конца жизни заботился об их процветании.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Проверьте</a:t>
            </a:r>
            <a:r>
              <a:rPr lang="ru-RU" dirty="0" smtClean="0"/>
              <a:t> таблицу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1)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служил своему делу Лаврентий Горка? Почему везде наживал врагов? Что интересного увидели вы в лексике того времени?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2)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Опираясь на записи таблицы, сделайте вывод о важных направлениях его деятельности.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3)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Назовите характерные черты личности этого человека.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12647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Аналитическая работа с текстом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68052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b="1" dirty="0" smtClean="0"/>
              <a:t>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Лаврентий Горка был глубоко предан своему Отечеству и православной вере.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 этом говорят направления его деятельности: забота о процветании храмов и церквей; забота о просвещении народа.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Характерные черты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образованность, тяга к самообразованию,  правдолюбие, настойчивость, упорство, принципиальность в достижении целей.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 1)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 чем значимость деятельности Лаврентия Горки для Вятского края?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2)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Какое впечатление оказал на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вас урок о Л.Горке?</a:t>
            </a:r>
          </a:p>
          <a:p>
            <a:pPr eaLnBrk="1" hangingPunct="1">
              <a:buFont typeface="Wingdings 2" pitchFamily="18" charset="2"/>
              <a:buNone/>
            </a:pPr>
            <a:endParaRPr lang="ru-RU" sz="40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52128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481329"/>
            <a:ext cx="7931224" cy="432393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Письменно ответить на вопрос: «Каким я представляю себе Лаврентия Горку – учредителя греко-латинских школ в г.Вятка»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Домашнее задание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484784"/>
            <a:ext cx="7851648" cy="4392488"/>
          </a:xfrm>
          <a:solidFill>
            <a:schemeClr val="accent3">
              <a:lumMod val="20000"/>
              <a:lumOff val="80000"/>
            </a:schemeClr>
          </a:solidFill>
          <a:effectLst>
            <a:glow rad="101600">
              <a:schemeClr val="accent3">
                <a:satMod val="175000"/>
                <a:alpha val="40000"/>
              </a:schemeClr>
            </a:glow>
            <a:outerShdw blurRad="57150" dist="38100" dir="5400000" algn="ctr" rotWithShape="0">
              <a:schemeClr val="accent2">
                <a:shade val="9000"/>
                <a:satMod val="105000"/>
                <a:alpha val="48000"/>
              </a:scheme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r>
              <a:rPr lang="ru-RU" sz="6600" dirty="0" smtClean="0"/>
              <a:t>«Лаврентий Горка и славяно-греко-латинская школа.»</a:t>
            </a:r>
            <a:endParaRPr lang="ru-RU" sz="66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932040" y="260648"/>
            <a:ext cx="4211960" cy="79208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5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 занятия</a:t>
            </a:r>
            <a:r>
              <a:rPr lang="ru-RU" sz="6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:</a:t>
            </a:r>
            <a:endParaRPr lang="ru-RU" sz="6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214313" y="1412776"/>
            <a:ext cx="8643937" cy="4911824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1) способствовать формированию представления о личности преосвященного Лаврентия Горки, его преданному служению Отечеству, заботе о просвещении народа. Познакомить с  вятским  периодом его жизни, учреждении им греко-латинских школ;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2) развивать умение выделять главное;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3) воспитывать интерес к культурному наследию малой родины.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95338"/>
          </a:xfrm>
        </p:spPr>
        <p:txBody>
          <a:bodyPr/>
          <a:lstStyle/>
          <a:p>
            <a:pPr algn="ctr" eaLnBrk="1" hangingPunct="1"/>
            <a:r>
              <a:rPr lang="ru-RU" b="1" smtClean="0"/>
              <a:t>Цель</a:t>
            </a:r>
            <a:endParaRPr lang="ru-RU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J:\презентации 5 класс\00199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916832"/>
            <a:ext cx="3584575" cy="4389437"/>
          </a:xfrm>
          <a:ln w="38100" cap="sq"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b="1" dirty="0" smtClean="0"/>
              <a:t>Лаврентий Горка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2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sz="3600" b="1" smtClean="0"/>
              <a:t>  </a:t>
            </a:r>
            <a:r>
              <a:rPr lang="ru-RU" sz="3600" b="1" smtClean="0"/>
              <a:t>ИГУ́МЕН -настоятель мужского православного монастыря.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600" b="1" smtClean="0"/>
              <a:t>  </a:t>
            </a:r>
            <a:r>
              <a:rPr lang="ru-RU" sz="3600" b="1" smtClean="0"/>
              <a:t>ЕПИ́СКОП - священноначальник всей епархии, архиерей.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600" b="1" smtClean="0"/>
              <a:t>  </a:t>
            </a:r>
            <a:r>
              <a:rPr lang="ru-RU" sz="3600" b="1" smtClean="0"/>
              <a:t>ЕПА́РХИЯ-  в православной церкви: округ, управляемый архиереем. 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88"/>
            <a:ext cx="8229600" cy="767556"/>
          </a:xfrm>
          <a:solidFill>
            <a:schemeClr val="accent3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smtClean="0">
                <a:solidFill>
                  <a:srgbClr val="002060"/>
                </a:solidFill>
              </a:rPr>
              <a:t>Знакомство с новыми словами</a:t>
            </a:r>
            <a:endParaRPr lang="ru-RU" b="1" u="sng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8" y="1268761"/>
          <a:ext cx="8363302" cy="5184575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195858"/>
                <a:gridCol w="4167444"/>
              </a:tblGrid>
              <a:tr h="123182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dirty="0" smtClean="0"/>
                        <a:t> </a:t>
                      </a:r>
                      <a:r>
                        <a:rPr lang="ru-RU" sz="3200" dirty="0" smtClean="0"/>
                        <a:t>Название этапа</a:t>
                      </a:r>
                    </a:p>
                    <a:p>
                      <a:pPr>
                        <a:buNone/>
                      </a:pPr>
                      <a:endParaRPr lang="ru-RU" sz="1800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Важные события из жизни Лаврентия</a:t>
                      </a:r>
                      <a:endParaRPr lang="ru-RU" sz="3200" dirty="0"/>
                    </a:p>
                  </a:txBody>
                  <a:tcPr/>
                </a:tc>
              </a:tr>
              <a:tr h="79055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90551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05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0551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055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3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Составьте таблицу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2" descr="J:\презентации 5 класс\академия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476672"/>
            <a:ext cx="4071938" cy="571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476672"/>
            <a:ext cx="4284693" cy="576064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Родился в 1671 году в Львове.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юных лет, поселившись в Киеве, утвердился в вере, постригся в монахи и поступил в Киевскую академию.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окончании ее был определен учителем киевских училищ.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3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560" y="548680"/>
            <a:ext cx="4214812" cy="52863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76056" y="620688"/>
            <a:ext cx="3782223" cy="51845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3600" b="1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1710-1720 гг. – игумен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Киево-выдубицкого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монастыря.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548680"/>
            <a:ext cx="4643438" cy="5072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00628" y="548680"/>
            <a:ext cx="3686172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1720 г.- призван в Петербург и назначен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обер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– иеромонахом армии и флота.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1723г. Пётр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произвёл Лаврентия в епископы астраханские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148</TotalTime>
  <Words>525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Занятие 7</vt:lpstr>
      <vt:lpstr>   «Лаврентий Горка и славяно-греко-латинская школа.»</vt:lpstr>
      <vt:lpstr>Цель</vt:lpstr>
      <vt:lpstr>Лаврентий Горка</vt:lpstr>
      <vt:lpstr>Знакомство с новыми словами</vt:lpstr>
      <vt:lpstr>Составьте таблицу</vt:lpstr>
      <vt:lpstr>Слайд 7</vt:lpstr>
      <vt:lpstr>Слайд 8</vt:lpstr>
      <vt:lpstr>Слайд 9</vt:lpstr>
      <vt:lpstr>Слайд 10</vt:lpstr>
      <vt:lpstr>Слайд 11</vt:lpstr>
      <vt:lpstr>Слайд 12</vt:lpstr>
      <vt:lpstr> Проверьте таблицу</vt:lpstr>
      <vt:lpstr>Аналитическая работа с текстом</vt:lpstr>
      <vt:lpstr>Вывод</vt:lpstr>
      <vt:lpstr>Рефлексия </vt:lpstr>
      <vt:lpstr>Домашнее задание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Лаврентий Горка и славяно-греко-латинская школа.</dc:title>
  <dc:creator>Dream Admin</dc:creator>
  <cp:lastModifiedBy>Учитель</cp:lastModifiedBy>
  <cp:revision>33</cp:revision>
  <dcterms:created xsi:type="dcterms:W3CDTF">2012-08-19T19:40:49Z</dcterms:created>
  <dcterms:modified xsi:type="dcterms:W3CDTF">2019-12-20T09:20:27Z</dcterms:modified>
</cp:coreProperties>
</file>