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4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theme/theme7.xml" ContentType="application/vnd.openxmlformats-officedocument.theme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8.xml" ContentType="application/vnd.openxmlformats-officedocument.theme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theme/theme9.xml" ContentType="application/vnd.openxmlformats-officedocument.theme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0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11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theme/theme12.xml" ContentType="application/vnd.openxmlformats-officedocument.theme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theme/theme13.xml" ContentType="application/vnd.openxmlformats-officedocument.theme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4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5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16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theme/theme17.xml" ContentType="application/vnd.openxmlformats-officedocument.theme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theme/theme18.xml" ContentType="application/vnd.openxmlformats-officedocument.theme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19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theme/theme20.xml" ContentType="application/vnd.openxmlformats-officedocument.theme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theme/theme21.xml" ContentType="application/vnd.openxmlformats-officedocument.theme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theme/theme22.xml" ContentType="application/vnd.openxmlformats-officedocument.theme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theme/theme23.xml" ContentType="application/vnd.openxmlformats-officedocument.theme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theme/theme24.xml" ContentType="application/vnd.openxmlformats-officedocument.theme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theme/theme25.xml" ContentType="application/vnd.openxmlformats-officedocument.theme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theme/theme26.xml" ContentType="application/vnd.openxmlformats-officedocument.theme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theme/theme27.xml" ContentType="application/vnd.openxmlformats-officedocument.theme+xml"/>
  <Override PartName="/ppt/theme/theme2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7" r:id="rId3"/>
    <p:sldMasterId id="2147483701" r:id="rId4"/>
    <p:sldMasterId id="2147483715" r:id="rId5"/>
    <p:sldMasterId id="2147483729" r:id="rId6"/>
    <p:sldMasterId id="2147483743" r:id="rId7"/>
    <p:sldMasterId id="2147483757" r:id="rId8"/>
    <p:sldMasterId id="2147483769" r:id="rId9"/>
    <p:sldMasterId id="2147483783" r:id="rId10"/>
    <p:sldMasterId id="2147483797" r:id="rId11"/>
    <p:sldMasterId id="2147483811" r:id="rId12"/>
    <p:sldMasterId id="2147483825" r:id="rId13"/>
    <p:sldMasterId id="2147483839" r:id="rId14"/>
    <p:sldMasterId id="2147483853" r:id="rId15"/>
    <p:sldMasterId id="2147483881" r:id="rId16"/>
    <p:sldMasterId id="2147483895" r:id="rId17"/>
    <p:sldMasterId id="2147483909" r:id="rId18"/>
    <p:sldMasterId id="2147483923" r:id="rId19"/>
    <p:sldMasterId id="2147483937" r:id="rId20"/>
    <p:sldMasterId id="2147483951" r:id="rId21"/>
    <p:sldMasterId id="2147483965" r:id="rId22"/>
    <p:sldMasterId id="2147483979" r:id="rId23"/>
    <p:sldMasterId id="2147483993" r:id="rId24"/>
    <p:sldMasterId id="2147484007" r:id="rId25"/>
    <p:sldMasterId id="2147484021" r:id="rId26"/>
    <p:sldMasterId id="2147484035" r:id="rId27"/>
  </p:sldMasterIdLst>
  <p:notesMasterIdLst>
    <p:notesMasterId r:id="rId58"/>
  </p:notesMasterIdLst>
  <p:sldIdLst>
    <p:sldId id="257" r:id="rId28"/>
    <p:sldId id="258" r:id="rId29"/>
    <p:sldId id="259" r:id="rId30"/>
    <p:sldId id="260" r:id="rId31"/>
    <p:sldId id="261" r:id="rId32"/>
    <p:sldId id="262" r:id="rId33"/>
    <p:sldId id="263" r:id="rId34"/>
    <p:sldId id="264" r:id="rId35"/>
    <p:sldId id="265" r:id="rId36"/>
    <p:sldId id="266" r:id="rId37"/>
    <p:sldId id="267" r:id="rId38"/>
    <p:sldId id="268" r:id="rId39"/>
    <p:sldId id="269" r:id="rId40"/>
    <p:sldId id="270" r:id="rId41"/>
    <p:sldId id="271" r:id="rId42"/>
    <p:sldId id="272" r:id="rId43"/>
    <p:sldId id="273" r:id="rId44"/>
    <p:sldId id="274" r:id="rId45"/>
    <p:sldId id="279" r:id="rId46"/>
    <p:sldId id="276" r:id="rId47"/>
    <p:sldId id="277" r:id="rId48"/>
    <p:sldId id="278" r:id="rId49"/>
    <p:sldId id="280" r:id="rId50"/>
    <p:sldId id="281" r:id="rId51"/>
    <p:sldId id="282" r:id="rId52"/>
    <p:sldId id="283" r:id="rId53"/>
    <p:sldId id="284" r:id="rId54"/>
    <p:sldId id="285" r:id="rId55"/>
    <p:sldId id="286" r:id="rId56"/>
    <p:sldId id="287" r:id="rId5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2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7.xml"/><Relationship Id="rId42" Type="http://schemas.openxmlformats.org/officeDocument/2006/relationships/slide" Target="slides/slide15.xml"/><Relationship Id="rId47" Type="http://schemas.openxmlformats.org/officeDocument/2006/relationships/slide" Target="slides/slide20.xml"/><Relationship Id="rId50" Type="http://schemas.openxmlformats.org/officeDocument/2006/relationships/slide" Target="slides/slide23.xml"/><Relationship Id="rId55" Type="http://schemas.openxmlformats.org/officeDocument/2006/relationships/slide" Target="slides/slide28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2.xml"/><Relationship Id="rId41" Type="http://schemas.openxmlformats.org/officeDocument/2006/relationships/slide" Target="slides/slide14.xml"/><Relationship Id="rId54" Type="http://schemas.openxmlformats.org/officeDocument/2006/relationships/slide" Target="slides/slide27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5.xml"/><Relationship Id="rId37" Type="http://schemas.openxmlformats.org/officeDocument/2006/relationships/slide" Target="slides/slide10.xml"/><Relationship Id="rId40" Type="http://schemas.openxmlformats.org/officeDocument/2006/relationships/slide" Target="slides/slide13.xml"/><Relationship Id="rId45" Type="http://schemas.openxmlformats.org/officeDocument/2006/relationships/slide" Target="slides/slide18.xml"/><Relationship Id="rId53" Type="http://schemas.openxmlformats.org/officeDocument/2006/relationships/slide" Target="slides/slide26.xml"/><Relationship Id="rId58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1.xml"/><Relationship Id="rId36" Type="http://schemas.openxmlformats.org/officeDocument/2006/relationships/slide" Target="slides/slide9.xml"/><Relationship Id="rId49" Type="http://schemas.openxmlformats.org/officeDocument/2006/relationships/slide" Target="slides/slide22.xml"/><Relationship Id="rId57" Type="http://schemas.openxmlformats.org/officeDocument/2006/relationships/slide" Target="slides/slide30.xml"/><Relationship Id="rId61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4.xml"/><Relationship Id="rId44" Type="http://schemas.openxmlformats.org/officeDocument/2006/relationships/slide" Target="slides/slide17.xml"/><Relationship Id="rId52" Type="http://schemas.openxmlformats.org/officeDocument/2006/relationships/slide" Target="slides/slide25.xml"/><Relationship Id="rId6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" Target="slides/slide3.xml"/><Relationship Id="rId35" Type="http://schemas.openxmlformats.org/officeDocument/2006/relationships/slide" Target="slides/slide8.xml"/><Relationship Id="rId43" Type="http://schemas.openxmlformats.org/officeDocument/2006/relationships/slide" Target="slides/slide16.xml"/><Relationship Id="rId48" Type="http://schemas.openxmlformats.org/officeDocument/2006/relationships/slide" Target="slides/slide21.xml"/><Relationship Id="rId56" Type="http://schemas.openxmlformats.org/officeDocument/2006/relationships/slide" Target="slides/slide29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4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6.xml"/><Relationship Id="rId38" Type="http://schemas.openxmlformats.org/officeDocument/2006/relationships/slide" Target="slides/slide11.xml"/><Relationship Id="rId46" Type="http://schemas.openxmlformats.org/officeDocument/2006/relationships/slide" Target="slides/slide19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D0E869-0D85-49B0-B95C-F5908EA42CF0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3969FF-4D24-4F3C-8C51-BC3BA0EB8C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687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ru-RU" b="1" smtClean="0"/>
              <a:t>Кроме прав у Оли есть и обязанности - дежурного (как и всех детей класса). </a:t>
            </a:r>
          </a:p>
          <a:p>
            <a:r>
              <a:rPr lang="ru-RU" b="1" smtClean="0"/>
              <a:t>Кроме того, есть обязанность уважать права дру­гих людей начистоту в классе. </a:t>
            </a:r>
          </a:p>
          <a:p>
            <a:r>
              <a:rPr lang="ru-RU" b="1" smtClean="0"/>
              <a:t>Ее права действуют, если не нарушают права других!)</a:t>
            </a:r>
          </a:p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AFC37-3950-41EC-8CB7-B6BA034B326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01566-7B2B-4A04-946A-E48C8D20EF9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24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BDC6B-2936-49F1-AC76-C402898D7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D78F7-DB8E-447F-8581-A7F46434B7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020981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881E7-D814-4F6F-AA11-378D6837BF53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08172-CC85-4CD2-8CF1-6B3A43F2E7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230293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A94C8-31E7-4607-8D64-C2D46C75DFD5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BC9466-A98A-4C7D-BD93-38CE4642A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92860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726015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80505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635899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36677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12622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9203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500933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49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527AE-D7D9-4536-A4D4-4185EB900FE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1995D-07FD-4E41-A460-B2DDEDB2A1C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745224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47766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08077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406948"/>
      </p:ext>
    </p:extLst>
  </p:cSld>
  <p:clrMapOvr>
    <a:masterClrMapping/>
  </p:clrMapOvr>
  <p:transition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281243"/>
      </p:ext>
    </p:extLst>
  </p:cSld>
  <p:clrMapOvr>
    <a:masterClrMapping/>
  </p:clrMapOvr>
  <p:transition>
    <p:push dir="r"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66450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003836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556742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6925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67444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3340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159378"/>
      </p:ext>
    </p:extLst>
  </p:cSld>
  <p:clrMapOvr>
    <a:masterClrMapping/>
  </p:clrMapOvr>
  <p:transition>
    <p:push dir="r"/>
  </p:transition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19124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4283079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0822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349422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214131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196276"/>
      </p:ext>
    </p:extLst>
  </p:cSld>
  <p:clrMapOvr>
    <a:masterClrMapping/>
  </p:clrMapOvr>
  <p:transition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448783"/>
      </p:ext>
    </p:extLst>
  </p:cSld>
  <p:clrMapOvr>
    <a:masterClrMapping/>
  </p:clrMapOvr>
  <p:transition>
    <p:push dir="r"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11259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738593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049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21175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678765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80606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141497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2528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832257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36348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163452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081847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8998099"/>
      </p:ext>
    </p:extLst>
  </p:cSld>
  <p:clrMapOvr>
    <a:masterClrMapping/>
  </p:clrMapOvr>
  <p:transition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2201"/>
      </p:ext>
    </p:extLst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0776154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086247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62474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21416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31108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01182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107183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6014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60396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9195943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6309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9659554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672819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893703"/>
      </p:ext>
    </p:extLst>
  </p:cSld>
  <p:clrMapOvr>
    <a:masterClrMapping/>
  </p:clrMapOvr>
  <p:transition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648716"/>
      </p:ext>
    </p:extLst>
  </p:cSld>
  <p:clrMapOvr>
    <a:masterClrMapping/>
  </p:clrMapOvr>
  <p:transition>
    <p:push dir="r"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45953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42278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0636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415435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671260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234711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85102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5378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90654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55531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23348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899469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40938"/>
      </p:ext>
    </p:extLst>
  </p:cSld>
  <p:clrMapOvr>
    <a:masterClrMapping/>
  </p:clrMapOvr>
  <p:transition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72070"/>
      </p:ext>
    </p:extLst>
  </p:cSld>
  <p:clrMapOvr>
    <a:masterClrMapping/>
  </p:clrMapOvr>
  <p:transition>
    <p:push dir="r"/>
  </p:transition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73954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685878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3988211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7116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925366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8100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958673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38689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46213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72089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216833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851601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201970"/>
      </p:ext>
    </p:extLst>
  </p:cSld>
  <p:clrMapOvr>
    <a:masterClrMapping/>
  </p:clrMapOvr>
  <p:transition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871776"/>
      </p:ext>
    </p:extLst>
  </p:cSld>
  <p:clrMapOvr>
    <a:masterClrMapping/>
  </p:clrMapOvr>
  <p:transition>
    <p:push dir="r"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2022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226689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40866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583426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39765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212338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91668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860750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014598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1160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536343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14705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15837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43528"/>
      </p:ext>
    </p:extLst>
  </p:cSld>
  <p:clrMapOvr>
    <a:masterClrMapping/>
  </p:clrMapOvr>
  <p:transition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215767"/>
      </p:ext>
    </p:extLst>
  </p:cSld>
  <p:clrMapOvr>
    <a:masterClrMapping/>
  </p:clrMapOvr>
  <p:transition>
    <p:push dir="r"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279027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12662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262570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31237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846728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93679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235558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167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0057E-3FA7-4709-BC0A-343D8D6F5AF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21A080-65E1-4641-9101-F75BB462F9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2442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862263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858720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198891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456481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623860"/>
      </p:ext>
    </p:extLst>
  </p:cSld>
  <p:clrMapOvr>
    <a:masterClrMapping/>
  </p:clrMapOvr>
  <p:transition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4068254"/>
      </p:ext>
    </p:extLst>
  </p:cSld>
  <p:clrMapOvr>
    <a:masterClrMapping/>
  </p:clrMapOvr>
  <p:transition>
    <p:push dir="r"/>
  </p:transition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2325485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9213249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5886195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929909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604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339527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44602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77514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80805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1904506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96250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5003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002832"/>
      </p:ext>
    </p:extLst>
  </p:cSld>
  <p:clrMapOvr>
    <a:masterClrMapping/>
  </p:clrMapOvr>
  <p:transition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284978"/>
      </p:ext>
    </p:extLst>
  </p:cSld>
  <p:clrMapOvr>
    <a:masterClrMapping/>
  </p:clrMapOvr>
  <p:transition>
    <p:push dir="r"/>
  </p:transition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920788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86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478314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013887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848095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0200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78896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106717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5341246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821394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68161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32499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057125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043062"/>
      </p:ext>
    </p:extLst>
  </p:cSld>
  <p:clrMapOvr>
    <a:masterClrMapping/>
  </p:clrMapOvr>
  <p:transition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783389"/>
      </p:ext>
    </p:extLst>
  </p:cSld>
  <p:clrMapOvr>
    <a:masterClrMapping/>
  </p:clrMapOvr>
  <p:transition>
    <p:push dir="r"/>
  </p:transition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229730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138764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936952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135592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3273980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852991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408809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852160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423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95162"/>
      </p:ext>
    </p:extLst>
  </p:cSld>
  <p:clrMapOvr>
    <a:masterClrMapping/>
  </p:clrMapOvr>
  <p:transition>
    <p:push dir="r"/>
  </p:transition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011009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6712689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304173"/>
      </p:ext>
    </p:extLst>
  </p:cSld>
  <p:clrMapOvr>
    <a:masterClrMapping/>
  </p:clrMapOvr>
  <p:transition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974232"/>
      </p:ext>
    </p:extLst>
  </p:cSld>
  <p:clrMapOvr>
    <a:masterClrMapping/>
  </p:clrMapOvr>
  <p:transition>
    <p:push dir="r"/>
  </p:transition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656518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721237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969318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834185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79700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8648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897904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4040365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115873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954475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6833903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0916358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710635"/>
      </p:ext>
    </p:extLst>
  </p:cSld>
  <p:clrMapOvr>
    <a:masterClrMapping/>
  </p:clrMapOvr>
  <p:transition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933658"/>
      </p:ext>
    </p:extLst>
  </p:cSld>
  <p:clrMapOvr>
    <a:masterClrMapping/>
  </p:clrMapOvr>
  <p:transition>
    <p:push dir="r"/>
  </p:transition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674870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931956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2937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523306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41415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558235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890459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994792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120463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20124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002873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427035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468032"/>
      </p:ext>
    </p:extLst>
  </p:cSld>
  <p:clrMapOvr>
    <a:masterClrMapping/>
  </p:clrMapOvr>
  <p:transition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714114"/>
      </p:ext>
    </p:extLst>
  </p:cSld>
  <p:clrMapOvr>
    <a:masterClrMapping/>
  </p:clrMapOvr>
  <p:transition>
    <p:push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466597"/>
      </p:ext>
    </p:extLst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137518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93095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057999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586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610611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689083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075529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742759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861118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34546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34551"/>
      </p:ext>
    </p:extLst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511511"/>
      </p:ext>
    </p:extLst>
  </p:cSld>
  <p:clrMapOvr>
    <a:masterClrMapping/>
  </p:clrMapOvr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03960"/>
      </p:ext>
    </p:extLst>
  </p:cSld>
  <p:clrMapOvr>
    <a:masterClrMapping/>
  </p:clrMapOvr>
  <p:transition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39561"/>
      </p:ext>
    </p:extLst>
  </p:cSld>
  <p:clrMapOvr>
    <a:masterClrMapping/>
  </p:clrMapOvr>
  <p:transition>
    <p:push dir="r"/>
  </p:transition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30363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578747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451355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845458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914717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1756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8877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31151"/>
      </p:ext>
    </p:extLst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6748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14483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460799"/>
      </p:ext>
    </p:extLst>
  </p:cSld>
  <p:clrMapOvr>
    <a:masterClrMapping/>
  </p:clrMapOvr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629761"/>
      </p:ext>
    </p:extLst>
  </p:cSld>
  <p:clrMapOvr>
    <a:masterClrMapping/>
  </p:clrMapOvr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2948530"/>
      </p:ext>
    </p:extLst>
  </p:cSld>
  <p:clrMapOvr>
    <a:masterClrMapping/>
  </p:clrMapOvr>
  <p:transition/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09531"/>
      </p:ext>
    </p:extLst>
  </p:cSld>
  <p:clrMapOvr>
    <a:masterClrMapping/>
  </p:clrMapOvr>
  <p:transition>
    <p:push dir="r"/>
  </p:transition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973410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67705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480053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1619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520E0-791C-40E3-AA4C-DD625DA0CF8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B85F-7850-4E73-99E6-F065907B702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08291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267533"/>
      </p:ext>
    </p:extLst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2606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863025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291061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492448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980903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577517"/>
      </p:ext>
    </p:extLst>
  </p:cSld>
  <p:clrMapOvr>
    <a:masterClrMapping/>
  </p:clrMapOvr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434875"/>
      </p:ext>
    </p:extLst>
  </p:cSld>
  <p:clrMapOvr>
    <a:masterClrMapping/>
  </p:clrMapOvr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217835"/>
      </p:ext>
    </p:extLst>
  </p:cSld>
  <p:clrMapOvr>
    <a:masterClrMapping/>
  </p:clrMapOvr>
  <p:transition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869799"/>
      </p:ext>
    </p:extLst>
  </p:cSld>
  <p:clrMapOvr>
    <a:masterClrMapping/>
  </p:clrMapOvr>
  <p:transition>
    <p:push dir="r"/>
  </p:transition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5437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441768"/>
      </p:ext>
    </p:extLst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807920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668675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99686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2749782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12042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460072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8592936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311891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28880"/>
      </p:ext>
    </p:extLst>
  </p:cSld>
  <p:clrMapOvr>
    <a:masterClrMapping/>
  </p:clrMapOvr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1350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749498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917026"/>
      </p:ext>
    </p:extLst>
  </p:cSld>
  <p:clrMapOvr>
    <a:masterClrMapping/>
  </p:clrMapOvr>
  <p:transition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163494"/>
      </p:ext>
    </p:extLst>
  </p:cSld>
  <p:clrMapOvr>
    <a:masterClrMapping/>
  </p:clrMapOvr>
  <p:transition>
    <p:push dir="r"/>
  </p:transition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33487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10907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68540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06093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989270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988365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271120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749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760644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8780739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550901"/>
      </p:ext>
    </p:extLst>
  </p:cSld>
  <p:clrMapOvr>
    <a:masterClrMapping/>
  </p:clrMapOvr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571307"/>
      </p:ext>
    </p:extLst>
  </p:cSld>
  <p:clrMapOvr>
    <a:masterClrMapping/>
  </p:clrMapOvr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605327"/>
      </p:ext>
    </p:extLst>
  </p:cSld>
  <p:clrMapOvr>
    <a:masterClrMapping/>
  </p:clrMapOvr>
  <p:transition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262895"/>
      </p:ext>
    </p:extLst>
  </p:cSld>
  <p:clrMapOvr>
    <a:masterClrMapping/>
  </p:clrMapOvr>
  <p:transition>
    <p:push dir="r"/>
  </p:transition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28014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303001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098254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588605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62646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859967"/>
      </p:ext>
    </p:extLst>
  </p:cSld>
  <p:clrMapOvr>
    <a:masterClrMapping/>
  </p:clrMapOvr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161319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318100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92606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888448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378805"/>
      </p:ext>
    </p:extLst>
  </p:cSld>
  <p:clrMapOvr>
    <a:masterClrMapping/>
  </p:clrMapOvr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808798"/>
      </p:ext>
    </p:extLst>
  </p:cSld>
  <p:clrMapOvr>
    <a:masterClrMapping/>
  </p:clrMapOvr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0314066"/>
      </p:ext>
    </p:extLst>
  </p:cSld>
  <p:clrMapOvr>
    <a:masterClrMapping/>
  </p:clrMapOvr>
  <p:transition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1258423"/>
      </p:ext>
    </p:extLst>
  </p:cSld>
  <p:clrMapOvr>
    <a:masterClrMapping/>
  </p:clrMapOvr>
  <p:transition>
    <p:push dir="r"/>
  </p:transition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0354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4892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782992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5371666"/>
      </p:ext>
    </p:extLst>
  </p:cSld>
  <p:clrMapOvr>
    <a:masterClrMapping/>
  </p:clrMapOvr>
  <p:transition>
    <p:push dir="r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65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533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14AFC-EE08-4B7E-B4F1-BF99B06DDED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903A6-6E4B-475D-A381-E9B08FE439B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44847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6782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5484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65511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0922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1565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414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89363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738043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8518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81684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6F667-F296-4515-955C-1A38CF1839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571DC7-7F41-4CEE-B93C-8C2DCDA1563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114917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933754"/>
      </p:ext>
    </p:extLst>
  </p:cSld>
  <p:clrMapOvr>
    <a:masterClrMapping/>
  </p:clrMapOvr>
  <p:transition>
    <p:push dir="r"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1119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032823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52123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5887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475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18344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058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62649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3190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34686-904B-4E82-9571-30CCD4186491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2A708-8BB5-4D5E-BDA8-2AEAC6AA8B6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1336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376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8678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767168"/>
      </p:ext>
    </p:extLst>
  </p:cSld>
  <p:clrMapOvr>
    <a:masterClrMapping/>
  </p:clrMapOvr>
  <p:transition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711362"/>
      </p:ext>
    </p:extLst>
  </p:cSld>
  <p:clrMapOvr>
    <a:masterClrMapping/>
  </p:clrMapOvr>
  <p:transition>
    <p:push dir="r"/>
  </p:transition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50060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65568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154205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44172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5806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73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985EFB-79FD-456C-99D9-5AC731ED66E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16EB6-2840-485A-86E6-76E2CD5CC4C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557060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30913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23940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162365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26459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654289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643852"/>
      </p:ext>
    </p:extLst>
  </p:cSld>
  <p:clrMapOvr>
    <a:masterClrMapping/>
  </p:clrMapOvr>
  <p:transition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42637"/>
      </p:ext>
    </p:extLst>
  </p:cSld>
  <p:clrMapOvr>
    <a:masterClrMapping/>
  </p:clrMapOvr>
  <p:transition>
    <p:push dir="r"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05807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B04F1B-8D32-46F9-9C3A-A438A464CE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1C200C7-DE3F-44DE-8FA8-7F5FC56636C1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552776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B49D3-BC8B-426F-ABCA-03D666E7549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5BCF2-AF63-4795-82F2-20E03FC26109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7627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99F355-2062-43F4-9E4A-4BB541F8B5B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B6237-6C36-4E04-A7EA-0D96E69BEB0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86538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C84EB0-4241-42EF-9BB1-892348A817C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CD60039-6233-4770-BC01-A3C596FE14C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05671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73D54-90B9-49B8-B227-BBBB3D92A8F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0C7BF1-DEF0-435F-9EC2-B2C99945E962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15882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A257-A6E3-4B65-BED8-53864280D209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AC0C8F-90D5-4A73-AE79-269473569B9E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04069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A9951D-2B62-4089-8D73-212F9F74035E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BB7B4B7-D3F0-4186-A504-75748624742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636959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6A5347-F34A-47F3-A81D-9BBF7A1B8942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AC95978-2EA2-4FB7-B84E-918D9CCA37D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11497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base">
              <a:lnSpc>
                <a:spcPts val="3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 typeface="Wingdings 2"/>
              <a:buNone/>
              <a:defRPr/>
            </a:pPr>
            <a:endParaRPr lang="en-US" sz="320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FB2E429-4721-4844-A590-3E710B8AFEC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B7F8534-2FC8-4524-8415-2E573BC93EC8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95985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C4A17-379B-4A18-B3A9-DEE33C65D74F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C3FFDF-06EA-45B3-A8EB-1D4E3E41E936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731417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B198F-6050-4695-AC3F-6ECFF585D4EA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0ABF-6C53-4804-929D-05C53CF863B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40580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F9A13-D9B6-4227-ABA4-34BFF3F0738A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491212"/>
      </p:ext>
    </p:extLst>
  </p:cSld>
  <p:clrMapOvr>
    <a:masterClrMapping/>
  </p:clrMapOvr>
  <p:transition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7813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4400" y="1600200"/>
            <a:ext cx="77724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14400" y="3941763"/>
            <a:ext cx="77724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C41DE-E8DB-498A-B7C8-333E25AA0203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380384"/>
      </p:ext>
    </p:extLst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A9C76-774F-4A48-A453-9732DBE5804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9205A-BF6C-4EB7-A4AC-6086C9B278C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437044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F380A-5D3E-4E7F-A2AB-99FBF0F197D6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4FB2-9E82-4F79-A0FF-04618667743D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4918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Скругленный прямоугольник 12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6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9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10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C0C91-5FEA-45E1-A983-69643BC8D6D8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2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13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030C0F70-1582-4B8A-95A2-DB8B97E86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3256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FD262-466D-4926-B722-E549E40A0383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50AA9-00B0-4836-87BF-F5133D6D0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83590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5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6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7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8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02EF4-7FD3-4459-9562-6D03162441A8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31C9CB-CEEC-4CA4-B0CD-120794E3B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5538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33690-E202-4157-98E5-472DC9F67206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4254B-0AD9-42AF-B7B8-086FB8E31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10063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9F72E-FCED-4F76-BF8C-615A3C28F45E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77C3B-6ED2-4F11-820D-E1EDD6B5E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726669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C3294C-486B-4AC0-A344-13228468CAE6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570418-BBF0-41CB-B048-BDAB3A43C1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645660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CE001-546F-4181-86CF-C1ACB5771D87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937B1-C8DD-453F-BE62-AB52B41DCB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62028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6" name="Скругленный прямоугольник 8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0C9A0-9054-4005-990D-9C0C9D676384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FFF95-7E2A-4BF8-89E8-6DC14CB342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1421416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10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Прямоугольник 11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Прямоугольник 12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BEC44-52FA-4440-9FE4-804F9B628048}" type="datetimeFigureOut">
              <a:rPr lang="ru-RU">
                <a:solidFill>
                  <a:srgbClr val="696464"/>
                </a:solidFill>
              </a:rPr>
              <a:pPr>
                <a:defRPr/>
              </a:pPr>
              <a:t>24.12.2019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696464"/>
              </a:solidFill>
            </a:endParaRPr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816D3-FF47-4281-A961-6F5BBC6794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506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2.xml"/><Relationship Id="rId13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121.xml"/><Relationship Id="rId12" Type="http://schemas.openxmlformats.org/officeDocument/2006/relationships/slideLayout" Target="../slideLayouts/slideLayout126.xml"/><Relationship Id="rId2" Type="http://schemas.openxmlformats.org/officeDocument/2006/relationships/slideLayout" Target="../slideLayouts/slideLayout116.xml"/><Relationship Id="rId1" Type="http://schemas.openxmlformats.org/officeDocument/2006/relationships/slideLayout" Target="../slideLayouts/slideLayout115.xml"/><Relationship Id="rId6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125.xml"/><Relationship Id="rId5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124.xml"/><Relationship Id="rId4" Type="http://schemas.openxmlformats.org/officeDocument/2006/relationships/slideLayout" Target="../slideLayouts/slideLayout118.xml"/><Relationship Id="rId9" Type="http://schemas.openxmlformats.org/officeDocument/2006/relationships/slideLayout" Target="../slideLayouts/slideLayout123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13" Type="http://schemas.openxmlformats.org/officeDocument/2006/relationships/slideLayout" Target="../slideLayouts/slideLayout140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12" Type="http://schemas.openxmlformats.org/officeDocument/2006/relationships/slideLayout" Target="../slideLayouts/slideLayout139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11" Type="http://schemas.openxmlformats.org/officeDocument/2006/relationships/slideLayout" Target="../slideLayouts/slideLayout138.xml"/><Relationship Id="rId5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37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1.xml"/><Relationship Id="rId13" Type="http://schemas.openxmlformats.org/officeDocument/2006/relationships/slideLayout" Target="../slideLayouts/slideLayout166.xml"/><Relationship Id="rId3" Type="http://schemas.openxmlformats.org/officeDocument/2006/relationships/slideLayout" Target="../slideLayouts/slideLayout156.xml"/><Relationship Id="rId7" Type="http://schemas.openxmlformats.org/officeDocument/2006/relationships/slideLayout" Target="../slideLayouts/slideLayout160.xml"/><Relationship Id="rId12" Type="http://schemas.openxmlformats.org/officeDocument/2006/relationships/slideLayout" Target="../slideLayouts/slideLayout165.xml"/><Relationship Id="rId2" Type="http://schemas.openxmlformats.org/officeDocument/2006/relationships/slideLayout" Target="../slideLayouts/slideLayout155.xml"/><Relationship Id="rId1" Type="http://schemas.openxmlformats.org/officeDocument/2006/relationships/slideLayout" Target="../slideLayouts/slideLayout154.xml"/><Relationship Id="rId6" Type="http://schemas.openxmlformats.org/officeDocument/2006/relationships/slideLayout" Target="../slideLayouts/slideLayout159.xml"/><Relationship Id="rId11" Type="http://schemas.openxmlformats.org/officeDocument/2006/relationships/slideLayout" Target="../slideLayouts/slideLayout164.xml"/><Relationship Id="rId5" Type="http://schemas.openxmlformats.org/officeDocument/2006/relationships/slideLayout" Target="../slideLayouts/slideLayout158.xml"/><Relationship Id="rId10" Type="http://schemas.openxmlformats.org/officeDocument/2006/relationships/slideLayout" Target="../slideLayouts/slideLayout163.xml"/><Relationship Id="rId4" Type="http://schemas.openxmlformats.org/officeDocument/2006/relationships/slideLayout" Target="../slideLayouts/slideLayout157.xml"/><Relationship Id="rId9" Type="http://schemas.openxmlformats.org/officeDocument/2006/relationships/slideLayout" Target="../slideLayouts/slideLayout162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4.xml"/><Relationship Id="rId13" Type="http://schemas.openxmlformats.org/officeDocument/2006/relationships/slideLayout" Target="../slideLayouts/slideLayout179.xml"/><Relationship Id="rId3" Type="http://schemas.openxmlformats.org/officeDocument/2006/relationships/slideLayout" Target="../slideLayouts/slideLayout169.xml"/><Relationship Id="rId7" Type="http://schemas.openxmlformats.org/officeDocument/2006/relationships/slideLayout" Target="../slideLayouts/slideLayout173.xml"/><Relationship Id="rId12" Type="http://schemas.openxmlformats.org/officeDocument/2006/relationships/slideLayout" Target="../slideLayouts/slideLayout178.xml"/><Relationship Id="rId2" Type="http://schemas.openxmlformats.org/officeDocument/2006/relationships/slideLayout" Target="../slideLayouts/slideLayout168.xml"/><Relationship Id="rId1" Type="http://schemas.openxmlformats.org/officeDocument/2006/relationships/slideLayout" Target="../slideLayouts/slideLayout167.xml"/><Relationship Id="rId6" Type="http://schemas.openxmlformats.org/officeDocument/2006/relationships/slideLayout" Target="../slideLayouts/slideLayout172.xml"/><Relationship Id="rId11" Type="http://schemas.openxmlformats.org/officeDocument/2006/relationships/slideLayout" Target="../slideLayouts/slideLayout177.xml"/><Relationship Id="rId5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76.xml"/><Relationship Id="rId4" Type="http://schemas.openxmlformats.org/officeDocument/2006/relationships/slideLayout" Target="../slideLayouts/slideLayout170.xml"/><Relationship Id="rId9" Type="http://schemas.openxmlformats.org/officeDocument/2006/relationships/slideLayout" Target="../slideLayouts/slideLayout175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slideLayout" Target="../slideLayouts/slideLayout192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13" Type="http://schemas.openxmlformats.org/officeDocument/2006/relationships/slideLayout" Target="../slideLayouts/slideLayout205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12" Type="http://schemas.openxmlformats.org/officeDocument/2006/relationships/slideLayout" Target="../slideLayouts/slideLayout204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slideLayout" Target="../slideLayouts/slideLayout203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13" Type="http://schemas.openxmlformats.org/officeDocument/2006/relationships/slideLayout" Target="../slideLayouts/slideLayout218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12" Type="http://schemas.openxmlformats.org/officeDocument/2006/relationships/slideLayout" Target="../slideLayouts/slideLayout217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slideLayout" Target="../slideLayouts/slideLayout216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6.xml"/><Relationship Id="rId13" Type="http://schemas.openxmlformats.org/officeDocument/2006/relationships/slideLayout" Target="../slideLayouts/slideLayout231.xml"/><Relationship Id="rId3" Type="http://schemas.openxmlformats.org/officeDocument/2006/relationships/slideLayout" Target="../slideLayouts/slideLayout221.xml"/><Relationship Id="rId7" Type="http://schemas.openxmlformats.org/officeDocument/2006/relationships/slideLayout" Target="../slideLayouts/slideLayout225.xml"/><Relationship Id="rId12" Type="http://schemas.openxmlformats.org/officeDocument/2006/relationships/slideLayout" Target="../slideLayouts/slideLayout230.xml"/><Relationship Id="rId2" Type="http://schemas.openxmlformats.org/officeDocument/2006/relationships/slideLayout" Target="../slideLayouts/slideLayout220.xml"/><Relationship Id="rId1" Type="http://schemas.openxmlformats.org/officeDocument/2006/relationships/slideLayout" Target="../slideLayouts/slideLayout219.xml"/><Relationship Id="rId6" Type="http://schemas.openxmlformats.org/officeDocument/2006/relationships/slideLayout" Target="../slideLayouts/slideLayout224.xml"/><Relationship Id="rId11" Type="http://schemas.openxmlformats.org/officeDocument/2006/relationships/slideLayout" Target="../slideLayouts/slideLayout229.xml"/><Relationship Id="rId5" Type="http://schemas.openxmlformats.org/officeDocument/2006/relationships/slideLayout" Target="../slideLayouts/slideLayout223.xml"/><Relationship Id="rId10" Type="http://schemas.openxmlformats.org/officeDocument/2006/relationships/slideLayout" Target="../slideLayouts/slideLayout228.xml"/><Relationship Id="rId4" Type="http://schemas.openxmlformats.org/officeDocument/2006/relationships/slideLayout" Target="../slideLayouts/slideLayout222.xml"/><Relationship Id="rId9" Type="http://schemas.openxmlformats.org/officeDocument/2006/relationships/slideLayout" Target="../slideLayouts/slideLayout227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9.xml"/><Relationship Id="rId13" Type="http://schemas.openxmlformats.org/officeDocument/2006/relationships/slideLayout" Target="../slideLayouts/slideLayout244.xml"/><Relationship Id="rId3" Type="http://schemas.openxmlformats.org/officeDocument/2006/relationships/slideLayout" Target="../slideLayouts/slideLayout234.xml"/><Relationship Id="rId7" Type="http://schemas.openxmlformats.org/officeDocument/2006/relationships/slideLayout" Target="../slideLayouts/slideLayout238.xml"/><Relationship Id="rId12" Type="http://schemas.openxmlformats.org/officeDocument/2006/relationships/slideLayout" Target="../slideLayouts/slideLayout243.xml"/><Relationship Id="rId2" Type="http://schemas.openxmlformats.org/officeDocument/2006/relationships/slideLayout" Target="../slideLayouts/slideLayout233.xml"/><Relationship Id="rId1" Type="http://schemas.openxmlformats.org/officeDocument/2006/relationships/slideLayout" Target="../slideLayouts/slideLayout232.xml"/><Relationship Id="rId6" Type="http://schemas.openxmlformats.org/officeDocument/2006/relationships/slideLayout" Target="../slideLayouts/slideLayout237.xml"/><Relationship Id="rId11" Type="http://schemas.openxmlformats.org/officeDocument/2006/relationships/slideLayout" Target="../slideLayouts/slideLayout242.xml"/><Relationship Id="rId5" Type="http://schemas.openxmlformats.org/officeDocument/2006/relationships/slideLayout" Target="../slideLayouts/slideLayout236.xml"/><Relationship Id="rId10" Type="http://schemas.openxmlformats.org/officeDocument/2006/relationships/slideLayout" Target="../slideLayouts/slideLayout241.xml"/><Relationship Id="rId4" Type="http://schemas.openxmlformats.org/officeDocument/2006/relationships/slideLayout" Target="../slideLayouts/slideLayout235.xml"/><Relationship Id="rId9" Type="http://schemas.openxmlformats.org/officeDocument/2006/relationships/slideLayout" Target="../slideLayouts/slideLayout240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theme" Target="../theme/theme2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13" Type="http://schemas.openxmlformats.org/officeDocument/2006/relationships/slideLayout" Target="../slideLayouts/slideLayout257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12" Type="http://schemas.openxmlformats.org/officeDocument/2006/relationships/slideLayout" Target="../slideLayouts/slideLayout256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11" Type="http://schemas.openxmlformats.org/officeDocument/2006/relationships/slideLayout" Target="../slideLayouts/slideLayout255.xml"/><Relationship Id="rId5" Type="http://schemas.openxmlformats.org/officeDocument/2006/relationships/slideLayout" Target="../slideLayouts/slideLayout249.xml"/><Relationship Id="rId10" Type="http://schemas.openxmlformats.org/officeDocument/2006/relationships/slideLayout" Target="../slideLayouts/slideLayout254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5.xml"/><Relationship Id="rId13" Type="http://schemas.openxmlformats.org/officeDocument/2006/relationships/slideLayout" Target="../slideLayouts/slideLayout270.xml"/><Relationship Id="rId3" Type="http://schemas.openxmlformats.org/officeDocument/2006/relationships/slideLayout" Target="../slideLayouts/slideLayout260.xml"/><Relationship Id="rId7" Type="http://schemas.openxmlformats.org/officeDocument/2006/relationships/slideLayout" Target="../slideLayouts/slideLayout264.xml"/><Relationship Id="rId12" Type="http://schemas.openxmlformats.org/officeDocument/2006/relationships/slideLayout" Target="../slideLayouts/slideLayout269.xml"/><Relationship Id="rId2" Type="http://schemas.openxmlformats.org/officeDocument/2006/relationships/slideLayout" Target="../slideLayouts/slideLayout259.xml"/><Relationship Id="rId1" Type="http://schemas.openxmlformats.org/officeDocument/2006/relationships/slideLayout" Target="../slideLayouts/slideLayout258.xml"/><Relationship Id="rId6" Type="http://schemas.openxmlformats.org/officeDocument/2006/relationships/slideLayout" Target="../slideLayouts/slideLayout263.xml"/><Relationship Id="rId11" Type="http://schemas.openxmlformats.org/officeDocument/2006/relationships/slideLayout" Target="../slideLayouts/slideLayout268.xml"/><Relationship Id="rId5" Type="http://schemas.openxmlformats.org/officeDocument/2006/relationships/slideLayout" Target="../slideLayouts/slideLayout262.xml"/><Relationship Id="rId10" Type="http://schemas.openxmlformats.org/officeDocument/2006/relationships/slideLayout" Target="../slideLayouts/slideLayout267.xml"/><Relationship Id="rId4" Type="http://schemas.openxmlformats.org/officeDocument/2006/relationships/slideLayout" Target="../slideLayouts/slideLayout261.xml"/><Relationship Id="rId9" Type="http://schemas.openxmlformats.org/officeDocument/2006/relationships/slideLayout" Target="../slideLayouts/slideLayout266.xml"/><Relationship Id="rId1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8.xml"/><Relationship Id="rId13" Type="http://schemas.openxmlformats.org/officeDocument/2006/relationships/slideLayout" Target="../slideLayouts/slideLayout283.xml"/><Relationship Id="rId3" Type="http://schemas.openxmlformats.org/officeDocument/2006/relationships/slideLayout" Target="../slideLayouts/slideLayout273.xml"/><Relationship Id="rId7" Type="http://schemas.openxmlformats.org/officeDocument/2006/relationships/slideLayout" Target="../slideLayouts/slideLayout277.xml"/><Relationship Id="rId12" Type="http://schemas.openxmlformats.org/officeDocument/2006/relationships/slideLayout" Target="../slideLayouts/slideLayout282.xml"/><Relationship Id="rId2" Type="http://schemas.openxmlformats.org/officeDocument/2006/relationships/slideLayout" Target="../slideLayouts/slideLayout272.xml"/><Relationship Id="rId1" Type="http://schemas.openxmlformats.org/officeDocument/2006/relationships/slideLayout" Target="../slideLayouts/slideLayout271.xml"/><Relationship Id="rId6" Type="http://schemas.openxmlformats.org/officeDocument/2006/relationships/slideLayout" Target="../slideLayouts/slideLayout276.xml"/><Relationship Id="rId11" Type="http://schemas.openxmlformats.org/officeDocument/2006/relationships/slideLayout" Target="../slideLayouts/slideLayout281.xml"/><Relationship Id="rId5" Type="http://schemas.openxmlformats.org/officeDocument/2006/relationships/slideLayout" Target="../slideLayouts/slideLayout275.xml"/><Relationship Id="rId10" Type="http://schemas.openxmlformats.org/officeDocument/2006/relationships/slideLayout" Target="../slideLayouts/slideLayout280.xml"/><Relationship Id="rId4" Type="http://schemas.openxmlformats.org/officeDocument/2006/relationships/slideLayout" Target="../slideLayouts/slideLayout274.xml"/><Relationship Id="rId9" Type="http://schemas.openxmlformats.org/officeDocument/2006/relationships/slideLayout" Target="../slideLayouts/slideLayout279.xml"/><Relationship Id="rId14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1.xml"/><Relationship Id="rId13" Type="http://schemas.openxmlformats.org/officeDocument/2006/relationships/slideLayout" Target="../slideLayouts/slideLayout296.xml"/><Relationship Id="rId3" Type="http://schemas.openxmlformats.org/officeDocument/2006/relationships/slideLayout" Target="../slideLayouts/slideLayout286.xml"/><Relationship Id="rId7" Type="http://schemas.openxmlformats.org/officeDocument/2006/relationships/slideLayout" Target="../slideLayouts/slideLayout290.xml"/><Relationship Id="rId12" Type="http://schemas.openxmlformats.org/officeDocument/2006/relationships/slideLayout" Target="../slideLayouts/slideLayout295.xml"/><Relationship Id="rId2" Type="http://schemas.openxmlformats.org/officeDocument/2006/relationships/slideLayout" Target="../slideLayouts/slideLayout285.xml"/><Relationship Id="rId1" Type="http://schemas.openxmlformats.org/officeDocument/2006/relationships/slideLayout" Target="../slideLayouts/slideLayout284.xml"/><Relationship Id="rId6" Type="http://schemas.openxmlformats.org/officeDocument/2006/relationships/slideLayout" Target="../slideLayouts/slideLayout289.xml"/><Relationship Id="rId11" Type="http://schemas.openxmlformats.org/officeDocument/2006/relationships/slideLayout" Target="../slideLayouts/slideLayout294.xml"/><Relationship Id="rId5" Type="http://schemas.openxmlformats.org/officeDocument/2006/relationships/slideLayout" Target="../slideLayouts/slideLayout288.xml"/><Relationship Id="rId10" Type="http://schemas.openxmlformats.org/officeDocument/2006/relationships/slideLayout" Target="../slideLayouts/slideLayout293.xml"/><Relationship Id="rId4" Type="http://schemas.openxmlformats.org/officeDocument/2006/relationships/slideLayout" Target="../slideLayouts/slideLayout287.xml"/><Relationship Id="rId9" Type="http://schemas.openxmlformats.org/officeDocument/2006/relationships/slideLayout" Target="../slideLayouts/slideLayout292.xml"/><Relationship Id="rId14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4.xml"/><Relationship Id="rId13" Type="http://schemas.openxmlformats.org/officeDocument/2006/relationships/slideLayout" Target="../slideLayouts/slideLayout309.xml"/><Relationship Id="rId3" Type="http://schemas.openxmlformats.org/officeDocument/2006/relationships/slideLayout" Target="../slideLayouts/slideLayout299.xml"/><Relationship Id="rId7" Type="http://schemas.openxmlformats.org/officeDocument/2006/relationships/slideLayout" Target="../slideLayouts/slideLayout303.xml"/><Relationship Id="rId12" Type="http://schemas.openxmlformats.org/officeDocument/2006/relationships/slideLayout" Target="../slideLayouts/slideLayout308.xml"/><Relationship Id="rId2" Type="http://schemas.openxmlformats.org/officeDocument/2006/relationships/slideLayout" Target="../slideLayouts/slideLayout298.xml"/><Relationship Id="rId1" Type="http://schemas.openxmlformats.org/officeDocument/2006/relationships/slideLayout" Target="../slideLayouts/slideLayout297.xml"/><Relationship Id="rId6" Type="http://schemas.openxmlformats.org/officeDocument/2006/relationships/slideLayout" Target="../slideLayouts/slideLayout302.xml"/><Relationship Id="rId11" Type="http://schemas.openxmlformats.org/officeDocument/2006/relationships/slideLayout" Target="../slideLayouts/slideLayout307.xml"/><Relationship Id="rId5" Type="http://schemas.openxmlformats.org/officeDocument/2006/relationships/slideLayout" Target="../slideLayouts/slideLayout301.xml"/><Relationship Id="rId10" Type="http://schemas.openxmlformats.org/officeDocument/2006/relationships/slideLayout" Target="../slideLayouts/slideLayout306.xml"/><Relationship Id="rId4" Type="http://schemas.openxmlformats.org/officeDocument/2006/relationships/slideLayout" Target="../slideLayouts/slideLayout300.xml"/><Relationship Id="rId9" Type="http://schemas.openxmlformats.org/officeDocument/2006/relationships/slideLayout" Target="../slideLayouts/slideLayout305.xml"/><Relationship Id="rId1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7.xml"/><Relationship Id="rId13" Type="http://schemas.openxmlformats.org/officeDocument/2006/relationships/slideLayout" Target="../slideLayouts/slideLayout322.xml"/><Relationship Id="rId3" Type="http://schemas.openxmlformats.org/officeDocument/2006/relationships/slideLayout" Target="../slideLayouts/slideLayout312.xml"/><Relationship Id="rId7" Type="http://schemas.openxmlformats.org/officeDocument/2006/relationships/slideLayout" Target="../slideLayouts/slideLayout316.xml"/><Relationship Id="rId12" Type="http://schemas.openxmlformats.org/officeDocument/2006/relationships/slideLayout" Target="../slideLayouts/slideLayout321.xml"/><Relationship Id="rId2" Type="http://schemas.openxmlformats.org/officeDocument/2006/relationships/slideLayout" Target="../slideLayouts/slideLayout311.xml"/><Relationship Id="rId1" Type="http://schemas.openxmlformats.org/officeDocument/2006/relationships/slideLayout" Target="../slideLayouts/slideLayout310.xml"/><Relationship Id="rId6" Type="http://schemas.openxmlformats.org/officeDocument/2006/relationships/slideLayout" Target="../slideLayouts/slideLayout315.xml"/><Relationship Id="rId11" Type="http://schemas.openxmlformats.org/officeDocument/2006/relationships/slideLayout" Target="../slideLayouts/slideLayout320.xml"/><Relationship Id="rId5" Type="http://schemas.openxmlformats.org/officeDocument/2006/relationships/slideLayout" Target="../slideLayouts/slideLayout314.xml"/><Relationship Id="rId10" Type="http://schemas.openxmlformats.org/officeDocument/2006/relationships/slideLayout" Target="../slideLayouts/slideLayout319.xml"/><Relationship Id="rId4" Type="http://schemas.openxmlformats.org/officeDocument/2006/relationships/slideLayout" Target="../slideLayouts/slideLayout313.xml"/><Relationship Id="rId9" Type="http://schemas.openxmlformats.org/officeDocument/2006/relationships/slideLayout" Target="../slideLayouts/slideLayout318.xml"/><Relationship Id="rId14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0.xml"/><Relationship Id="rId13" Type="http://schemas.openxmlformats.org/officeDocument/2006/relationships/slideLayout" Target="../slideLayouts/slideLayout335.xml"/><Relationship Id="rId3" Type="http://schemas.openxmlformats.org/officeDocument/2006/relationships/slideLayout" Target="../slideLayouts/slideLayout325.xml"/><Relationship Id="rId7" Type="http://schemas.openxmlformats.org/officeDocument/2006/relationships/slideLayout" Target="../slideLayouts/slideLayout329.xml"/><Relationship Id="rId12" Type="http://schemas.openxmlformats.org/officeDocument/2006/relationships/slideLayout" Target="../slideLayouts/slideLayout334.xml"/><Relationship Id="rId2" Type="http://schemas.openxmlformats.org/officeDocument/2006/relationships/slideLayout" Target="../slideLayouts/slideLayout324.xml"/><Relationship Id="rId1" Type="http://schemas.openxmlformats.org/officeDocument/2006/relationships/slideLayout" Target="../slideLayouts/slideLayout323.xml"/><Relationship Id="rId6" Type="http://schemas.openxmlformats.org/officeDocument/2006/relationships/slideLayout" Target="../slideLayouts/slideLayout328.xml"/><Relationship Id="rId11" Type="http://schemas.openxmlformats.org/officeDocument/2006/relationships/slideLayout" Target="../slideLayouts/slideLayout333.xml"/><Relationship Id="rId5" Type="http://schemas.openxmlformats.org/officeDocument/2006/relationships/slideLayout" Target="../slideLayouts/slideLayout327.xml"/><Relationship Id="rId10" Type="http://schemas.openxmlformats.org/officeDocument/2006/relationships/slideLayout" Target="../slideLayouts/slideLayout332.xml"/><Relationship Id="rId4" Type="http://schemas.openxmlformats.org/officeDocument/2006/relationships/slideLayout" Target="../slideLayouts/slideLayout326.xml"/><Relationship Id="rId9" Type="http://schemas.openxmlformats.org/officeDocument/2006/relationships/slideLayout" Target="../slideLayouts/slideLayout331.xml"/><Relationship Id="rId14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3.xml"/><Relationship Id="rId13" Type="http://schemas.openxmlformats.org/officeDocument/2006/relationships/slideLayout" Target="../slideLayouts/slideLayout348.xml"/><Relationship Id="rId3" Type="http://schemas.openxmlformats.org/officeDocument/2006/relationships/slideLayout" Target="../slideLayouts/slideLayout338.xml"/><Relationship Id="rId7" Type="http://schemas.openxmlformats.org/officeDocument/2006/relationships/slideLayout" Target="../slideLayouts/slideLayout342.xml"/><Relationship Id="rId12" Type="http://schemas.openxmlformats.org/officeDocument/2006/relationships/slideLayout" Target="../slideLayouts/slideLayout347.xml"/><Relationship Id="rId2" Type="http://schemas.openxmlformats.org/officeDocument/2006/relationships/slideLayout" Target="../slideLayouts/slideLayout337.xml"/><Relationship Id="rId1" Type="http://schemas.openxmlformats.org/officeDocument/2006/relationships/slideLayout" Target="../slideLayouts/slideLayout336.xml"/><Relationship Id="rId6" Type="http://schemas.openxmlformats.org/officeDocument/2006/relationships/slideLayout" Target="../slideLayouts/slideLayout341.xml"/><Relationship Id="rId11" Type="http://schemas.openxmlformats.org/officeDocument/2006/relationships/slideLayout" Target="../slideLayouts/slideLayout346.xml"/><Relationship Id="rId5" Type="http://schemas.openxmlformats.org/officeDocument/2006/relationships/slideLayout" Target="../slideLayouts/slideLayout340.xml"/><Relationship Id="rId10" Type="http://schemas.openxmlformats.org/officeDocument/2006/relationships/slideLayout" Target="../slideLayouts/slideLayout345.xml"/><Relationship Id="rId4" Type="http://schemas.openxmlformats.org/officeDocument/2006/relationships/slideLayout" Target="../slideLayouts/slideLayout339.xml"/><Relationship Id="rId9" Type="http://schemas.openxmlformats.org/officeDocument/2006/relationships/slideLayout" Target="../slideLayouts/slideLayout344.xml"/><Relationship Id="rId14" Type="http://schemas.openxmlformats.org/officeDocument/2006/relationships/theme" Target="../theme/theme2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slideLayout" Target="../slideLayouts/slideLayout77.xml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slideLayout" Target="../slideLayouts/slideLayout76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8.xml"/><Relationship Id="rId3" Type="http://schemas.openxmlformats.org/officeDocument/2006/relationships/slideLayout" Target="../slideLayouts/slideLayout93.xml"/><Relationship Id="rId7" Type="http://schemas.openxmlformats.org/officeDocument/2006/relationships/slideLayout" Target="../slideLayouts/slideLayout9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slideLayout" Target="../slideLayouts/slideLayout96.xml"/><Relationship Id="rId11" Type="http://schemas.openxmlformats.org/officeDocument/2006/relationships/slideLayout" Target="../slideLayouts/slideLayout101.xml"/><Relationship Id="rId5" Type="http://schemas.openxmlformats.org/officeDocument/2006/relationships/slideLayout" Target="../slideLayouts/slideLayout95.xml"/><Relationship Id="rId10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94.xml"/><Relationship Id="rId9" Type="http://schemas.openxmlformats.org/officeDocument/2006/relationships/slideLayout" Target="../slideLayouts/slideLayout9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9.xml"/><Relationship Id="rId13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04.xml"/><Relationship Id="rId7" Type="http://schemas.openxmlformats.org/officeDocument/2006/relationships/slideLayout" Target="../slideLayouts/slideLayout108.xml"/><Relationship Id="rId12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102.xml"/><Relationship Id="rId6" Type="http://schemas.openxmlformats.org/officeDocument/2006/relationships/slideLayout" Target="../slideLayouts/slideLayout107.xml"/><Relationship Id="rId11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06.xml"/><Relationship Id="rId10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05.xml"/><Relationship Id="rId9" Type="http://schemas.openxmlformats.org/officeDocument/2006/relationships/slideLayout" Target="../slideLayouts/slideLayout110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74D1E17-7371-45CE-9A39-70FCE7AC38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24.12.2019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31A907-E239-4530-A8C0-012DBC92654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4412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16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72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809" r:id="rId12"/>
    <p:sldLayoutId id="214748381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577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  <p:sldLayoutId id="2147483813" r:id="rId2"/>
    <p:sldLayoutId id="2147483814" r:id="rId3"/>
    <p:sldLayoutId id="2147483815" r:id="rId4"/>
    <p:sldLayoutId id="2147483816" r:id="rId5"/>
    <p:sldLayoutId id="2147483817" r:id="rId6"/>
    <p:sldLayoutId id="2147483818" r:id="rId7"/>
    <p:sldLayoutId id="2147483819" r:id="rId8"/>
    <p:sldLayoutId id="2147483820" r:id="rId9"/>
    <p:sldLayoutId id="2147483821" r:id="rId10"/>
    <p:sldLayoutId id="2147483822" r:id="rId11"/>
    <p:sldLayoutId id="2147483823" r:id="rId12"/>
    <p:sldLayoutId id="214748382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947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  <p:sldLayoutId id="214748383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627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  <p:sldLayoutId id="214748385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388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  <p:sldLayoutId id="2147483865" r:id="rId12"/>
    <p:sldLayoutId id="214748386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78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2156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898" r:id="rId3"/>
    <p:sldLayoutId id="2147483899" r:id="rId4"/>
    <p:sldLayoutId id="2147483900" r:id="rId5"/>
    <p:sldLayoutId id="2147483901" r:id="rId6"/>
    <p:sldLayoutId id="2147483902" r:id="rId7"/>
    <p:sldLayoutId id="2147483903" r:id="rId8"/>
    <p:sldLayoutId id="2147483904" r:id="rId9"/>
    <p:sldLayoutId id="2147483905" r:id="rId10"/>
    <p:sldLayoutId id="2147483906" r:id="rId11"/>
    <p:sldLayoutId id="2147483907" r:id="rId12"/>
    <p:sldLayoutId id="214748390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6279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0" r:id="rId1"/>
    <p:sldLayoutId id="2147483911" r:id="rId2"/>
    <p:sldLayoutId id="2147483912" r:id="rId3"/>
    <p:sldLayoutId id="2147483913" r:id="rId4"/>
    <p:sldLayoutId id="2147483914" r:id="rId5"/>
    <p:sldLayoutId id="2147483915" r:id="rId6"/>
    <p:sldLayoutId id="2147483916" r:id="rId7"/>
    <p:sldLayoutId id="2147483917" r:id="rId8"/>
    <p:sldLayoutId id="2147483918" r:id="rId9"/>
    <p:sldLayoutId id="2147483919" r:id="rId10"/>
    <p:sldLayoutId id="2147483920" r:id="rId11"/>
    <p:sldLayoutId id="2147483921" r:id="rId12"/>
    <p:sldLayoutId id="214748392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08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4" r:id="rId1"/>
    <p:sldLayoutId id="2147483925" r:id="rId2"/>
    <p:sldLayoutId id="2147483926" r:id="rId3"/>
    <p:sldLayoutId id="2147483927" r:id="rId4"/>
    <p:sldLayoutId id="2147483928" r:id="rId5"/>
    <p:sldLayoutId id="2147483929" r:id="rId6"/>
    <p:sldLayoutId id="2147483930" r:id="rId7"/>
    <p:sldLayoutId id="2147483931" r:id="rId8"/>
    <p:sldLayoutId id="2147483932" r:id="rId9"/>
    <p:sldLayoutId id="2147483933" r:id="rId10"/>
    <p:sldLayoutId id="2147483934" r:id="rId11"/>
    <p:sldLayoutId id="2147483935" r:id="rId12"/>
    <p:sldLayoutId id="214748393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45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8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8" r:id="rId1"/>
    <p:sldLayoutId id="2147483939" r:id="rId2"/>
    <p:sldLayoutId id="2147483940" r:id="rId3"/>
    <p:sldLayoutId id="2147483941" r:id="rId4"/>
    <p:sldLayoutId id="2147483942" r:id="rId5"/>
    <p:sldLayoutId id="2147483943" r:id="rId6"/>
    <p:sldLayoutId id="2147483944" r:id="rId7"/>
    <p:sldLayoutId id="2147483945" r:id="rId8"/>
    <p:sldLayoutId id="2147483946" r:id="rId9"/>
    <p:sldLayoutId id="2147483947" r:id="rId10"/>
    <p:sldLayoutId id="2147483948" r:id="rId11"/>
    <p:sldLayoutId id="2147483949" r:id="rId12"/>
    <p:sldLayoutId id="214748395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333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  <p:sldLayoutId id="2147483963" r:id="rId12"/>
    <p:sldLayoutId id="214748396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422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  <p:sldLayoutId id="2147483977" r:id="rId12"/>
    <p:sldLayoutId id="214748397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5564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  <p:sldLayoutId id="2147483984" r:id="rId5"/>
    <p:sldLayoutId id="2147483985" r:id="rId6"/>
    <p:sldLayoutId id="2147483986" r:id="rId7"/>
    <p:sldLayoutId id="2147483987" r:id="rId8"/>
    <p:sldLayoutId id="2147483988" r:id="rId9"/>
    <p:sldLayoutId id="2147483989" r:id="rId10"/>
    <p:sldLayoutId id="2147483990" r:id="rId11"/>
    <p:sldLayoutId id="2147483991" r:id="rId12"/>
    <p:sldLayoutId id="214748399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066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4" r:id="rId1"/>
    <p:sldLayoutId id="2147483995" r:id="rId2"/>
    <p:sldLayoutId id="2147483996" r:id="rId3"/>
    <p:sldLayoutId id="2147483997" r:id="rId4"/>
    <p:sldLayoutId id="2147483998" r:id="rId5"/>
    <p:sldLayoutId id="2147483999" r:id="rId6"/>
    <p:sldLayoutId id="2147484000" r:id="rId7"/>
    <p:sldLayoutId id="2147484001" r:id="rId8"/>
    <p:sldLayoutId id="2147484002" r:id="rId9"/>
    <p:sldLayoutId id="2147484003" r:id="rId10"/>
    <p:sldLayoutId id="2147484004" r:id="rId11"/>
    <p:sldLayoutId id="2147484005" r:id="rId12"/>
    <p:sldLayoutId id="214748400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575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08" r:id="rId1"/>
    <p:sldLayoutId id="2147484009" r:id="rId2"/>
    <p:sldLayoutId id="2147484010" r:id="rId3"/>
    <p:sldLayoutId id="2147484011" r:id="rId4"/>
    <p:sldLayoutId id="2147484012" r:id="rId5"/>
    <p:sldLayoutId id="2147484013" r:id="rId6"/>
    <p:sldLayoutId id="2147484014" r:id="rId7"/>
    <p:sldLayoutId id="2147484015" r:id="rId8"/>
    <p:sldLayoutId id="2147484016" r:id="rId9"/>
    <p:sldLayoutId id="2147484017" r:id="rId10"/>
    <p:sldLayoutId id="2147484018" r:id="rId11"/>
    <p:sldLayoutId id="2147484019" r:id="rId12"/>
    <p:sldLayoutId id="214748402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4179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2" r:id="rId1"/>
    <p:sldLayoutId id="2147484023" r:id="rId2"/>
    <p:sldLayoutId id="2147484024" r:id="rId3"/>
    <p:sldLayoutId id="2147484025" r:id="rId4"/>
    <p:sldLayoutId id="2147484026" r:id="rId5"/>
    <p:sldLayoutId id="2147484027" r:id="rId6"/>
    <p:sldLayoutId id="2147484028" r:id="rId7"/>
    <p:sldLayoutId id="2147484029" r:id="rId8"/>
    <p:sldLayoutId id="2147484030" r:id="rId9"/>
    <p:sldLayoutId id="2147484031" r:id="rId10"/>
    <p:sldLayoutId id="2147484032" r:id="rId11"/>
    <p:sldLayoutId id="2147484033" r:id="rId12"/>
    <p:sldLayoutId id="214748403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1927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6" r:id="rId1"/>
    <p:sldLayoutId id="2147484037" r:id="rId2"/>
    <p:sldLayoutId id="2147484038" r:id="rId3"/>
    <p:sldLayoutId id="2147484039" r:id="rId4"/>
    <p:sldLayoutId id="2147484040" r:id="rId5"/>
    <p:sldLayoutId id="2147484041" r:id="rId6"/>
    <p:sldLayoutId id="2147484042" r:id="rId7"/>
    <p:sldLayoutId id="2147484043" r:id="rId8"/>
    <p:sldLayoutId id="2147484044" r:id="rId9"/>
    <p:sldLayoutId id="2147484045" r:id="rId10"/>
    <p:sldLayoutId id="2147484046" r:id="rId11"/>
    <p:sldLayoutId id="2147484047" r:id="rId12"/>
    <p:sldLayoutId id="214748404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079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583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18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542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502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196" name="Заголовок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8197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6BEB62D-1A96-4019-BBA0-066ED91E1318}" type="datetimeFigureOut">
              <a:rPr lang="ru-RU">
                <a:solidFill>
                  <a:srgbClr val="696464"/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696464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696464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174F4CD-1D50-4727-B05C-1AA80B476F5F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48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eaLnBrk="0" fontAlgn="base" hangingPunct="0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375"/>
        </a:spcBef>
        <a:spcAft>
          <a:spcPct val="0"/>
        </a:spcAft>
        <a:buClr>
          <a:srgbClr val="E6B1AB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75"/>
        </a:spcBef>
        <a:spcAft>
          <a:spcPct val="0"/>
        </a:spcAft>
        <a:buClr>
          <a:srgbClr val="A28E6A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129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D762163-BEAE-4595-899A-CECB4CF4E02C}" type="datetimeFigureOut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24.12.2019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FCE9D8B-758E-4201-BCFB-E00C7CB93E07}" type="slidenum">
              <a:rPr lang="ru-RU">
                <a:solidFill>
                  <a:srgbClr val="E7DEC9">
                    <a:shade val="50000"/>
                    <a:satMod val="200000"/>
                  </a:srgbClr>
                </a:solidFill>
                <a:latin typeface="Calibri" pitchFamily="34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7DEC9">
                  <a:shade val="50000"/>
                  <a:satMod val="200000"/>
                </a:srgbClr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6315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/index.php?title=%D0%94%D0%B5%D0%BD%D1%8C_%D0%BF%D1%80%D0%B0%D0%B2_%D1%80%D0%B5%D0%B1%D0%B5%D0%BD%D0%BA%D0%B0&amp;action=edit&amp;redlink=1" TargetMode="External"/><Relationship Id="rId4" Type="http://schemas.openxmlformats.org/officeDocument/2006/relationships/hyperlink" Target="http://ru.wikipedia.org/wiki/20_%D0%BD%D0%BE%D1%8F%D0%B1%D1%80%D1%8F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0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6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9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Заголовок 1"/>
          <p:cNvSpPr>
            <a:spLocks noGrp="1"/>
          </p:cNvSpPr>
          <p:nvPr>
            <p:ph type="title"/>
          </p:nvPr>
        </p:nvSpPr>
        <p:spPr>
          <a:xfrm>
            <a:off x="3419475" y="549275"/>
            <a:ext cx="5257800" cy="1943621"/>
          </a:xfrm>
        </p:spPr>
        <p:txBody>
          <a:bodyPr/>
          <a:lstStyle/>
          <a:p>
            <a:pPr eaLnBrk="1" hangingPunct="1"/>
            <a:r>
              <a:rPr lang="ru-RU" sz="6000" b="1" i="1" dirty="0" smtClean="0"/>
              <a:t>Единый урок </a:t>
            </a:r>
            <a:br>
              <a:rPr lang="ru-RU" sz="6000" b="1" i="1" dirty="0" smtClean="0"/>
            </a:br>
            <a:r>
              <a:rPr lang="ru-RU" sz="6000" b="1" i="1" dirty="0" smtClean="0"/>
              <a:t>прав человека</a:t>
            </a:r>
          </a:p>
        </p:txBody>
      </p:sp>
      <p:pic>
        <p:nvPicPr>
          <p:cNvPr id="3" name="Рисунок 4" descr="moskalkova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24489"/>
            <a:ext cx="1728192" cy="2952328"/>
          </a:xfrm>
          <a:prstGeom prst="rect">
            <a:avLst/>
          </a:prstGeom>
          <a:noFill/>
          <a:ln w="38100" cap="sq">
            <a:solidFill>
              <a:srgbClr val="318F5E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60032" y="2492896"/>
            <a:ext cx="3635896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800"/>
              </a:spcAft>
            </a:pPr>
            <a:r>
              <a:rPr lang="ru-RU" b="1" dirty="0"/>
              <a:t>Инициатором Единого урока права  выступил Уполномоченный по правам человека в Российской Федерации  Т.Н. </a:t>
            </a:r>
            <a:r>
              <a:rPr lang="ru-RU" b="1" dirty="0" err="1"/>
              <a:t>Москалькова</a:t>
            </a:r>
            <a:r>
              <a:rPr lang="ru-RU" b="1" dirty="0"/>
              <a:t> при поддержке уполномоченных по правам человека в 85 субъектах Российской Федерации, Минобрнауки России и Временной комиссии Совета Федерации по развитию информационного общества.</a:t>
            </a:r>
          </a:p>
        </p:txBody>
      </p:sp>
    </p:spTree>
    <p:extLst>
      <p:ext uri="{BB962C8B-B14F-4D97-AF65-F5344CB8AC3E}">
        <p14:creationId xmlns:p14="http://schemas.microsoft.com/office/powerpoint/2010/main" val="381231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Заголовок 4"/>
          <p:cNvSpPr>
            <a:spLocks noGrp="1"/>
          </p:cNvSpPr>
          <p:nvPr>
            <p:ph type="title"/>
          </p:nvPr>
        </p:nvSpPr>
        <p:spPr>
          <a:xfrm>
            <a:off x="611188" y="260350"/>
            <a:ext cx="7772400" cy="51117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002060"/>
                </a:solidFill>
              </a:rPr>
              <a:t>Права человека</a:t>
            </a:r>
          </a:p>
        </p:txBody>
      </p:sp>
      <p:sp>
        <p:nvSpPr>
          <p:cNvPr id="70659" name="Содержимое 5"/>
          <p:cNvSpPr>
            <a:spLocks noGrp="1"/>
          </p:cNvSpPr>
          <p:nvPr>
            <p:ph sz="quarter" idx="1"/>
          </p:nvPr>
        </p:nvSpPr>
        <p:spPr>
          <a:xfrm>
            <a:off x="611188" y="1071563"/>
            <a:ext cx="7924800" cy="578643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algn="ctr" eaLnBrk="1" hangingPunct="1">
              <a:buFont typeface="Wingdings" pitchFamily="2" charset="2"/>
              <a:buNone/>
            </a:pPr>
            <a:r>
              <a:rPr lang="ru-RU" sz="1800" b="1" smtClean="0"/>
              <a:t>Задание: Распределите по группам права человека</a:t>
            </a:r>
            <a:r>
              <a:rPr lang="ru-RU" sz="1800" smtClean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smtClean="0"/>
              <a:t>Право на жизнь, </a:t>
            </a:r>
            <a:r>
              <a:rPr lang="ru-RU" sz="2400" smtClean="0">
                <a:solidFill>
                  <a:srgbClr val="FF0000"/>
                </a:solidFill>
              </a:rPr>
              <a:t>право на труд</a:t>
            </a:r>
            <a:r>
              <a:rPr lang="ru-RU" sz="2400" smtClean="0"/>
              <a:t>, </a:t>
            </a:r>
            <a:r>
              <a:rPr lang="ru-RU" sz="2400" smtClean="0">
                <a:solidFill>
                  <a:srgbClr val="00B050"/>
                </a:solidFill>
              </a:rPr>
              <a:t>право на образование</a:t>
            </a:r>
            <a:r>
              <a:rPr lang="ru-RU" sz="2400" smtClean="0"/>
              <a:t>, </a:t>
            </a:r>
            <a:r>
              <a:rPr lang="ru-RU" sz="2400" smtClean="0">
                <a:solidFill>
                  <a:srgbClr val="00B0F0"/>
                </a:solidFill>
              </a:rPr>
              <a:t>право на свободу, </a:t>
            </a:r>
            <a:r>
              <a:rPr lang="ru-RU" sz="2400" smtClean="0"/>
              <a:t>право на честь и достоинство, </a:t>
            </a:r>
            <a:r>
              <a:rPr lang="ru-RU" sz="2400" smtClean="0">
                <a:solidFill>
                  <a:srgbClr val="C00000"/>
                </a:solidFill>
              </a:rPr>
              <a:t>право на социальную защиту</a:t>
            </a:r>
            <a:r>
              <a:rPr lang="ru-RU" sz="2400" smtClean="0"/>
              <a:t>, право избирать и быть избранным, </a:t>
            </a:r>
            <a:r>
              <a:rPr lang="ru-RU" sz="2400" smtClean="0">
                <a:solidFill>
                  <a:srgbClr val="002060"/>
                </a:solidFill>
              </a:rPr>
              <a:t>право на участие в культурной жизни,,</a:t>
            </a:r>
            <a:r>
              <a:rPr lang="ru-RU" sz="2400" smtClean="0"/>
              <a:t> </a:t>
            </a:r>
            <a:r>
              <a:rPr lang="ru-RU" sz="2400" smtClean="0">
                <a:solidFill>
                  <a:srgbClr val="FF0000"/>
                </a:solidFill>
              </a:rPr>
              <a:t>право на жилище</a:t>
            </a:r>
            <a:r>
              <a:rPr lang="ru-RU" sz="2400" smtClean="0"/>
              <a:t>, </a:t>
            </a:r>
            <a:r>
              <a:rPr lang="ru-RU" sz="2400" smtClean="0">
                <a:solidFill>
                  <a:srgbClr val="00B050"/>
                </a:solidFill>
              </a:rPr>
              <a:t>право на имущество</a:t>
            </a:r>
            <a:r>
              <a:rPr lang="ru-RU" sz="2400" smtClean="0"/>
              <a:t>,  свобода творчества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14375" y="857250"/>
          <a:ext cx="8072438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14875"/>
                <a:gridCol w="3357563"/>
              </a:tblGrid>
              <a:tr h="3810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ГРУППЫ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ПРАВА</a:t>
                      </a:r>
                      <a:endParaRPr lang="ru-RU" sz="1800" dirty="0"/>
                    </a:p>
                  </a:txBody>
                  <a:tcPr marL="91439" marR="91439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ЛИЧНЫЕ (ГРАЖДАНСКИЕ)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ПОЛИТИЧЕСКИЕ 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СОЦИАЛЬНЫЕ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ЭКОНОМИЧЕСКИЕ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  <a:tr h="38100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КУЛЬТУРНЫЕ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 smtClean="0"/>
                    </a:p>
                  </a:txBody>
                  <a:tcPr marL="91439" marR="9143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8853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914400" y="692150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dirty="0" smtClean="0">
                <a:solidFill>
                  <a:srgbClr val="EF0309"/>
                </a:solidFill>
              </a:rPr>
              <a:t>              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2627784" y="689356"/>
            <a:ext cx="5867400" cy="2406996"/>
          </a:xfrm>
        </p:spPr>
        <p:txBody>
          <a:bodyPr/>
          <a:lstStyle/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9CB084">
                        <a:tint val="70000"/>
                        <a:satMod val="245000"/>
                      </a:srgbClr>
                    </a:gs>
                    <a:gs pos="75000">
                      <a:srgbClr val="9CB084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CB084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КОНВЕНЦИЯ </a:t>
            </a: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>
                <a:ln w="11430"/>
                <a:gradFill>
                  <a:gsLst>
                    <a:gs pos="0">
                      <a:srgbClr val="9CB084">
                        <a:tint val="70000"/>
                        <a:satMod val="245000"/>
                      </a:srgbClr>
                    </a:gs>
                    <a:gs pos="75000">
                      <a:srgbClr val="9CB084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CB084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ПРАВАХ </a:t>
            </a:r>
            <a:endParaRPr lang="ru-RU" b="1" dirty="0" smtClean="0">
              <a:ln w="11430"/>
              <a:gradFill>
                <a:gsLst>
                  <a:gs pos="0">
                    <a:srgbClr val="9CB084">
                      <a:tint val="70000"/>
                      <a:satMod val="245000"/>
                    </a:srgbClr>
                  </a:gs>
                  <a:gs pos="75000">
                    <a:srgbClr val="9CB084">
                      <a:tint val="90000"/>
                      <a:shade val="60000"/>
                      <a:satMod val="240000"/>
                    </a:srgbClr>
                  </a:gs>
                  <a:gs pos="100000">
                    <a:srgbClr val="9CB084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lvl="0" indent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b="1" dirty="0" smtClean="0">
                <a:ln w="11430"/>
                <a:gradFill>
                  <a:gsLst>
                    <a:gs pos="0">
                      <a:srgbClr val="9CB084">
                        <a:tint val="70000"/>
                        <a:satMod val="245000"/>
                      </a:srgbClr>
                    </a:gs>
                    <a:gs pos="75000">
                      <a:srgbClr val="9CB084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9CB084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b="1" dirty="0">
              <a:ln w="11430"/>
              <a:gradFill>
                <a:gsLst>
                  <a:gs pos="0">
                    <a:srgbClr val="9CB084">
                      <a:tint val="70000"/>
                      <a:satMod val="245000"/>
                    </a:srgbClr>
                  </a:gs>
                  <a:gs pos="75000">
                    <a:srgbClr val="9CB084">
                      <a:tint val="90000"/>
                      <a:shade val="60000"/>
                      <a:satMod val="240000"/>
                    </a:srgbClr>
                  </a:gs>
                  <a:gs pos="100000">
                    <a:srgbClr val="9CB084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/>
              <a:cs typeface="Arial" charset="0"/>
            </a:endParaRPr>
          </a:p>
          <a:p>
            <a:pPr marL="0" indent="0" eaLnBrk="1" hangingPunct="1">
              <a:lnSpc>
                <a:spcPct val="90000"/>
              </a:lnSpc>
              <a:buNone/>
            </a:pPr>
            <a:endParaRPr lang="ru-RU" sz="2800" dirty="0" smtClean="0"/>
          </a:p>
        </p:txBody>
      </p:sp>
      <p:pic>
        <p:nvPicPr>
          <p:cNvPr id="4" name="Picture 2" descr="C:\Documents and Settings\Наталья\Мои документы\Мои рисунки\sd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2352675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868985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"/>
            <a:ext cx="1547664" cy="242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987824" y="2264386"/>
            <a:ext cx="6156176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indent="-41148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defRPr/>
            </a:pPr>
            <a:r>
              <a:rPr lang="ru-RU" sz="24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Принята </a:t>
            </a:r>
            <a:r>
              <a:rPr lang="ru-RU" sz="2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Генеральной Ассамблеи </a:t>
            </a:r>
            <a:r>
              <a:rPr lang="ru-RU" sz="24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ООН  </a:t>
            </a:r>
            <a:endParaRPr lang="ru-RU" sz="2400" b="1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latin typeface="Times New Roman"/>
              <a:cs typeface="Times New Roman" pitchFamily="18" charset="0"/>
            </a:endParaRPr>
          </a:p>
          <a:p>
            <a:pPr marL="548640" indent="-41148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defRPr/>
            </a:pPr>
            <a:r>
              <a:rPr lang="ru-RU" sz="24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20 </a:t>
            </a:r>
            <a:r>
              <a:rPr lang="ru-RU" sz="24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ноября 1989 года.</a:t>
            </a:r>
            <a:br>
              <a:rPr lang="ru-RU" sz="24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</a:br>
            <a:r>
              <a:rPr lang="ru-RU" sz="3200" b="1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Вступила в силу 2 сентября 1990 года</a:t>
            </a:r>
            <a:r>
              <a:rPr lang="ru-RU" sz="3200" b="1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C00000"/>
                </a:solidFill>
                <a:latin typeface="Times New Roman"/>
                <a:cs typeface="Times New Roman" pitchFamily="18" charset="0"/>
              </a:rPr>
              <a:t>.</a:t>
            </a:r>
            <a:r>
              <a:rPr lang="ru-RU" sz="3200" b="1" i="1" dirty="0"/>
              <a:t> </a:t>
            </a:r>
            <a:r>
              <a:rPr lang="ru-RU" sz="2800" b="1" i="1" dirty="0"/>
              <a:t>В 1996 году по инициативе Франции было решено ежегодно</a:t>
            </a:r>
            <a:r>
              <a:rPr lang="ru-RU" sz="2800" i="1" dirty="0"/>
              <a:t> </a:t>
            </a:r>
            <a:endParaRPr lang="ru-RU" sz="2800" i="1" dirty="0" smtClean="0"/>
          </a:p>
          <a:p>
            <a:pPr marL="548640" indent="-41148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defRPr/>
            </a:pPr>
            <a:r>
              <a:rPr lang="ru-RU" sz="2800" b="1" u="sng" dirty="0" smtClean="0">
                <a:solidFill>
                  <a:srgbClr val="EF0309"/>
                </a:solidFill>
                <a:hlinkClick r:id="rId4" tooltip="20 ноября"/>
              </a:rPr>
              <a:t>20 </a:t>
            </a:r>
            <a:r>
              <a:rPr lang="ru-RU" sz="2800" b="1" u="sng" dirty="0">
                <a:solidFill>
                  <a:srgbClr val="EF0309"/>
                </a:solidFill>
                <a:hlinkClick r:id="rId4" tooltip="20 ноября"/>
              </a:rPr>
              <a:t>ноября</a:t>
            </a:r>
            <a:r>
              <a:rPr lang="ru-RU" sz="2800" dirty="0"/>
              <a:t> </a:t>
            </a:r>
            <a:r>
              <a:rPr lang="ru-RU" sz="2800" i="1" dirty="0"/>
              <a:t>отмечать как </a:t>
            </a:r>
            <a:endParaRPr lang="ru-RU" sz="2800" i="1" dirty="0" smtClean="0"/>
          </a:p>
          <a:p>
            <a:pPr marL="548640" indent="-41148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defRPr/>
            </a:pPr>
            <a:r>
              <a:rPr lang="ru-RU" sz="2800" b="1" u="sng" dirty="0" smtClean="0">
                <a:solidFill>
                  <a:srgbClr val="EF0309"/>
                </a:solidFill>
                <a:hlinkClick r:id="rId5" tooltip="День прав ребенка (страница отсутствует)"/>
              </a:rPr>
              <a:t>День </a:t>
            </a:r>
            <a:r>
              <a:rPr lang="ru-RU" sz="2800" b="1" u="sng" dirty="0">
                <a:solidFill>
                  <a:srgbClr val="EF0309"/>
                </a:solidFill>
                <a:hlinkClick r:id="rId5" tooltip="День прав ребенка (страница отсутствует)"/>
              </a:rPr>
              <a:t>прав ребенка</a:t>
            </a:r>
            <a:r>
              <a:rPr lang="ru-RU" sz="2800" dirty="0">
                <a:solidFill>
                  <a:srgbClr val="EF0309"/>
                </a:solidFill>
              </a:rPr>
              <a:t>.</a:t>
            </a:r>
          </a:p>
          <a:p>
            <a:pPr marL="548640" lvl="0" indent="-41148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  <a:defRPr/>
            </a:pPr>
            <a:endParaRPr lang="ru-RU" sz="28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C00000"/>
              </a:solidFill>
              <a:latin typeface="Times New Roman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1618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Содержимое 2"/>
          <p:cNvSpPr>
            <a:spLocks noGrp="1"/>
          </p:cNvSpPr>
          <p:nvPr>
            <p:ph idx="4294967295"/>
          </p:nvPr>
        </p:nvSpPr>
        <p:spPr>
          <a:xfrm>
            <a:off x="3563888" y="3400897"/>
            <a:ext cx="4896494" cy="3457103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latin typeface="Times New Roman" pitchFamily="18" charset="0"/>
              </a:rPr>
              <a:t>Ст.1.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800" dirty="0" smtClean="0"/>
              <a:t>    </a:t>
            </a:r>
            <a:r>
              <a:rPr lang="ru-RU" sz="2800" dirty="0" smtClean="0">
                <a:latin typeface="Times New Roman" pitchFamily="18" charset="0"/>
              </a:rPr>
              <a:t>Ребёнком является лицо, не достигшее 18-летнего возраста, если по закону, применимому к данному ребёнку, он не достигает совершеннолетия раньше.</a:t>
            </a:r>
          </a:p>
          <a:p>
            <a:pPr eaLnBrk="1" hangingPunct="1">
              <a:buFont typeface="Wingdings" pitchFamily="2" charset="2"/>
              <a:buNone/>
            </a:pPr>
            <a:endParaRPr lang="ru-RU" sz="4800" dirty="0" smtClean="0">
              <a:latin typeface="Times New Roman" pitchFamily="18" charset="0"/>
            </a:endParaRP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1907704" y="73057"/>
            <a:ext cx="6121549" cy="1771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20000"/>
              </a:spcBef>
              <a:spcAft>
                <a:spcPts val="1000"/>
              </a:spcAft>
              <a:buClr>
                <a:srgbClr val="3891A7"/>
              </a:buClr>
              <a:buSzPct val="85000"/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EF0309"/>
                </a:solidFill>
                <a:latin typeface="Times New Roman" pitchFamily="18" charset="0"/>
                <a:cs typeface="Arial" charset="0"/>
              </a:rPr>
              <a:t>Государство взяло на себя обязательство защищать детей, </a:t>
            </a:r>
          </a:p>
          <a:p>
            <a:pPr fontAlgn="base">
              <a:spcBef>
                <a:spcPct val="20000"/>
              </a:spcBef>
              <a:spcAft>
                <a:spcPts val="1000"/>
              </a:spcAft>
              <a:buClr>
                <a:srgbClr val="3891A7"/>
              </a:buClr>
              <a:buSzPct val="85000"/>
              <a:buFont typeface="Wingdings 2" pitchFamily="18" charset="2"/>
              <a:buNone/>
            </a:pPr>
            <a:r>
              <a:rPr lang="ru-RU" sz="2400" b="1" dirty="0" smtClean="0">
                <a:solidFill>
                  <a:srgbClr val="EF0309"/>
                </a:solidFill>
                <a:latin typeface="Times New Roman" pitchFamily="18" charset="0"/>
                <a:cs typeface="Arial" charset="0"/>
              </a:rPr>
              <a:t>поэтому они имеют такие же права, как и взрослые.</a:t>
            </a:r>
          </a:p>
        </p:txBody>
      </p:sp>
      <p:pic>
        <p:nvPicPr>
          <p:cNvPr id="5" name="Содержимое 9" descr="file_f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07504" y="1844824"/>
            <a:ext cx="3168352" cy="3888432"/>
          </a:xfrm>
          <a:prstGeom prst="ellipse">
            <a:avLst/>
          </a:prstGeom>
          <a:noFill/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5896" y="1905506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Каждый ребенок имеет право на жизнь</a:t>
            </a:r>
            <a:r>
              <a:rPr lang="ru-RU" sz="3200" b="1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184422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1"/>
          <p:cNvSpPr>
            <a:spLocks noChangeArrowheads="1"/>
          </p:cNvSpPr>
          <p:nvPr/>
        </p:nvSpPr>
        <p:spPr bwMode="auto">
          <a:xfrm>
            <a:off x="4788024" y="1017398"/>
            <a:ext cx="4214812" cy="5816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-жить и воспитываться в семье,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-знать своих родителей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-право на их заботу и совместное проживание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</a:p>
          <a:p>
            <a:pPr marL="273050" indent="-273050"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-право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273050" indent="-273050"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охрану своего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здоровья.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endParaRPr lang="ru-RU" sz="32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76803" name="Picture 3" descr="C:\Documents and Settings\школа\Мои документы\Загрузки\семь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571625"/>
            <a:ext cx="3508375" cy="4708525"/>
          </a:xfrm>
          <a:prstGeom prst="rect">
            <a:avLst/>
          </a:prstGeom>
          <a:noFill/>
          <a:ln w="38100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1000125" y="152400"/>
            <a:ext cx="7064375" cy="973138"/>
          </a:xfrm>
        </p:spPr>
        <p:txBody>
          <a:bodyPr>
            <a:normAutofit fontScale="90000"/>
          </a:bodyPr>
          <a:lstStyle/>
          <a:p>
            <a:pPr marL="54864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2">
                    <a:tint val="100000"/>
                    <a:shade val="90000"/>
                    <a:satMod val="250000"/>
                    <a:alpha val="10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Каждый ребенок имеет право:</a:t>
            </a:r>
            <a:endParaRPr lang="ru-RU" sz="4400" dirty="0">
              <a:solidFill>
                <a:schemeClr val="tx2">
                  <a:tint val="100000"/>
                  <a:shade val="90000"/>
                  <a:satMod val="250000"/>
                  <a:alpha val="10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482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u="sng" smtClean="0">
                <a:effectLst/>
                <a:latin typeface="Times New Roman" pitchFamily="18" charset="0"/>
              </a:rPr>
              <a:t>Ситуация 1</a:t>
            </a:r>
          </a:p>
        </p:txBody>
      </p:sp>
      <p:sp>
        <p:nvSpPr>
          <p:cNvPr id="241667" name="Rectangle 3"/>
          <p:cNvSpPr>
            <a:spLocks noGrp="1"/>
          </p:cNvSpPr>
          <p:nvPr>
            <p:ph type="body" idx="1"/>
          </p:nvPr>
        </p:nvSpPr>
        <p:spPr>
          <a:xfrm>
            <a:off x="1116013" y="1412875"/>
            <a:ext cx="7499350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Учитель.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Миша, убери пожалуйста за собой посуду.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latin typeface="Times New Roman" pitchFamily="18" charset="0"/>
                <a:cs typeface="Times New Roman" pitchFamily="18" charset="0"/>
              </a:rPr>
              <a:t>Миша: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 Почему я должен убирать? Пусть работники столовой убирают.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2800" b="1" i="1" smtClean="0">
                <a:latin typeface="Times New Roman" pitchFamily="18" charset="0"/>
                <a:cs typeface="Times New Roman" pitchFamily="18" charset="0"/>
              </a:rPr>
              <a:t>(Кто прав?)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smtClean="0">
                <a:latin typeface="Times New Roman" pitchFamily="18" charset="0"/>
                <a:cs typeface="Times New Roman" pitchFamily="18" charset="0"/>
              </a:rPr>
              <a:t>Учащиеся должны  уважительно относиться к работникам столовой. Учащийся обязан после приема пищи убрать со стола посуду. </a:t>
            </a:r>
          </a:p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174981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smtClean="0">
                <a:solidFill>
                  <a:srgbClr val="000000"/>
                </a:solidFill>
                <a:effectLst/>
              </a:rPr>
              <a:t>        </a:t>
            </a:r>
            <a:r>
              <a:rPr lang="ru-RU" sz="3900" b="1" smtClean="0">
                <a:solidFill>
                  <a:srgbClr val="000000"/>
                </a:solidFill>
                <a:effectLst/>
              </a:rPr>
              <a:t>Какое право нарушено? </a:t>
            </a:r>
            <a:r>
              <a:rPr lang="ru-RU" sz="3900" b="1" smtClean="0">
                <a:effectLst/>
              </a:rPr>
              <a:t/>
            </a:r>
            <a:br>
              <a:rPr lang="ru-RU" sz="3900" b="1" smtClean="0">
                <a:effectLst/>
              </a:rPr>
            </a:br>
            <a:endParaRPr lang="ru-RU" sz="3900" b="1" smtClean="0">
              <a:effectLst/>
            </a:endParaRPr>
          </a:p>
        </p:txBody>
      </p:sp>
      <p:pic>
        <p:nvPicPr>
          <p:cNvPr id="82947" name="Объект 3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628775"/>
            <a:ext cx="4716463" cy="4149725"/>
          </a:xfrm>
          <a:noFill/>
          <a:ln w="38100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82948" name="Rectangle 5"/>
          <p:cNvSpPr>
            <a:spLocks noChangeArrowheads="1"/>
          </p:cNvSpPr>
          <p:nvPr/>
        </p:nvSpPr>
        <p:spPr bwMode="auto">
          <a:xfrm>
            <a:off x="4859338" y="2060575"/>
            <a:ext cx="4041775" cy="338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lnSpc>
                <a:spcPct val="107000"/>
              </a:lnSpc>
              <a:spcBef>
                <a:spcPct val="0"/>
              </a:spcBef>
              <a:spcAft>
                <a:spcPts val="750"/>
              </a:spcAft>
            </a:pPr>
            <a:r>
              <a:rPr lang="ru-RU" sz="280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Мачеха с утра до ночи заставляет Золушку трудиться. </a:t>
            </a:r>
          </a:p>
          <a:p>
            <a:pPr fontAlgn="base">
              <a:lnSpc>
                <a:spcPct val="107000"/>
              </a:lnSpc>
              <a:spcBef>
                <a:spcPct val="0"/>
              </a:spcBef>
              <a:spcAft>
                <a:spcPts val="750"/>
              </a:spcAft>
            </a:pPr>
            <a:r>
              <a:rPr lang="ru-RU" sz="2800" smtClean="0">
                <a:solidFill>
                  <a:srgbClr val="000000"/>
                </a:solidFill>
                <a:latin typeface="Calibri" pitchFamily="34" charset="0"/>
                <a:cs typeface="Arial" charset="0"/>
              </a:rPr>
              <a:t>Несчастной девочке запрещено участвовать в играх и забавах её сестёр.</a:t>
            </a:r>
            <a:r>
              <a:rPr lang="ru-RU" sz="28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258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1"/>
          <p:cNvSpPr>
            <a:spLocks noChangeArrowheads="1"/>
          </p:cNvSpPr>
          <p:nvPr/>
        </p:nvSpPr>
        <p:spPr bwMode="auto">
          <a:xfrm>
            <a:off x="1214438" y="0"/>
            <a:ext cx="7929562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Каждый ребенок имеет право на отдых и досуг, а также на участие в играх , в культурной и творческой жизни</a:t>
            </a:r>
            <a:r>
              <a:rPr lang="ru-RU" sz="320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3971" name="Picture 5" descr="http://www.mddm.org/decor/arch/black06/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34" r="1617"/>
          <a:stretch>
            <a:fillRect/>
          </a:stretch>
        </p:blipFill>
        <p:spPr bwMode="auto">
          <a:xfrm>
            <a:off x="125856" y="1772816"/>
            <a:ext cx="3434705" cy="3156942"/>
          </a:xfrm>
          <a:prstGeom prst="rect">
            <a:avLst/>
          </a:prstGeom>
          <a:noFill/>
          <a:ln w="38100">
            <a:solidFill>
              <a:srgbClr val="422DD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51920" y="1570038"/>
            <a:ext cx="4572000" cy="518603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3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 </a:t>
            </a:r>
            <a:r>
              <a:rPr lang="ru-RU" sz="36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Ст.8 </a:t>
            </a:r>
            <a:br>
              <a:rPr lang="ru-RU" sz="36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</a:br>
            <a:r>
              <a:rPr lang="ru-RU" sz="36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Государство должно уважать право ребенка на сохранение своей индивидуальности, включая имя, гражданство и семейные  связи.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1483609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b="1" smtClean="0">
                <a:solidFill>
                  <a:srgbClr val="000000"/>
                </a:solidFill>
                <a:effectLst/>
              </a:rPr>
              <a:t>       Какое право нарушено?</a:t>
            </a:r>
            <a:r>
              <a:rPr lang="ru-RU" sz="3900" smtClean="0">
                <a:solidFill>
                  <a:srgbClr val="000000"/>
                </a:solidFill>
                <a:effectLst/>
              </a:rPr>
              <a:t> </a:t>
            </a:r>
            <a:r>
              <a:rPr lang="ru-RU" sz="3900" smtClean="0">
                <a:effectLst/>
              </a:rPr>
              <a:t/>
            </a:r>
            <a:br>
              <a:rPr lang="ru-RU" sz="3900" smtClean="0">
                <a:effectLst/>
              </a:rPr>
            </a:br>
            <a:endParaRPr lang="ru-RU" sz="3900" smtClean="0">
              <a:effectLst/>
            </a:endParaRPr>
          </a:p>
        </p:txBody>
      </p:sp>
      <p:pic>
        <p:nvPicPr>
          <p:cNvPr id="87043" name="Объект 4"/>
          <p:cNvPicPr>
            <a:picLocks noGrp="1" noChangeAspect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700213"/>
            <a:ext cx="5508625" cy="3384550"/>
          </a:xfrm>
          <a:noFill/>
        </p:spPr>
      </p:pic>
      <p:sp>
        <p:nvSpPr>
          <p:cNvPr id="87044" name="Rectangle 5"/>
          <p:cNvSpPr>
            <a:spLocks noChangeArrowheads="1"/>
          </p:cNvSpPr>
          <p:nvPr/>
        </p:nvSpPr>
        <p:spPr bwMode="auto">
          <a:xfrm>
            <a:off x="5508625" y="1557338"/>
            <a:ext cx="3419475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Опекун всемирно известного Гарри Поттера перехватывает и читает письма,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адресованные мальчику</a:t>
            </a:r>
            <a:r>
              <a:rPr lang="ru-RU" sz="40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9452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03350" y="0"/>
            <a:ext cx="749935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u="sng" smtClean="0">
                <a:effectLst/>
                <a:latin typeface="Times New Roman" pitchFamily="18" charset="0"/>
              </a:rPr>
              <a:t>Ситуация 2.</a:t>
            </a:r>
          </a:p>
        </p:txBody>
      </p:sp>
      <p:sp>
        <p:nvSpPr>
          <p:cNvPr id="91139" name="Rectangle 3"/>
          <p:cNvSpPr>
            <a:spLocks noGrp="1"/>
          </p:cNvSpPr>
          <p:nvPr>
            <p:ph type="body" idx="4294967295"/>
          </p:nvPr>
        </p:nvSpPr>
        <p:spPr>
          <a:xfrm>
            <a:off x="1331913" y="908050"/>
            <a:ext cx="7499350" cy="59499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Учитель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. Оля, ты сегодня дежурная, вытри, пожалуйста, доску и полей цветы.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Оля.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 Вы не имеете права заставлять меня дежурить! </a:t>
            </a:r>
            <a:r>
              <a:rPr lang="ru-RU" sz="3600" smtClean="0">
                <a:solidFill>
                  <a:srgbClr val="EF0309"/>
                </a:solidFill>
                <a:latin typeface="Times New Roman" pitchFamily="18" charset="0"/>
                <a:cs typeface="Times New Roman" pitchFamily="18" charset="0"/>
              </a:rPr>
              <a:t>Конвенцией ребенка запрещено насилие над детьми!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3600" smtClean="0">
              <a:solidFill>
                <a:srgbClr val="EF030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400" b="1" smtClean="0"/>
              <a:t>Кроме прав у Оли есть и обязанности - дежурного (как и всех детей класса). 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Кроме того, есть обязанность уважать права других людей начистоту в классе. </a:t>
            </a:r>
          </a:p>
          <a:p>
            <a:pPr>
              <a:lnSpc>
                <a:spcPct val="80000"/>
              </a:lnSpc>
            </a:pPr>
            <a:r>
              <a:rPr lang="ru-RU" sz="2400" b="1" smtClean="0"/>
              <a:t>Ее права действуют, если не нарушают права других!)</a:t>
            </a:r>
          </a:p>
          <a:p>
            <a:pPr eaLnBrk="1" hangingPunct="1">
              <a:lnSpc>
                <a:spcPct val="80000"/>
              </a:lnSpc>
              <a:buFont typeface="Wingdings 2" pitchFamily="18" charset="2"/>
              <a:buNone/>
            </a:pPr>
            <a:endParaRPr lang="ru-RU" sz="2400" smtClean="0">
              <a:solidFill>
                <a:srgbClr val="EF0309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>
              <a:solidFill>
                <a:srgbClr val="EF03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475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0113" y="1708150"/>
            <a:ext cx="7750175" cy="5149850"/>
          </a:xfrm>
        </p:spPr>
        <p:txBody>
          <a:bodyPr/>
          <a:lstStyle/>
          <a:p>
            <a:pPr algn="ctr" eaLnBrk="1" hangingPunct="1"/>
            <a:r>
              <a:rPr lang="ru-RU" sz="4000" b="1" i="1" smtClean="0"/>
              <a:t>«Мы с удовольствием слушаем тех, кто говорит нам о наших правах, но мы не любим, чтобы нам напоминали о наших обязанностях».</a:t>
            </a:r>
          </a:p>
          <a:p>
            <a:pPr eaLnBrk="1" hangingPunct="1"/>
            <a:endParaRPr lang="ru-RU" sz="4000" b="1" i="1" smtClean="0"/>
          </a:p>
          <a:p>
            <a:pPr eaLnBrk="1" hangingPunct="1">
              <a:buFont typeface="Wingdings" pitchFamily="2" charset="2"/>
              <a:buNone/>
            </a:pPr>
            <a:r>
              <a:rPr lang="ru-RU" sz="2800" smtClean="0"/>
              <a:t>                                        ( английский политик Э.Берк)</a:t>
            </a:r>
          </a:p>
        </p:txBody>
      </p:sp>
      <p:pic>
        <p:nvPicPr>
          <p:cNvPr id="101379" name="Rectangle 15"/>
          <p:cNvPicPr>
            <a:picLocks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4075" y="-603250"/>
            <a:ext cx="5473700" cy="280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03154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/>
          </p:cNvSpPr>
          <p:nvPr>
            <p:ph type="title"/>
          </p:nvPr>
        </p:nvSpPr>
        <p:spPr>
          <a:xfrm>
            <a:off x="914400" y="692150"/>
            <a:ext cx="8229600" cy="11430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smtClean="0">
                <a:solidFill>
                  <a:srgbClr val="EF0309"/>
                </a:solidFill>
              </a:rPr>
              <a:t>              10 декабря – </a:t>
            </a:r>
            <a:br>
              <a:rPr lang="ru-RU" b="1" smtClean="0">
                <a:solidFill>
                  <a:srgbClr val="EF0309"/>
                </a:solidFill>
              </a:rPr>
            </a:br>
            <a:r>
              <a:rPr lang="ru-RU" b="1" smtClean="0">
                <a:solidFill>
                  <a:srgbClr val="EF0309"/>
                </a:solidFill>
              </a:rPr>
              <a:t>              День прав человека</a:t>
            </a:r>
          </a:p>
        </p:txBody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>
          <a:xfrm>
            <a:off x="3492500" y="1916113"/>
            <a:ext cx="5867400" cy="4525962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</a:rPr>
              <a:t>Права человека </a:t>
            </a:r>
            <a:r>
              <a:rPr lang="ru-RU" sz="2800" b="1" dirty="0" smtClean="0">
                <a:latin typeface="Times New Roman" pitchFamily="18" charset="0"/>
              </a:rPr>
              <a:t>– это охраняемая, обеспечиваемая государством возможность что-то делать, осуществлять</a:t>
            </a:r>
            <a:r>
              <a:rPr lang="ru-RU" sz="2800" b="1" i="1" dirty="0" smtClean="0">
                <a:latin typeface="Times New Roman" pitchFamily="18" charset="0"/>
              </a:rPr>
              <a:t>;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иметь достойные условия жизни. </a:t>
            </a:r>
          </a:p>
          <a:p>
            <a:pPr marL="0" indent="0" eaLnBrk="1" hangingPunct="1">
              <a:lnSpc>
                <a:spcPct val="90000"/>
              </a:lnSpc>
              <a:buNone/>
            </a:pPr>
            <a:r>
              <a:rPr lang="ru-RU" sz="2800" dirty="0" smtClean="0"/>
              <a:t>Простые знают все слова:</a:t>
            </a:r>
            <a:br>
              <a:rPr lang="ru-RU" sz="2800" dirty="0" smtClean="0"/>
            </a:br>
            <a:r>
              <a:rPr lang="ru-RU" sz="2800" dirty="0" smtClean="0"/>
              <a:t>У человека есть права,</a:t>
            </a:r>
            <a:br>
              <a:rPr lang="ru-RU" sz="2800" dirty="0" smtClean="0"/>
            </a:br>
            <a:r>
              <a:rPr lang="ru-RU" sz="2800" dirty="0" smtClean="0"/>
              <a:t>Есть право главное — на жизнь,</a:t>
            </a:r>
            <a:br>
              <a:rPr lang="ru-RU" sz="2800" dirty="0" smtClean="0"/>
            </a:br>
            <a:r>
              <a:rPr lang="ru-RU" sz="2800" dirty="0" smtClean="0"/>
              <a:t>Так, человек, за жизнь держись!</a:t>
            </a:r>
            <a:br>
              <a:rPr lang="ru-RU" sz="2800" dirty="0" smtClean="0"/>
            </a:b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67403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Прямоугольник 5"/>
          <p:cNvSpPr>
            <a:spLocks noChangeArrowheads="1"/>
          </p:cNvSpPr>
          <p:nvPr/>
        </p:nvSpPr>
        <p:spPr bwMode="auto">
          <a:xfrm>
            <a:off x="4792915" y="952363"/>
            <a:ext cx="4071937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защищать ребенка от опасной, вредной и непосильной работы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-защищать ребенка от всех видов насилия, отсутствия заботы и плохого обращения со стороны родителей или других лиц,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-помогать ребенку, подвергшемуся жестокому обращению со стороны взрослых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92163" name="Picture 2" descr="http://basik.ru/images/2691/sho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643063"/>
            <a:ext cx="3671888" cy="4537075"/>
          </a:xfrm>
          <a:prstGeom prst="rect">
            <a:avLst/>
          </a:prstGeom>
          <a:noFill/>
          <a:ln w="38100">
            <a:solidFill>
              <a:srgbClr val="2161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54000"/>
            <a:ext cx="8472488" cy="94297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Государство должно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745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b="1" u="sng" smtClean="0">
                <a:effectLst/>
                <a:latin typeface="Times New Roman" pitchFamily="18" charset="0"/>
              </a:rPr>
              <a:t>Ситуация 3.</a:t>
            </a:r>
            <a:br>
              <a:rPr lang="ru-RU" sz="4000" b="1" u="sng" smtClean="0">
                <a:effectLst/>
                <a:latin typeface="Times New Roman" pitchFamily="18" charset="0"/>
              </a:rPr>
            </a:br>
            <a:endParaRPr lang="ru-RU" sz="4000" b="1" u="sng" smtClean="0">
              <a:effectLst/>
              <a:latin typeface="Times New Roman" pitchFamily="18" charset="0"/>
            </a:endParaRPr>
          </a:p>
        </p:txBody>
      </p:sp>
      <p:sp>
        <p:nvSpPr>
          <p:cNvPr id="225283" name="Rectangle 3"/>
          <p:cNvSpPr>
            <a:spLocks noGrp="1"/>
          </p:cNvSpPr>
          <p:nvPr>
            <p:ph type="body" idx="1"/>
          </p:nvPr>
        </p:nvSpPr>
        <p:spPr>
          <a:xfrm>
            <a:off x="1042988" y="1268413"/>
            <a:ext cx="8101012" cy="48006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Ученик</a:t>
            </a:r>
            <a:r>
              <a:rPr lang="ru-RU" sz="2000" smtClean="0">
                <a:latin typeface="Times New Roman" pitchFamily="18" charset="0"/>
              </a:rPr>
              <a:t> – Марья Ивановна! Я к Вам больше на историю ходить не буду. Зачем она мне, если я шофером буду? Да и сами Вы историю не знаете, путаетесь часто, уроки у Вас неинтересные. Пусть нам другого учителя найдут, поумнее...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Учительница </a:t>
            </a:r>
            <a:r>
              <a:rPr lang="ru-RU" sz="2000" smtClean="0">
                <a:latin typeface="Times New Roman" pitchFamily="18" charset="0"/>
              </a:rPr>
              <a:t>- Как ты смеешь, Иванов, так со мною разговаривать?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latin typeface="Times New Roman" pitchFamily="18" charset="0"/>
              </a:rPr>
              <a:t>Ученик</a:t>
            </a:r>
            <a:r>
              <a:rPr lang="ru-RU" sz="2000" smtClean="0">
                <a:latin typeface="Times New Roman" pitchFamily="18" charset="0"/>
              </a:rPr>
              <a:t> – Смею, Марья Ивановна! </a:t>
            </a:r>
            <a:r>
              <a:rPr lang="ru-RU" sz="2000" smtClean="0">
                <a:solidFill>
                  <a:srgbClr val="002060"/>
                </a:solidFill>
                <a:latin typeface="Times New Roman" pitchFamily="18" charset="0"/>
              </a:rPr>
              <a:t>У меня есть право свободно формулировать взгляды по всем вопросам, меня касающимся</a:t>
            </a:r>
            <a:r>
              <a:rPr lang="ru-RU" sz="2000" smtClean="0">
                <a:latin typeface="Times New Roman" pitchFamily="18" charset="0"/>
              </a:rPr>
              <a:t>. А Ваше преподавание меня касается, потому что я от него вчера пострадал – меня за вашу двойку знаете как наказали... Не разрешили в кино сходить. Так что слушайте – преподаватель вы плохой, неумелый...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>
                <a:latin typeface="Times New Roman" pitchFamily="18" charset="0"/>
              </a:rPr>
              <a:t>                               </a:t>
            </a:r>
            <a:r>
              <a:rPr lang="ru-RU" sz="2000" b="1" i="1" smtClean="0">
                <a:latin typeface="Times New Roman" pitchFamily="18" charset="0"/>
              </a:rPr>
              <a:t>(На чьей стороне закон? Чего нельзя допускать, заявляя о своих правах?</a:t>
            </a:r>
            <a:r>
              <a:rPr lang="ru-RU" sz="2000" smtClean="0"/>
              <a:t> </a:t>
            </a:r>
            <a:r>
              <a:rPr lang="ru-RU" sz="2000" b="1" i="1" smtClean="0">
                <a:latin typeface="Times New Roman" pitchFamily="18" charset="0"/>
              </a:rPr>
              <a:t>)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Закон в этой ситуации на стороне Марьи Ивановны. Нельзя допускать, заявляя о своих правах, чтобы пострадала репутация других людей.</a:t>
            </a:r>
          </a:p>
          <a:p>
            <a:pPr eaLnBrk="1" hangingPunct="1"/>
            <a:endParaRPr lang="ru-RU" sz="2000" smtClean="0"/>
          </a:p>
          <a:p>
            <a:pPr eaLnBrk="1" hangingPunct="1">
              <a:buFont typeface="Wingdings 2" pitchFamily="18" charset="2"/>
              <a:buNone/>
            </a:pPr>
            <a:endParaRPr lang="ru-RU" sz="2000" b="1" i="1" smtClean="0">
              <a:latin typeface="Times New Roman" pitchFamily="18" charset="0"/>
            </a:endParaRPr>
          </a:p>
          <a:p>
            <a:pPr eaLnBrk="1" hangingPunct="1"/>
            <a:endParaRPr lang="ru-RU" sz="2800" b="1" i="1" smtClean="0">
              <a:latin typeface="Times New Roman" pitchFamily="18" charset="0"/>
            </a:endParaRPr>
          </a:p>
        </p:txBody>
      </p:sp>
      <p:sp>
        <p:nvSpPr>
          <p:cNvPr id="93188" name="Rectangle 4"/>
          <p:cNvSpPr>
            <a:spLocks noChangeArrowheads="1"/>
          </p:cNvSpPr>
          <p:nvPr/>
        </p:nvSpPr>
        <p:spPr bwMode="auto">
          <a:xfrm>
            <a:off x="1331913" y="5392738"/>
            <a:ext cx="781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12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1834848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92696"/>
            <a:ext cx="7848872" cy="11318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22 апреля 2016 года на пост Уполномоченного по правам человека в Российской  Федерации была назначена</a:t>
            </a:r>
            <a:br>
              <a:rPr lang="ru-RU" sz="20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Татьяна Николаевна </a:t>
            </a:r>
            <a:r>
              <a:rPr lang="ru-RU" sz="2400" b="1" dirty="0" err="1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Москалькова</a:t>
            </a:r>
            <a:endParaRPr lang="ru-RU" sz="2400" b="1" dirty="0">
              <a:solidFill>
                <a:schemeClr val="tx2">
                  <a:satMod val="13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8307" name="Содержимое 2"/>
          <p:cNvSpPr>
            <a:spLocks noGrp="1"/>
          </p:cNvSpPr>
          <p:nvPr>
            <p:ph idx="1"/>
          </p:nvPr>
        </p:nvSpPr>
        <p:spPr>
          <a:xfrm>
            <a:off x="1465263" y="2852936"/>
            <a:ext cx="7499350" cy="3360440"/>
          </a:xfrm>
          <a:solidFill>
            <a:schemeClr val="accent2"/>
          </a:solidFill>
        </p:spPr>
        <p:txBody>
          <a:bodyPr/>
          <a:lstStyle/>
          <a:p>
            <a:pPr algn="ctr" eaLnBrk="1" hangingPunct="1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b="1" dirty="0" smtClean="0"/>
              <a:t>Анна Юрьевна Кузнецова</a:t>
            </a:r>
            <a:endParaRPr lang="ru-RU" sz="1800" b="1" dirty="0"/>
          </a:p>
        </p:txBody>
      </p:sp>
      <p:sp>
        <p:nvSpPr>
          <p:cNvPr id="98308" name="Прямоугольник 3"/>
          <p:cNvSpPr>
            <a:spLocks noChangeArrowheads="1"/>
          </p:cNvSpPr>
          <p:nvPr/>
        </p:nvSpPr>
        <p:spPr bwMode="auto">
          <a:xfrm>
            <a:off x="2771800" y="1628800"/>
            <a:ext cx="5940152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Имеет высшее юридическое образование, звания Заслуженного юриста Российской Федерации и Генерал-майора милиции, является доктором юридических и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философских наук.</a:t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</a:br>
            <a:endParaRPr lang="ru-RU" dirty="0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0"/>
            <a:ext cx="91440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rgbClr val="EF0309"/>
                </a:solidFill>
                <a:ea typeface="+mj-ea"/>
                <a:cs typeface="+mj-cs"/>
              </a:rPr>
              <a:t>Кто защищает наши права?</a:t>
            </a:r>
            <a:br>
              <a:rPr lang="ru-RU" sz="4800" b="1" i="1" dirty="0">
                <a:solidFill>
                  <a:srgbClr val="EF0309"/>
                </a:solidFill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7" name="Содержимое 3" descr="Anna_Kuznetsova_(2016-09-09)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700" y="3284984"/>
            <a:ext cx="1800200" cy="2880320"/>
          </a:xfrm>
          <a:prstGeom prst="rect">
            <a:avLst/>
          </a:prstGeom>
          <a:noFill/>
          <a:ln w="38100" cap="sq">
            <a:solidFill>
              <a:srgbClr val="EF0309"/>
            </a:solidFill>
            <a:miter lim="800000"/>
            <a:headEnd/>
            <a:tailEnd/>
          </a:ln>
          <a:effectLst>
            <a:outerShdw dist="38100" dir="2700000" algn="tl" rotWithShape="0">
              <a:srgbClr val="00000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95936" y="4214123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Уполномоченный при Президенте РФ по правам ребенка </a:t>
            </a:r>
            <a:r>
              <a:rPr lang="ru-RU" sz="2400" dirty="0">
                <a:solidFill>
                  <a:srgbClr val="4F271C">
                    <a:satMod val="130000"/>
                  </a:srgb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ea typeface="+mj-ea"/>
                <a:cs typeface="+mj-cs"/>
              </a:rPr>
              <a:t>(с 9 сентября 2016 г.)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514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sz="6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Правовая викторина </a:t>
            </a:r>
          </a:p>
        </p:txBody>
      </p:sp>
      <p:sp>
        <p:nvSpPr>
          <p:cNvPr id="102403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116013" y="2420938"/>
            <a:ext cx="7723187" cy="1181100"/>
          </a:xfrm>
        </p:spPr>
        <p:txBody>
          <a:bodyPr/>
          <a:lstStyle/>
          <a:p>
            <a:pPr marL="26988" eaLnBrk="1" hangingPunct="1">
              <a:lnSpc>
                <a:spcPct val="90000"/>
              </a:lnSpc>
            </a:pPr>
            <a:r>
              <a:rPr lang="ru-RU" sz="8000" b="1" i="1" smtClean="0">
                <a:solidFill>
                  <a:srgbClr val="EF0309"/>
                </a:solidFill>
              </a:rPr>
              <a:t>«Я и мои права»</a:t>
            </a:r>
          </a:p>
        </p:txBody>
      </p:sp>
    </p:spTree>
    <p:extLst>
      <p:ext uri="{BB962C8B-B14F-4D97-AF65-F5344CB8AC3E}">
        <p14:creationId xmlns:p14="http://schemas.microsoft.com/office/powerpoint/2010/main" val="358509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35100" y="692150"/>
            <a:ext cx="7499350" cy="725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3400" smtClean="0">
                <a:solidFill>
                  <a:schemeClr val="accent2"/>
                </a:solidFill>
                <a:effectLst/>
              </a:rPr>
              <a:t>            </a:t>
            </a:r>
            <a:r>
              <a:rPr lang="ru-RU" sz="3400" b="1" smtClean="0">
                <a:solidFill>
                  <a:srgbClr val="422DDB"/>
                </a:solidFill>
                <a:effectLst/>
              </a:rPr>
              <a:t>Соотнесите даты  ?</a:t>
            </a:r>
          </a:p>
        </p:txBody>
      </p:sp>
      <p:sp>
        <p:nvSpPr>
          <p:cNvPr id="251907" name="Rectangle 3"/>
          <p:cNvSpPr>
            <a:spLocks noChangeArrowheads="1"/>
          </p:cNvSpPr>
          <p:nvPr/>
        </p:nvSpPr>
        <p:spPr bwMode="auto">
          <a:xfrm>
            <a:off x="6084888" y="2492375"/>
            <a:ext cx="20145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  <a:r>
              <a:rPr lang="ru-RU" sz="2800" i="1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20 ноября</a:t>
            </a:r>
            <a:r>
              <a:rPr lang="ru-RU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51908" name="Rectangle 4"/>
          <p:cNvSpPr>
            <a:spLocks noChangeArrowheads="1"/>
          </p:cNvSpPr>
          <p:nvPr/>
        </p:nvSpPr>
        <p:spPr bwMode="auto">
          <a:xfrm>
            <a:off x="6011863" y="1341438"/>
            <a:ext cx="2159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4 декабря</a:t>
            </a:r>
            <a:r>
              <a:rPr lang="ru-RU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</a:t>
            </a:r>
          </a:p>
        </p:txBody>
      </p:sp>
      <p:sp>
        <p:nvSpPr>
          <p:cNvPr id="251909" name="Rectangle 5"/>
          <p:cNvSpPr>
            <a:spLocks noChangeArrowheads="1"/>
          </p:cNvSpPr>
          <p:nvPr/>
        </p:nvSpPr>
        <p:spPr bwMode="auto">
          <a:xfrm>
            <a:off x="6227763" y="5013325"/>
            <a:ext cx="22939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10 декабря </a:t>
            </a:r>
            <a:r>
              <a:rPr lang="ru-RU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251910" name="Rectangle 6"/>
          <p:cNvSpPr>
            <a:spLocks noChangeArrowheads="1"/>
          </p:cNvSpPr>
          <p:nvPr/>
        </p:nvSpPr>
        <p:spPr bwMode="auto">
          <a:xfrm>
            <a:off x="6084888" y="3860800"/>
            <a:ext cx="232886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12 декабря </a:t>
            </a: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251911" name="Text Box 7"/>
          <p:cNvSpPr txBox="1">
            <a:spLocks noChangeArrowheads="1"/>
          </p:cNvSpPr>
          <p:nvPr/>
        </p:nvSpPr>
        <p:spPr bwMode="auto">
          <a:xfrm>
            <a:off x="1331913" y="1268413"/>
            <a:ext cx="3816350" cy="135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800" i="1">
                <a:solidFill>
                  <a:prstClr val="black"/>
                </a:solidFill>
                <a:latin typeface="Arial" charset="0"/>
                <a:cs typeface="Arial" charset="0"/>
              </a:rPr>
              <a:t>1.Всемирный день прав ребёнка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  <p:sp>
        <p:nvSpPr>
          <p:cNvPr id="103432" name="Text Box 8"/>
          <p:cNvSpPr txBox="1">
            <a:spLocks noChangeArrowheads="1"/>
          </p:cNvSpPr>
          <p:nvPr/>
        </p:nvSpPr>
        <p:spPr bwMode="auto">
          <a:xfrm>
            <a:off x="1331913" y="3789363"/>
            <a:ext cx="3819525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ru-RU" sz="2800" i="1" smtClean="0">
                <a:solidFill>
                  <a:prstClr val="black"/>
                </a:solidFill>
                <a:latin typeface="Arial" charset="0"/>
              </a:rPr>
              <a:t>3.День прав человека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433" name="Text Box 9"/>
          <p:cNvSpPr txBox="1">
            <a:spLocks noChangeArrowheads="1"/>
          </p:cNvSpPr>
          <p:nvPr/>
        </p:nvSpPr>
        <p:spPr bwMode="auto">
          <a:xfrm>
            <a:off x="1331913" y="2276475"/>
            <a:ext cx="3673475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ru-RU" sz="2800" i="1" smtClean="0">
                <a:solidFill>
                  <a:prstClr val="black"/>
                </a:solidFill>
                <a:latin typeface="Arial" charset="0"/>
              </a:rPr>
              <a:t>2.Выборы в государственную думу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03434" name="Text Box 10"/>
          <p:cNvSpPr txBox="1">
            <a:spLocks noChangeArrowheads="1"/>
          </p:cNvSpPr>
          <p:nvPr/>
        </p:nvSpPr>
        <p:spPr bwMode="auto">
          <a:xfrm>
            <a:off x="1116013" y="4652963"/>
            <a:ext cx="3673475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ru-RU" sz="2800" i="1" smtClean="0">
                <a:solidFill>
                  <a:prstClr val="black"/>
                </a:solidFill>
                <a:latin typeface="Arial" charset="0"/>
              </a:rPr>
              <a:t>  4.День конституции РФ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i="1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51915" name="Text Box 11"/>
          <p:cNvSpPr txBox="1">
            <a:spLocks noChangeArrowheads="1"/>
          </p:cNvSpPr>
          <p:nvPr/>
        </p:nvSpPr>
        <p:spPr bwMode="auto">
          <a:xfrm>
            <a:off x="1619250" y="0"/>
            <a:ext cx="66976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4000">
                <a:solidFill>
                  <a:srgbClr val="4F271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     </a:t>
            </a:r>
            <a:r>
              <a:rPr lang="ru-RU" sz="4000" b="1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1 вопрос</a:t>
            </a:r>
            <a:r>
              <a:rPr lang="ru-RU" sz="3200" b="1" i="1">
                <a:solidFill>
                  <a:srgbClr val="4F271C"/>
                </a:solidFill>
                <a:latin typeface="Arial" charset="0"/>
                <a:cs typeface="Arial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5097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smtClean="0">
                <a:effectLst/>
              </a:rPr>
              <a:t/>
            </a:r>
            <a:br>
              <a:rPr lang="ru-RU" sz="3900" smtClean="0">
                <a:effectLst/>
              </a:rPr>
            </a:br>
            <a:r>
              <a:rPr lang="ru-RU" sz="3900" smtClean="0">
                <a:effectLst/>
              </a:rPr>
              <a:t/>
            </a:r>
            <a:br>
              <a:rPr lang="ru-RU" sz="3900" smtClean="0">
                <a:effectLst/>
              </a:rPr>
            </a:br>
            <a:r>
              <a:rPr lang="ru-RU" sz="3900" smtClean="0">
                <a:effectLst/>
              </a:rPr>
              <a:t>                   </a:t>
            </a:r>
            <a:r>
              <a:rPr lang="ru-RU" sz="4000" b="1" smtClean="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2 вопрос</a:t>
            </a:r>
            <a:r>
              <a:rPr lang="ru-RU" sz="3900" smtClean="0">
                <a:effectLst/>
              </a:rPr>
              <a:t> </a:t>
            </a:r>
            <a:br>
              <a:rPr lang="ru-RU" sz="3900" smtClean="0">
                <a:effectLst/>
              </a:rPr>
            </a:br>
            <a:r>
              <a:rPr lang="ru-RU" sz="3600" b="1" smtClean="0">
                <a:solidFill>
                  <a:srgbClr val="422DDB"/>
                </a:solidFill>
                <a:effectLst/>
              </a:rPr>
              <a:t>Какое определение соответствует понятию «права человека»:</a:t>
            </a:r>
            <a:r>
              <a:rPr lang="ru-RU" sz="3600" smtClean="0">
                <a:solidFill>
                  <a:srgbClr val="422DDB"/>
                </a:solidFill>
                <a:effectLst/>
              </a:rPr>
              <a:t> </a:t>
            </a:r>
            <a:br>
              <a:rPr lang="ru-RU" sz="3600" smtClean="0">
                <a:solidFill>
                  <a:srgbClr val="422DDB"/>
                </a:solidFill>
                <a:effectLst/>
              </a:rPr>
            </a:br>
            <a:endParaRPr lang="ru-RU" sz="3600" smtClean="0">
              <a:solidFill>
                <a:srgbClr val="422DDB"/>
              </a:solidFill>
              <a:effectLst/>
            </a:endParaRPr>
          </a:p>
        </p:txBody>
      </p:sp>
      <p:sp>
        <p:nvSpPr>
          <p:cNvPr id="104451" name="Rectangle 3"/>
          <p:cNvSpPr>
            <a:spLocks noGrp="1"/>
          </p:cNvSpPr>
          <p:nvPr>
            <p:ph type="body" idx="4294967295"/>
          </p:nvPr>
        </p:nvSpPr>
        <p:spPr>
          <a:xfrm>
            <a:off x="1116013" y="2057400"/>
            <a:ext cx="7499350" cy="4800600"/>
          </a:xfrm>
        </p:spPr>
        <p:txBody>
          <a:bodyPr/>
          <a:lstStyle/>
          <a:p>
            <a:pPr eaLnBrk="1" hangingPunct="1"/>
            <a:r>
              <a:rPr lang="ru-RU" smtClean="0"/>
              <a:t>A. это законы, по которым живёт человек </a:t>
            </a:r>
          </a:p>
          <a:p>
            <a:pPr eaLnBrk="1" hangingPunct="1"/>
            <a:r>
              <a:rPr lang="ru-RU" smtClean="0"/>
              <a:t>B. это охраняемая, обеспечиваемая государством естественная возможность что-то делать, осуществлять </a:t>
            </a:r>
          </a:p>
          <a:p>
            <a:pPr eaLnBrk="1" hangingPunct="1"/>
            <a:r>
              <a:rPr lang="ru-RU" smtClean="0"/>
              <a:t>C. это те нормы, которые человек придумал себе сам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	</a:t>
            </a:r>
          </a:p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672192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3 вопрос</a:t>
            </a:r>
          </a:p>
        </p:txBody>
      </p:sp>
      <p:sp>
        <p:nvSpPr>
          <p:cNvPr id="105475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422DDB"/>
                </a:solidFill>
              </a:rPr>
              <a:t>В каких международных документах в сфере прав человека закреплены права ребенка? </a:t>
            </a:r>
          </a:p>
          <a:p>
            <a:pPr eaLnBrk="1" hangingPunct="1"/>
            <a:r>
              <a:rPr lang="ru-RU" smtClean="0"/>
              <a:t>A. «Декларация прав ребенка" (1959г.) </a:t>
            </a:r>
          </a:p>
          <a:p>
            <a:pPr eaLnBrk="1" hangingPunct="1"/>
            <a:r>
              <a:rPr lang="ru-RU" smtClean="0"/>
              <a:t>B. «Всеобщая декларация прав человека" (1948г.) </a:t>
            </a:r>
          </a:p>
          <a:p>
            <a:pPr eaLnBrk="1" hangingPunct="1"/>
            <a:r>
              <a:rPr lang="ru-RU" smtClean="0"/>
              <a:t>C. «Конвенция о правах ребенка" (1989г.)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	</a:t>
            </a:r>
          </a:p>
          <a:p>
            <a:pPr eaLnBrk="1" hangingPunct="1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121662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03350" y="0"/>
            <a:ext cx="7499350" cy="63341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</a:t>
            </a:r>
            <a:r>
              <a:rPr lang="ru-RU" sz="4000" b="1" smtClean="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4 вопрос</a:t>
            </a:r>
          </a:p>
        </p:txBody>
      </p:sp>
      <p:sp>
        <p:nvSpPr>
          <p:cNvPr id="106499" name="Rectangle 3"/>
          <p:cNvSpPr>
            <a:spLocks noGrp="1"/>
          </p:cNvSpPr>
          <p:nvPr>
            <p:ph type="body" idx="4294967295"/>
          </p:nvPr>
        </p:nvSpPr>
        <p:spPr>
          <a:xfrm>
            <a:off x="1435100" y="1936750"/>
            <a:ext cx="7499350" cy="43116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1.Жить и воспитываться в семье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2.Знать своих родителей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3.Общаться с родителями и близкими родителями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4.Покупать все, что хочется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5.Гулять на улице в любое время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6.Смотреть телевизор</a:t>
            </a:r>
          </a:p>
          <a:p>
            <a:pPr eaLnBrk="1" hangingPunct="1"/>
            <a:endParaRPr lang="ru-RU" smtClean="0"/>
          </a:p>
        </p:txBody>
      </p:sp>
      <p:sp>
        <p:nvSpPr>
          <p:cNvPr id="254980" name="Text Box 4"/>
          <p:cNvSpPr txBox="1">
            <a:spLocks noChangeArrowheads="1"/>
          </p:cNvSpPr>
          <p:nvPr/>
        </p:nvSpPr>
        <p:spPr bwMode="auto">
          <a:xfrm>
            <a:off x="1258888" y="765175"/>
            <a:ext cx="719455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b="1">
                <a:solidFill>
                  <a:srgbClr val="422D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Какие личные права  детей закреплены в семейном кодексе РФ?</a:t>
            </a:r>
            <a:r>
              <a:rPr lang="ru-RU" b="1">
                <a:solidFill>
                  <a:srgbClr val="422DDB"/>
                </a:solidFill>
                <a:latin typeface="Arial" charset="0"/>
                <a:cs typeface="Arial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b="1">
              <a:solidFill>
                <a:srgbClr val="422DDB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512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/>
          </p:cNvSpPr>
          <p:nvPr>
            <p:ph type="body" idx="4294967295"/>
          </p:nvPr>
        </p:nvSpPr>
        <p:spPr>
          <a:xfrm>
            <a:off x="1835150" y="692150"/>
            <a:ext cx="6950075" cy="6524625"/>
          </a:xfrm>
        </p:spPr>
        <p:txBody>
          <a:bodyPr/>
          <a:lstStyle/>
          <a:p>
            <a:pPr eaLnBrk="1" hangingPunct="1"/>
            <a:r>
              <a:rPr lang="ru-RU" sz="2800" dirty="0" smtClean="0"/>
              <a:t>По законам мы живем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  Утром, вечером и днем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  Орган, где их создают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    Все …………………. зовут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dirty="0" smtClean="0"/>
          </a:p>
          <a:p>
            <a:pPr eaLnBrk="1" hangingPunct="1"/>
            <a:r>
              <a:rPr lang="ru-RU" sz="2800" dirty="0" smtClean="0"/>
              <a:t> Все взрослые жители города, края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Своих депутатов всегда выбирают,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Неважно, кто ты по  профессии: летчик,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Ученый, водитель, простой  переплетчик,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Юрист  или повар, нефтяник, писатель,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800" dirty="0" smtClean="0"/>
              <a:t>На выборах ты - ………………..</a:t>
            </a:r>
          </a:p>
          <a:p>
            <a:pPr eaLnBrk="1" hangingPunct="1">
              <a:buFont typeface="Wingdings 2" pitchFamily="18" charset="2"/>
              <a:buNone/>
            </a:pPr>
            <a:endParaRPr lang="ru-RU" sz="2800" dirty="0" smtClean="0">
              <a:solidFill>
                <a:schemeClr val="bg2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2800" dirty="0" smtClean="0">
              <a:solidFill>
                <a:schemeClr val="bg2"/>
              </a:solidFill>
            </a:endParaRP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  <p:sp>
        <p:nvSpPr>
          <p:cNvPr id="252932" name="Rectangle 4"/>
          <p:cNvSpPr>
            <a:spLocks noChangeArrowheads="1"/>
          </p:cNvSpPr>
          <p:nvPr/>
        </p:nvSpPr>
        <p:spPr bwMode="auto">
          <a:xfrm>
            <a:off x="3851920" y="116632"/>
            <a:ext cx="23860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4000" b="1" dirty="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4 вопрос</a:t>
            </a:r>
          </a:p>
        </p:txBody>
      </p:sp>
    </p:spTree>
    <p:extLst>
      <p:ext uri="{BB962C8B-B14F-4D97-AF65-F5344CB8AC3E}">
        <p14:creationId xmlns:p14="http://schemas.microsoft.com/office/powerpoint/2010/main" val="364720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35100" y="274638"/>
            <a:ext cx="7499350" cy="706437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smtClean="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 5 вопрос</a:t>
            </a:r>
          </a:p>
        </p:txBody>
      </p:sp>
      <p:sp>
        <p:nvSpPr>
          <p:cNvPr id="108547" name="Rectangle 3"/>
          <p:cNvSpPr>
            <a:spLocks noGrp="1"/>
          </p:cNvSpPr>
          <p:nvPr>
            <p:ph type="body" idx="4294967295"/>
          </p:nvPr>
        </p:nvSpPr>
        <p:spPr>
          <a:xfrm>
            <a:off x="1042988" y="1557338"/>
            <a:ext cx="836295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1.Дать согласие на изменение своего имени или фамилии</a:t>
            </a:r>
            <a:r>
              <a:rPr lang="ru-RU" sz="4400" smtClean="0"/>
              <a:t>  ___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2.Обращаться в органы опеки _______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3.Обращаться в суд _______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4.В 8 лет выехать  одному за границу ___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5. С 10  лет вносить  вклады в банки и распоряжаться ими _________</a:t>
            </a:r>
          </a:p>
        </p:txBody>
      </p:sp>
      <p:sp>
        <p:nvSpPr>
          <p:cNvPr id="253956" name="Text Box 4"/>
          <p:cNvSpPr txBox="1">
            <a:spLocks noChangeArrowheads="1"/>
          </p:cNvSpPr>
          <p:nvPr/>
        </p:nvSpPr>
        <p:spPr bwMode="auto">
          <a:xfrm>
            <a:off x="684213" y="908050"/>
            <a:ext cx="78486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ru-RU" sz="3200">
                <a:solidFill>
                  <a:srgbClr val="FEB80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     </a:t>
            </a:r>
            <a:r>
              <a:rPr lang="ru-RU" sz="3200" b="1">
                <a:solidFill>
                  <a:srgbClr val="422DD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rPr>
              <a:t>Можно ли …  (да  или нет)</a:t>
            </a:r>
          </a:p>
        </p:txBody>
      </p:sp>
    </p:spTree>
    <p:extLst>
      <p:ext uri="{BB962C8B-B14F-4D97-AF65-F5344CB8AC3E}">
        <p14:creationId xmlns:p14="http://schemas.microsoft.com/office/powerpoint/2010/main" val="71043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3203848" y="908720"/>
            <a:ext cx="5544616" cy="508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Из истории</a:t>
            </a:r>
          </a:p>
        </p:txBody>
      </p:sp>
      <p:sp>
        <p:nvSpPr>
          <p:cNvPr id="59395" name="Rectangle 8"/>
          <p:cNvSpPr>
            <a:spLocks noGrp="1" noChangeArrowheads="1"/>
          </p:cNvSpPr>
          <p:nvPr>
            <p:ph type="body" sz="half" idx="1"/>
          </p:nvPr>
        </p:nvSpPr>
        <p:spPr>
          <a:xfrm>
            <a:off x="3275856" y="1412776"/>
            <a:ext cx="5611540" cy="218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 декабря1948г.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Генеральная Ассамблея ООН приняла</a:t>
            </a: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Всеобщую декларацию прав человека</a:t>
            </a:r>
            <a:r>
              <a:rPr lang="ru-RU" sz="22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59396" name="Picture 13" descr="деклар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5576" y="2520028"/>
            <a:ext cx="2736304" cy="3213228"/>
          </a:xfrm>
          <a:ln w="38100">
            <a:solidFill>
              <a:srgbClr val="371EA2"/>
            </a:solidFill>
            <a:miter lim="800000"/>
            <a:headEnd/>
            <a:tailEnd/>
          </a:ln>
        </p:spPr>
      </p:pic>
      <p:sp>
        <p:nvSpPr>
          <p:cNvPr id="59397" name="Text Box 14"/>
          <p:cNvSpPr txBox="1">
            <a:spLocks noChangeArrowheads="1"/>
          </p:cNvSpPr>
          <p:nvPr/>
        </p:nvSpPr>
        <p:spPr bwMode="auto">
          <a:xfrm rot="10800000" flipV="1">
            <a:off x="4139952" y="3789040"/>
            <a:ext cx="4608512" cy="2616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ru-RU" sz="2800" dirty="0">
                <a:latin typeface="Arial" charset="0"/>
              </a:rPr>
              <a:t>Наша страна подписала этот документ только в 1988 г.</a:t>
            </a:r>
          </a:p>
          <a:p>
            <a:pPr eaLnBrk="1" hangingPunct="1"/>
            <a:r>
              <a:rPr lang="ru-RU" sz="2000" b="1" dirty="0">
                <a:solidFill>
                  <a:srgbClr val="FF0000"/>
                </a:solidFill>
                <a:latin typeface="Arial" charset="0"/>
              </a:rPr>
              <a:t>ООН </a:t>
            </a:r>
            <a:r>
              <a:rPr lang="ru-RU" sz="2000" b="1" dirty="0">
                <a:latin typeface="Arial" charset="0"/>
              </a:rPr>
              <a:t>- это международная организация объединенных наций, призванная обеспечивать мир и защиту прав человека.</a:t>
            </a:r>
          </a:p>
        </p:txBody>
      </p:sp>
    </p:spTree>
    <p:extLst>
      <p:ext uri="{BB962C8B-B14F-4D97-AF65-F5344CB8AC3E}">
        <p14:creationId xmlns:p14="http://schemas.microsoft.com/office/powerpoint/2010/main" val="2140958232"/>
      </p:ext>
    </p:extLst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331640" y="5815"/>
            <a:ext cx="749935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                 6 вопрос</a:t>
            </a:r>
          </a:p>
        </p:txBody>
      </p:sp>
      <p:sp>
        <p:nvSpPr>
          <p:cNvPr id="109571" name="Rectangle 3"/>
          <p:cNvSpPr>
            <a:spLocks noGrp="1"/>
          </p:cNvSpPr>
          <p:nvPr>
            <p:ph type="body" idx="4294967295"/>
          </p:nvPr>
        </p:nvSpPr>
        <p:spPr>
          <a:xfrm>
            <a:off x="1331913" y="836613"/>
            <a:ext cx="7499350" cy="3240087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b="1" smtClean="0">
                <a:solidFill>
                  <a:srgbClr val="422DDB"/>
                </a:solidFill>
              </a:rPr>
              <a:t>Высшей ценностью в России согласно ее Конституции является: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A. Российское государство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B. ее территория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C. человек, его права и свободы.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	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pic>
        <p:nvPicPr>
          <p:cNvPr id="109572" name="Содержимое 11" descr="slide_eng_1_62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429000"/>
            <a:ext cx="4968875" cy="2949575"/>
          </a:xfrm>
          <a:prstGeom prst="rect">
            <a:avLst/>
          </a:prstGeom>
          <a:noFill/>
          <a:ln w="38100">
            <a:solidFill>
              <a:srgbClr val="F1FC5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2646" name="Rectangle 6"/>
          <p:cNvSpPr>
            <a:spLocks noChangeArrowheads="1"/>
          </p:cNvSpPr>
          <p:nvPr/>
        </p:nvSpPr>
        <p:spPr bwMode="auto">
          <a:xfrm>
            <a:off x="5219700" y="3860800"/>
            <a:ext cx="3779838" cy="2282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Необходимо    международное сотрудничество для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>
                <a:solidFill>
                  <a:srgbClr val="EF030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  <a:cs typeface="Arial" charset="0"/>
              </a:rPr>
              <a:t> улучшения условий жизни детей в каждой стране.</a:t>
            </a:r>
          </a:p>
        </p:txBody>
      </p:sp>
    </p:spTree>
    <p:extLst>
      <p:ext uri="{BB962C8B-B14F-4D97-AF65-F5344CB8AC3E}">
        <p14:creationId xmlns:p14="http://schemas.microsoft.com/office/powerpoint/2010/main" val="1040323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/>
          </p:cNvSpPr>
          <p:nvPr>
            <p:ph type="title"/>
          </p:nvPr>
        </p:nvSpPr>
        <p:spPr bwMode="auto">
          <a:xfrm>
            <a:off x="900113" y="333375"/>
            <a:ext cx="8243887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200" smtClean="0">
                <a:solidFill>
                  <a:srgbClr val="EF0309"/>
                </a:solidFill>
                <a:effectLst/>
                <a:latin typeface="Times New Roman" pitchFamily="18" charset="0"/>
                <a:cs typeface="Times New Roman" pitchFamily="18" charset="0"/>
              </a:rPr>
              <a:t>12 ДЕКАБРЯ – ДЕНЬ КОНСТИТУЦИИ РФ</a:t>
            </a:r>
            <a:r>
              <a:rPr lang="ru-RU" sz="3700" smtClean="0">
                <a:effectLst/>
              </a:rPr>
              <a:t> </a:t>
            </a:r>
            <a:br>
              <a:rPr lang="ru-RU" sz="3700" smtClean="0">
                <a:effectLst/>
              </a:rPr>
            </a:br>
            <a:r>
              <a:rPr lang="ru-RU" sz="3700" b="1" smtClean="0">
                <a:effectLst/>
              </a:rPr>
              <a:t>Права человека </a:t>
            </a:r>
            <a:br>
              <a:rPr lang="ru-RU" sz="3700" b="1" smtClean="0">
                <a:effectLst/>
              </a:rPr>
            </a:br>
            <a:r>
              <a:rPr lang="ru-RU" sz="3700" b="1" smtClean="0">
                <a:effectLst/>
              </a:rPr>
              <a:t> в России</a:t>
            </a:r>
          </a:p>
        </p:txBody>
      </p:sp>
      <p:pic>
        <p:nvPicPr>
          <p:cNvPr id="64515" name="Picture 4" descr="1014662579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6013" y="1844675"/>
            <a:ext cx="3284537" cy="4800600"/>
          </a:xfrm>
          <a:ln w="38100">
            <a:solidFill>
              <a:srgbClr val="CC0000"/>
            </a:solidFill>
            <a:miter lim="800000"/>
            <a:headEnd/>
            <a:tailEnd/>
          </a:ln>
        </p:spPr>
      </p:pic>
      <p:sp>
        <p:nvSpPr>
          <p:cNvPr id="64516" name="Rectangle 5"/>
          <p:cNvSpPr>
            <a:spLocks noChangeArrowheads="1"/>
          </p:cNvSpPr>
          <p:nvPr/>
        </p:nvSpPr>
        <p:spPr bwMode="auto">
          <a:xfrm>
            <a:off x="4643438" y="1268413"/>
            <a:ext cx="4176712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В нашей стране права человека закреплены в </a:t>
            </a:r>
            <a:r>
              <a:rPr lang="ru-RU" sz="2400" b="1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Конституции РФ,</a:t>
            </a:r>
            <a:r>
              <a:rPr lang="ru-RU" sz="24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 </a:t>
            </a:r>
            <a:r>
              <a:rPr lang="ru-RU" sz="2400" b="1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разделе II «Права человека и гражданина»,</a:t>
            </a:r>
            <a:endParaRPr lang="ru-RU" sz="2400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принятой 12 декабря 1993 года на </a:t>
            </a:r>
            <a:r>
              <a:rPr lang="ru-RU" sz="2400" b="1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референдуме </a:t>
            </a:r>
            <a:r>
              <a:rPr lang="ru-RU" sz="2400" smtClean="0">
                <a:solidFill>
                  <a:prstClr val="black"/>
                </a:solidFill>
                <a:latin typeface="Calibri" pitchFamily="34" charset="0"/>
                <a:cs typeface="Arial" charset="0"/>
              </a:rPr>
              <a:t>– всенародном голосовании.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Конституция РФ - основной закон нашего государства.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b="1" smtClean="0">
              <a:solidFill>
                <a:prstClr val="black"/>
              </a:solidFill>
              <a:latin typeface="Times New Roman" pitchFamily="18" charset="0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smtClean="0">
                <a:solidFill>
                  <a:prstClr val="black"/>
                </a:solidFill>
                <a:latin typeface="Times New Roman" pitchFamily="18" charset="0"/>
                <a:cs typeface="Arial" charset="0"/>
              </a:rPr>
              <a:t>Конституция имеет высшую юридическую силу, прямое действие.</a:t>
            </a:r>
          </a:p>
        </p:txBody>
      </p:sp>
    </p:spTree>
    <p:extLst>
      <p:ext uri="{BB962C8B-B14F-4D97-AF65-F5344CB8AC3E}">
        <p14:creationId xmlns:p14="http://schemas.microsoft.com/office/powerpoint/2010/main" val="1854926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/>
          </p:cNvSpPr>
          <p:nvPr>
            <p:ph type="title"/>
          </p:nvPr>
        </p:nvSpPr>
        <p:spPr bwMode="auto">
          <a:xfrm>
            <a:off x="914400" y="304800"/>
            <a:ext cx="7772400" cy="114300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900" b="1" smtClean="0">
                <a:effectLst/>
              </a:rPr>
              <a:t>Гражданские </a:t>
            </a:r>
            <a:br>
              <a:rPr lang="ru-RU" sz="3900" b="1" smtClean="0">
                <a:effectLst/>
              </a:rPr>
            </a:br>
            <a:r>
              <a:rPr lang="ru-RU" sz="3900" b="1" smtClean="0">
                <a:effectLst/>
              </a:rPr>
              <a:t>(личные) права</a:t>
            </a:r>
          </a:p>
        </p:txBody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8229600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600" smtClean="0">
              <a:solidFill>
                <a:schemeClr val="bg2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Равенство всех перед законом и судом (Ст.19)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Право на жизнь (Ст.20)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Право на свободу и личную неприкосновенность(Ст.22)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Право на честь и достоинство личности (Ст.21)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Право на гражданство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Право на неприкосновенность частной жизни (Ст.23)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Право на неприкосновенность жилища (Ст.25)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Свобода совести и свобода мысли(Ст.28)</a:t>
            </a:r>
          </a:p>
          <a:p>
            <a:pPr eaLnBrk="1" hangingPunct="1">
              <a:lnSpc>
                <a:spcPct val="80000"/>
              </a:lnSpc>
            </a:pPr>
            <a:r>
              <a:rPr lang="ru-RU" sz="2900" smtClean="0"/>
              <a:t>Свобода передвижения и выбора местожительства (ст.27)</a:t>
            </a:r>
          </a:p>
        </p:txBody>
      </p:sp>
      <p:pic>
        <p:nvPicPr>
          <p:cNvPr id="65540" name="Picture 4" descr="ekologiy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0"/>
            <a:ext cx="4343400" cy="1974850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5077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r" eaLnBrk="1" hangingPunct="1">
              <a:defRPr/>
            </a:pPr>
            <a:r>
              <a:rPr lang="ru-RU" sz="4100" b="1" dirty="0" smtClean="0">
                <a:effectLst/>
              </a:rPr>
              <a:t>Политические </a:t>
            </a:r>
            <a:br>
              <a:rPr lang="ru-RU" sz="4100" b="1" dirty="0" smtClean="0">
                <a:effectLst/>
              </a:rPr>
            </a:br>
            <a:r>
              <a:rPr lang="ru-RU" sz="4100" b="1" dirty="0" smtClean="0">
                <a:effectLst/>
              </a:rPr>
              <a:t>права</a:t>
            </a:r>
          </a:p>
        </p:txBody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>
          <a:xfrm>
            <a:off x="0" y="1484313"/>
            <a:ext cx="9396413" cy="5105400"/>
          </a:xfrm>
        </p:spPr>
        <p:txBody>
          <a:bodyPr/>
          <a:lstStyle/>
          <a:p>
            <a:pPr marL="533400" indent="-450850" eaLnBrk="1" hangingPunct="1">
              <a:lnSpc>
                <a:spcPct val="90000"/>
              </a:lnSpc>
            </a:pPr>
            <a:r>
              <a:rPr lang="ru-RU" sz="2800" smtClean="0"/>
              <a:t>Право на объединение (Ст.30)</a:t>
            </a:r>
          </a:p>
          <a:p>
            <a:pPr marL="533400" indent="-450850" eaLnBrk="1" hangingPunct="1">
              <a:lnSpc>
                <a:spcPct val="90000"/>
              </a:lnSpc>
            </a:pPr>
            <a:r>
              <a:rPr lang="ru-RU" sz="2800" smtClean="0"/>
              <a:t>Право собираться мирно без оружия, проводить собрания, митинги и демонстрации (Ст.31)</a:t>
            </a:r>
          </a:p>
          <a:p>
            <a:pPr marL="533400" indent="-450850" eaLnBrk="1" hangingPunct="1">
              <a:lnSpc>
                <a:spcPct val="90000"/>
              </a:lnSpc>
            </a:pPr>
            <a:r>
              <a:rPr lang="ru-RU" sz="2800" smtClean="0"/>
              <a:t>Право участвовать в управлении делами государства (Ст.32)</a:t>
            </a:r>
          </a:p>
          <a:p>
            <a:pPr marL="533400" indent="-450850" eaLnBrk="1" hangingPunct="1">
              <a:lnSpc>
                <a:spcPct val="90000"/>
              </a:lnSpc>
            </a:pPr>
            <a:r>
              <a:rPr lang="ru-RU" sz="2800" smtClean="0"/>
              <a:t>Право избирать и быть избранными в органы государственной власти (Ст.32)</a:t>
            </a:r>
          </a:p>
          <a:p>
            <a:pPr marL="533400" indent="-450850" eaLnBrk="1" hangingPunct="1">
              <a:lnSpc>
                <a:spcPct val="90000"/>
              </a:lnSpc>
            </a:pPr>
            <a:r>
              <a:rPr lang="ru-RU" sz="2800" smtClean="0"/>
              <a:t>Граждане РФ имеют равный доступ к государственной службе (Ст.32)</a:t>
            </a:r>
          </a:p>
          <a:p>
            <a:pPr marL="533400" indent="-450850" eaLnBrk="1" hangingPunct="1">
              <a:lnSpc>
                <a:spcPct val="90000"/>
              </a:lnSpc>
            </a:pPr>
            <a:r>
              <a:rPr lang="ru-RU" sz="2800" smtClean="0"/>
              <a:t>Право обращаться лично, а также направлять индивидуальные и коллективные обращения в государственные органы и органы местного самоуправления. (Ст.33)</a:t>
            </a:r>
          </a:p>
        </p:txBody>
      </p:sp>
      <p:sp>
        <p:nvSpPr>
          <p:cNvPr id="66564" name="AutoShape 4" descr="1443598328_1457855455_normal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6565" name="AutoShape 5" descr="1443598328_1457855455_normal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66566" name="Picture 6" descr="DMVxcRNW4AEse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0"/>
            <a:ext cx="2843213" cy="1484313"/>
          </a:xfrm>
          <a:prstGeom prst="rect">
            <a:avLst/>
          </a:prstGeom>
          <a:noFill/>
          <a:ln w="38100">
            <a:solidFill>
              <a:srgbClr val="EF0309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2872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100" b="1" smtClean="0">
                <a:effectLst/>
              </a:rPr>
              <a:t>Экономические </a:t>
            </a:r>
            <a:br>
              <a:rPr lang="ru-RU" sz="4100" b="1" smtClean="0">
                <a:effectLst/>
              </a:rPr>
            </a:br>
            <a:r>
              <a:rPr lang="ru-RU" sz="4100" b="1" smtClean="0">
                <a:effectLst/>
              </a:rPr>
              <a:t>права</a:t>
            </a:r>
          </a:p>
        </p:txBody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>
          <a:xfrm>
            <a:off x="609600" y="1828800"/>
            <a:ext cx="7772400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Право частной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r>
              <a:rPr lang="ru-RU" smtClean="0"/>
              <a:t>собственности(ст.35)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Право наследования (Ст.35)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Право на свободное использование своих способностей и имущества для предпринимательской и иной не запрещенной законом экономической деятельности (Ст.34)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Право на труд и отдых, на защиту от безработицы (Ст.37)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>
              <a:lnSpc>
                <a:spcPct val="90000"/>
              </a:lnSpc>
            </a:pPr>
            <a:endParaRPr lang="ru-RU" smtClean="0"/>
          </a:p>
        </p:txBody>
      </p:sp>
      <p:sp>
        <p:nvSpPr>
          <p:cNvPr id="67588" name="AutoShape 4" descr="89d03201dc03e45efd25c063a83b479e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7589" name="AutoShape 5" descr="89d03201dc03e45efd25c063a83b479e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67590" name="AutoShape 6" descr="89d03201dc03e45efd25c063a83b479e"/>
          <p:cNvSpPr>
            <a:spLocks noChangeAspect="1" noChangeArrowheads="1"/>
          </p:cNvSpPr>
          <p:nvPr/>
        </p:nvSpPr>
        <p:spPr bwMode="auto">
          <a:xfrm>
            <a:off x="155575" y="460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Calibri" pitchFamily="34" charset="0"/>
              <a:cs typeface="Arial" charset="0"/>
            </a:endParaRPr>
          </a:p>
        </p:txBody>
      </p:sp>
      <p:pic>
        <p:nvPicPr>
          <p:cNvPr id="67591" name="Picture 7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0"/>
            <a:ext cx="3886200" cy="2592388"/>
          </a:xfrm>
          <a:prstGeom prst="rect">
            <a:avLst/>
          </a:prstGeom>
          <a:noFill/>
          <a:ln w="38100">
            <a:solidFill>
              <a:srgbClr val="422DDB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7131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/>
          </p:cNvSpPr>
          <p:nvPr>
            <p:ph type="title"/>
          </p:nvPr>
        </p:nvSpPr>
        <p:spPr bwMode="auto"/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r" eaLnBrk="1" hangingPunct="1">
              <a:defRPr/>
            </a:pPr>
            <a:r>
              <a:rPr lang="ru-RU" sz="4500" b="1" smtClean="0">
                <a:effectLst/>
              </a:rPr>
              <a:t>Социальные</a:t>
            </a:r>
            <a:br>
              <a:rPr lang="ru-RU" sz="4500" b="1" smtClean="0">
                <a:effectLst/>
              </a:rPr>
            </a:br>
            <a:r>
              <a:rPr lang="ru-RU" sz="4500" b="1" smtClean="0">
                <a:effectLst/>
              </a:rPr>
              <a:t> права</a:t>
            </a:r>
          </a:p>
        </p:txBody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>
          <a:xfrm>
            <a:off x="685800" y="2438400"/>
            <a:ext cx="8458200" cy="4267200"/>
          </a:xfrm>
        </p:spPr>
        <p:txBody>
          <a:bodyPr/>
          <a:lstStyle/>
          <a:p>
            <a:pPr marL="533400" indent="-450850" eaLnBrk="1" hangingPunct="1">
              <a:lnSpc>
                <a:spcPct val="90000"/>
              </a:lnSpc>
              <a:defRPr/>
            </a:pPr>
            <a:r>
              <a:rPr lang="ru-RU" dirty="0" smtClean="0"/>
              <a:t>Право на охрану семьи, материнства, отцовства и детства (Ст.38)</a:t>
            </a:r>
          </a:p>
          <a:p>
            <a:pPr marL="533400" indent="-450850" eaLnBrk="1" hangingPunct="1">
              <a:lnSpc>
                <a:spcPct val="90000"/>
              </a:lnSpc>
              <a:defRPr/>
            </a:pPr>
            <a:r>
              <a:rPr lang="ru-RU" dirty="0" smtClean="0"/>
              <a:t>Право на социальное обеспечение (Ст.39)</a:t>
            </a:r>
          </a:p>
          <a:p>
            <a:pPr marL="533400" indent="-450850" eaLnBrk="1" hangingPunct="1">
              <a:lnSpc>
                <a:spcPct val="90000"/>
              </a:lnSpc>
              <a:defRPr/>
            </a:pPr>
            <a:r>
              <a:rPr lang="ru-RU" dirty="0" smtClean="0"/>
              <a:t>Право на жилище (Ст.40)</a:t>
            </a:r>
          </a:p>
          <a:p>
            <a:pPr marL="533400" indent="-450850" eaLnBrk="1" hangingPunct="1">
              <a:lnSpc>
                <a:spcPct val="90000"/>
              </a:lnSpc>
              <a:defRPr/>
            </a:pPr>
            <a:r>
              <a:rPr lang="ru-RU" dirty="0" smtClean="0"/>
              <a:t>Право на охрану здоровья и медицинскую помощь (Ст.41)</a:t>
            </a:r>
          </a:p>
          <a:p>
            <a:pPr marL="533400" indent="-450850" eaLnBrk="1" hangingPunct="1">
              <a:lnSpc>
                <a:spcPct val="90000"/>
              </a:lnSpc>
              <a:defRPr/>
            </a:pPr>
            <a:r>
              <a:rPr lang="ru-RU" dirty="0" smtClean="0"/>
              <a:t>Право на благоприятную окружающую среду (ст.42)</a:t>
            </a:r>
          </a:p>
          <a:p>
            <a:pPr marL="82550" indent="0" eaLnBrk="1" hangingPunct="1">
              <a:lnSpc>
                <a:spcPct val="90000"/>
              </a:lnSpc>
              <a:buFont typeface="Wingdings 2" pitchFamily="18" charset="2"/>
              <a:buNone/>
              <a:defRPr/>
            </a:pPr>
            <a:endParaRPr lang="ru-RU" dirty="0" smtClean="0"/>
          </a:p>
        </p:txBody>
      </p:sp>
      <p:pic>
        <p:nvPicPr>
          <p:cNvPr id="68612" name="Picture 4" descr="%D0%BB%D0%B5%D0%B9%D0%BA%D0%BE%D0%B7new3-1500x10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14800" cy="2387600"/>
          </a:xfrm>
          <a:prstGeom prst="rect">
            <a:avLst/>
          </a:prstGeom>
          <a:noFill/>
          <a:ln w="38100">
            <a:solidFill>
              <a:srgbClr val="21613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219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 bwMode="auto">
          <a:xfrm>
            <a:off x="755650" y="0"/>
            <a:ext cx="749935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b="1" smtClean="0">
                <a:effectLst/>
              </a:rPr>
              <a:t>Культурные права</a:t>
            </a:r>
          </a:p>
        </p:txBody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>
          <a:xfrm>
            <a:off x="0" y="1196975"/>
            <a:ext cx="7499350" cy="4800600"/>
          </a:xfrm>
        </p:spPr>
        <p:txBody>
          <a:bodyPr/>
          <a:lstStyle/>
          <a:p>
            <a:pPr marL="533400" indent="-450850" eaLnBrk="1" hangingPunct="1">
              <a:defRPr/>
            </a:pPr>
            <a:r>
              <a:rPr lang="ru-RU" dirty="0" smtClean="0"/>
              <a:t>Право на образование;</a:t>
            </a:r>
          </a:p>
          <a:p>
            <a:pPr marL="533400" indent="-450850" eaLnBrk="1" hangingPunct="1">
              <a:defRPr/>
            </a:pPr>
            <a:r>
              <a:rPr lang="ru-RU" dirty="0" smtClean="0"/>
              <a:t>Свобода творчества (свобода литературного, научного и других видов творчества и преподавания);</a:t>
            </a:r>
          </a:p>
          <a:p>
            <a:pPr marL="533400" indent="-450850" eaLnBrk="1" hangingPunct="1">
              <a:defRPr/>
            </a:pPr>
            <a:r>
              <a:rPr lang="ru-RU" dirty="0" smtClean="0"/>
              <a:t>Право на участие в культурной жизни;</a:t>
            </a:r>
          </a:p>
          <a:p>
            <a:pPr marL="533400" indent="-450850" eaLnBrk="1" hangingPunct="1">
              <a:defRPr/>
            </a:pPr>
            <a:r>
              <a:rPr lang="ru-RU" dirty="0" smtClean="0"/>
              <a:t>Академические свободы;</a:t>
            </a:r>
          </a:p>
          <a:p>
            <a:pPr marL="533400" indent="-450850" eaLnBrk="1" hangingPunct="1">
              <a:defRPr/>
            </a:pPr>
            <a:r>
              <a:rPr lang="ru-RU" dirty="0" smtClean="0"/>
              <a:t>Право выбора </a:t>
            </a:r>
          </a:p>
          <a:p>
            <a:pPr marL="82550" indent="0" eaLnBrk="1" hangingPunct="1">
              <a:buFont typeface="Wingdings 2" pitchFamily="18" charset="2"/>
              <a:buNone/>
              <a:defRPr/>
            </a:pPr>
            <a:r>
              <a:rPr lang="ru-RU" dirty="0" smtClean="0"/>
              <a:t>          религиозных взглядов</a:t>
            </a:r>
          </a:p>
        </p:txBody>
      </p:sp>
      <p:pic>
        <p:nvPicPr>
          <p:cNvPr id="69636" name="Picture 4" descr="0812-3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600" y="3789363"/>
            <a:ext cx="3860800" cy="306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658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8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1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0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2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7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8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9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10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1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1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14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15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16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17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18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1.xml><?xml version="1.0" encoding="utf-8"?>
<a:theme xmlns:a="http://schemas.openxmlformats.org/drawingml/2006/main" name="19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2.xml><?xml version="1.0" encoding="utf-8"?>
<a:theme xmlns:a="http://schemas.openxmlformats.org/drawingml/2006/main" name="20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3.xml><?xml version="1.0" encoding="utf-8"?>
<a:theme xmlns:a="http://schemas.openxmlformats.org/drawingml/2006/main" name="2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4.xml><?xml version="1.0" encoding="utf-8"?>
<a:theme xmlns:a="http://schemas.openxmlformats.org/drawingml/2006/main" name="2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5.xml><?xml version="1.0" encoding="utf-8"?>
<a:theme xmlns:a="http://schemas.openxmlformats.org/drawingml/2006/main" name="23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6.xml><?xml version="1.0" encoding="utf-8"?>
<a:theme xmlns:a="http://schemas.openxmlformats.org/drawingml/2006/main" name="24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7.xml><?xml version="1.0" encoding="utf-8"?>
<a:theme xmlns:a="http://schemas.openxmlformats.org/drawingml/2006/main" name="25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1370</Words>
  <Application>Microsoft Office PowerPoint</Application>
  <PresentationFormat>Экран (4:3)</PresentationFormat>
  <Paragraphs>195</Paragraphs>
  <Slides>30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27</vt:i4>
      </vt:variant>
      <vt:variant>
        <vt:lpstr>Заголовки слайдов</vt:lpstr>
      </vt:variant>
      <vt:variant>
        <vt:i4>30</vt:i4>
      </vt:variant>
    </vt:vector>
  </HeadingPairs>
  <TitlesOfParts>
    <vt:vector size="57" baseType="lpstr">
      <vt:lpstr>Шаблон3</vt:lpstr>
      <vt:lpstr>Солнцестояние</vt:lpstr>
      <vt:lpstr>1_Солнцестояние</vt:lpstr>
      <vt:lpstr>2_Солнцестояние</vt:lpstr>
      <vt:lpstr>3_Солнцестояние</vt:lpstr>
      <vt:lpstr>4_Солнцестояние</vt:lpstr>
      <vt:lpstr>5_Солнцестояние</vt:lpstr>
      <vt:lpstr>Справедливость</vt:lpstr>
      <vt:lpstr>6_Солнцестояние</vt:lpstr>
      <vt:lpstr>7_Солнцестояние</vt:lpstr>
      <vt:lpstr>8_Солнцестояние</vt:lpstr>
      <vt:lpstr>9_Солнцестояние</vt:lpstr>
      <vt:lpstr>10_Солнцестояние</vt:lpstr>
      <vt:lpstr>11_Солнцестояние</vt:lpstr>
      <vt:lpstr>12_Солнцестояние</vt:lpstr>
      <vt:lpstr>14_Солнцестояние</vt:lpstr>
      <vt:lpstr>15_Солнцестояние</vt:lpstr>
      <vt:lpstr>16_Солнцестояние</vt:lpstr>
      <vt:lpstr>17_Солнцестояние</vt:lpstr>
      <vt:lpstr>18_Солнцестояние</vt:lpstr>
      <vt:lpstr>19_Солнцестояние</vt:lpstr>
      <vt:lpstr>20_Солнцестояние</vt:lpstr>
      <vt:lpstr>21_Солнцестояние</vt:lpstr>
      <vt:lpstr>22_Солнцестояние</vt:lpstr>
      <vt:lpstr>23_Солнцестояние</vt:lpstr>
      <vt:lpstr>24_Солнцестояние</vt:lpstr>
      <vt:lpstr>25_Солнцестояние</vt:lpstr>
      <vt:lpstr>Единый урок  прав человека</vt:lpstr>
      <vt:lpstr>              10 декабря –                День прав человека</vt:lpstr>
      <vt:lpstr>Из истории</vt:lpstr>
      <vt:lpstr>12 ДЕКАБРЯ – ДЕНЬ КОНСТИТУЦИИ РФ  Права человека   в России</vt:lpstr>
      <vt:lpstr>Гражданские  (личные) права</vt:lpstr>
      <vt:lpstr>Политические  права</vt:lpstr>
      <vt:lpstr>Экономические  права</vt:lpstr>
      <vt:lpstr>Социальные  права</vt:lpstr>
      <vt:lpstr>Культурные права</vt:lpstr>
      <vt:lpstr>Права человека</vt:lpstr>
      <vt:lpstr>              </vt:lpstr>
      <vt:lpstr>Презентация PowerPoint</vt:lpstr>
      <vt:lpstr> Каждый ребенок имеет право:</vt:lpstr>
      <vt:lpstr>Ситуация 1</vt:lpstr>
      <vt:lpstr>        Какое право нарушено?  </vt:lpstr>
      <vt:lpstr>Презентация PowerPoint</vt:lpstr>
      <vt:lpstr>       Какое право нарушено?  </vt:lpstr>
      <vt:lpstr>Ситуация 2.</vt:lpstr>
      <vt:lpstr>Презентация PowerPoint</vt:lpstr>
      <vt:lpstr>Государство должно</vt:lpstr>
      <vt:lpstr>Ситуация 3. </vt:lpstr>
      <vt:lpstr>22 апреля 2016 года на пост Уполномоченного по правам человека в Российской  Федерации была назначена Татьяна Николаевна Москалькова</vt:lpstr>
      <vt:lpstr>Правовая викторина </vt:lpstr>
      <vt:lpstr>            Соотнесите даты  ?</vt:lpstr>
      <vt:lpstr>                     2 вопрос  Какое определение соответствует понятию «права человека»:  </vt:lpstr>
      <vt:lpstr>              3 вопрос</vt:lpstr>
      <vt:lpstr>                       4 вопрос</vt:lpstr>
      <vt:lpstr>Презентация PowerPoint</vt:lpstr>
      <vt:lpstr>                  5 вопрос</vt:lpstr>
      <vt:lpstr>                 6 вопрос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урок  прав человека</dc:title>
  <cp:lastModifiedBy>МОУ ВСОШ</cp:lastModifiedBy>
  <cp:revision>6</cp:revision>
  <dcterms:modified xsi:type="dcterms:W3CDTF">2019-12-24T09:24:00Z</dcterms:modified>
</cp:coreProperties>
</file>