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56" r:id="rId4"/>
    <p:sldId id="261" r:id="rId5"/>
    <p:sldId id="265" r:id="rId6"/>
    <p:sldId id="266" r:id="rId7"/>
    <p:sldId id="267" r:id="rId8"/>
    <p:sldId id="268" r:id="rId9"/>
    <p:sldId id="270" r:id="rId10"/>
    <p:sldId id="271" r:id="rId11"/>
    <p:sldId id="272" r:id="rId12"/>
    <p:sldId id="273" r:id="rId13"/>
    <p:sldId id="274" r:id="rId14"/>
    <p:sldId id="275" r:id="rId15"/>
    <p:sldId id="27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72D4"/>
    <a:srgbClr val="FF9797"/>
    <a:srgbClr val="FF3737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0" d="100"/>
          <a:sy n="50" d="100"/>
        </p:scale>
        <p:origin x="787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658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62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44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810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945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023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80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3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74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92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096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ADA6E-22A7-4902-8DB2-5AF0F0E8FD3E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E025D-3635-4BBB-B1B2-A391C1833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69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6759" y="517525"/>
            <a:ext cx="10006263" cy="30638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>Игровые </a:t>
            </a:r>
            <a:br>
              <a:rPr lang="ru-RU" sz="5400" b="1" dirty="0" smtClean="0"/>
            </a:br>
            <a:r>
              <a:rPr lang="ru-RU" sz="5400" b="1" dirty="0" smtClean="0"/>
              <a:t>технологии </a:t>
            </a:r>
            <a:br>
              <a:rPr lang="ru-RU" sz="5400" b="1" dirty="0" smtClean="0"/>
            </a:br>
            <a:r>
              <a:rPr lang="ru-RU" sz="5400" b="1" dirty="0" smtClean="0"/>
              <a:t>в </a:t>
            </a:r>
            <a:br>
              <a:rPr lang="ru-RU" sz="5400" b="1" dirty="0" smtClean="0"/>
            </a:br>
            <a:r>
              <a:rPr lang="ru-RU" sz="5400" b="1" dirty="0" smtClean="0"/>
              <a:t>образовательном </a:t>
            </a:r>
            <a:br>
              <a:rPr lang="ru-RU" sz="5400" b="1" dirty="0" smtClean="0"/>
            </a:br>
            <a:r>
              <a:rPr lang="ru-RU" sz="5400" b="1" dirty="0" smtClean="0"/>
              <a:t>процессе</a:t>
            </a:r>
            <a:endParaRPr lang="ru-RU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577840" y="4251960"/>
            <a:ext cx="57329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ГКОУ КК школа-интернат с. Воронцовка</a:t>
            </a:r>
          </a:p>
          <a:p>
            <a:r>
              <a:rPr lang="ru-RU" sz="2400" b="1" i="1" dirty="0" smtClean="0"/>
              <a:t>Каширская Ольга Трофимовна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0406476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0188" y="1783542"/>
            <a:ext cx="6769841" cy="2041085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профессионального мастерства педагога при организации и руководства различными видами игр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1521" y="255604"/>
            <a:ext cx="2910840" cy="5078313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Воспитательное и обучающее значение игры </a:t>
            </a:r>
            <a:r>
              <a:rPr lang="ru-RU" dirty="0" smtClean="0"/>
              <a:t>зависит от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14958" y="274411"/>
            <a:ext cx="6754612" cy="1077218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>
            <a:defPPr>
              <a:defRPr lang="ru-RU"/>
            </a:defPPr>
            <a:lvl2pPr lvl="1" algn="ctr">
              <a:defRPr sz="2800" b="1">
                <a:latin typeface="+mj-lt"/>
                <a:ea typeface="+mj-ea"/>
                <a:cs typeface="+mj-cs"/>
              </a:defRPr>
            </a:lvl2pPr>
          </a:lstStyle>
          <a:p>
            <a:pPr algn="ctr"/>
            <a:r>
              <a:rPr lang="ru-RU" sz="3200" b="1">
                <a:latin typeface="+mj-lt"/>
              </a:rPr>
              <a:t>знания методики игровой деятельности</a:t>
            </a:r>
            <a:endParaRPr lang="ru-RU" sz="3200" b="1" dirty="0">
              <a:latin typeface="+mj-lt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576169" y="312640"/>
            <a:ext cx="720212" cy="587827"/>
          </a:xfrm>
          <a:prstGeom prst="downArrow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3576169" y="4455444"/>
            <a:ext cx="720212" cy="587827"/>
          </a:xfrm>
          <a:prstGeom prst="downArrow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3560939" y="2576526"/>
            <a:ext cx="720212" cy="587827"/>
          </a:xfrm>
          <a:prstGeom prst="downArrow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30188" y="4256540"/>
            <a:ext cx="6754612" cy="1077218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учёта возрастных и индивидуальных возможностей</a:t>
            </a:r>
          </a:p>
        </p:txBody>
      </p:sp>
    </p:spTree>
    <p:extLst>
      <p:ext uri="{BB962C8B-B14F-4D97-AF65-F5344CB8AC3E}">
        <p14:creationId xmlns:p14="http://schemas.microsoft.com/office/powerpoint/2010/main" val="133504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82610" y="1313378"/>
            <a:ext cx="6769841" cy="2041085"/>
          </a:xfrm>
          <a:prstGeom prst="rect">
            <a:avLst/>
          </a:prstGeom>
          <a:solidFill>
            <a:srgbClr val="FF979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в качестве занятия или его части (введения, объяснения, закрепления, упражнения, контроля)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3901" y="255604"/>
            <a:ext cx="3230881" cy="5078313"/>
          </a:xfrm>
          <a:prstGeom prst="rect">
            <a:avLst/>
          </a:prstGeom>
          <a:solidFill>
            <a:srgbClr val="FF979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Игровые технологии могут быть использованы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397839" y="94303"/>
            <a:ext cx="6754612" cy="1077218"/>
          </a:xfrm>
          <a:prstGeom prst="rect">
            <a:avLst/>
          </a:prstGeom>
          <a:solidFill>
            <a:srgbClr val="FF979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>
            <a:defPPr>
              <a:defRPr lang="ru-RU"/>
            </a:defPPr>
            <a:lvl2pPr lvl="1" algn="ctr">
              <a:defRPr sz="2800" b="1">
                <a:latin typeface="+mj-lt"/>
                <a:ea typeface="+mj-ea"/>
                <a:cs typeface="+mj-cs"/>
              </a:defRPr>
            </a:lvl2pPr>
          </a:lstStyle>
          <a:p>
            <a:pPr algn="ctr"/>
            <a:r>
              <a:rPr lang="ru-RU" sz="3200" b="1" dirty="0">
                <a:latin typeface="+mj-lt"/>
              </a:rPr>
              <a:t>для освоения темы или содержания изучаемого материала</a:t>
            </a: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743820" y="321797"/>
            <a:ext cx="720212" cy="587827"/>
          </a:xfrm>
          <a:prstGeom prst="downArrow">
            <a:avLst/>
          </a:prstGeom>
          <a:solidFill>
            <a:srgbClr val="FF9797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3728591" y="4233457"/>
            <a:ext cx="720212" cy="587827"/>
          </a:xfrm>
          <a:prstGeom prst="downArrow">
            <a:avLst/>
          </a:prstGeom>
          <a:solidFill>
            <a:srgbClr val="FF9797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3743820" y="2040007"/>
            <a:ext cx="720212" cy="587827"/>
          </a:xfrm>
          <a:prstGeom prst="downArrow">
            <a:avLst/>
          </a:prstGeom>
          <a:solidFill>
            <a:srgbClr val="FF9797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382610" y="3496320"/>
            <a:ext cx="6754612" cy="2062103"/>
          </a:xfrm>
          <a:prstGeom prst="rect">
            <a:avLst/>
          </a:prstGeom>
          <a:solidFill>
            <a:srgbClr val="FF979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как часть образовательной программы, формируемой коллективом образовательного учреждения.</a:t>
            </a:r>
          </a:p>
        </p:txBody>
      </p:sp>
    </p:spTree>
    <p:extLst>
      <p:ext uri="{BB962C8B-B14F-4D97-AF65-F5344CB8AC3E}">
        <p14:creationId xmlns:p14="http://schemas.microsoft.com/office/powerpoint/2010/main" val="2983064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9274" y="813855"/>
            <a:ext cx="5984976" cy="5661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600" b="1" dirty="0">
                <a:latin typeface="+mj-lt"/>
                <a:ea typeface="+mj-ea"/>
                <a:cs typeface="+mj-cs"/>
              </a:rPr>
              <a:t>предложение игры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8681" y="93642"/>
            <a:ext cx="3622766" cy="554169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Руководство </a:t>
            </a:r>
            <a:r>
              <a:rPr lang="ru-RU" dirty="0"/>
              <a:t>педагога при организации игровой технологии должно соответствовать требованиям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064044" y="45022"/>
            <a:ext cx="6000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/>
              <a:t>в</a:t>
            </a:r>
            <a:r>
              <a:rPr lang="ru-RU" sz="3600" dirty="0" smtClean="0"/>
              <a:t>ыбор игры</a:t>
            </a:r>
            <a:endParaRPr lang="ru-RU" sz="3600" dirty="0"/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4425255" y="98423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4417640" y="3322476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4410025" y="4981321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4410024" y="4199696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4425255" y="2362348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4425255" y="1494871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64044" y="1502782"/>
            <a:ext cx="6000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 dirty="0">
                <a:latin typeface="+mj-lt"/>
                <a:ea typeface="+mj-ea"/>
                <a:cs typeface="+mj-cs"/>
              </a:rPr>
              <a:t>объяснение игры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64044" y="2247213"/>
            <a:ext cx="6000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 dirty="0">
                <a:latin typeface="+mj-lt"/>
                <a:ea typeface="+mj-ea"/>
                <a:cs typeface="+mj-cs"/>
              </a:rPr>
              <a:t>игровое оборудование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64044" y="3007973"/>
            <a:ext cx="6000206" cy="120032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 dirty="0">
                <a:latin typeface="+mj-lt"/>
                <a:ea typeface="+mj-ea"/>
                <a:cs typeface="+mj-cs"/>
              </a:rPr>
              <a:t>организация игрового коллектива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79274" y="4322731"/>
            <a:ext cx="6000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>
                <a:latin typeface="+mj-lt"/>
                <a:ea typeface="+mj-ea"/>
                <a:cs typeface="+mj-cs"/>
              </a:rPr>
              <a:t>развитие игровой ситуации </a:t>
            </a:r>
            <a:endParaRPr lang="ru-RU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64044" y="5091886"/>
            <a:ext cx="6000206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>
                <a:latin typeface="+mj-lt"/>
                <a:ea typeface="+mj-ea"/>
                <a:cs typeface="+mj-cs"/>
              </a:rPr>
              <a:t>окончание игры </a:t>
            </a:r>
            <a:endParaRPr lang="ru-RU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18" name="Стрелка вниз 17"/>
          <p:cNvSpPr/>
          <p:nvPr/>
        </p:nvSpPr>
        <p:spPr>
          <a:xfrm rot="16200000">
            <a:off x="4432870" y="737606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9510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08619" y="1037347"/>
            <a:ext cx="6769841" cy="12801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200" b="1" dirty="0" smtClean="0">
                <a:latin typeface="+mj-lt"/>
                <a:ea typeface="+mj-ea"/>
                <a:cs typeface="+mj-cs"/>
              </a:rPr>
              <a:t>по </a:t>
            </a:r>
            <a:r>
              <a:rPr lang="ru-RU" sz="3200" b="1" dirty="0">
                <a:latin typeface="+mj-lt"/>
                <a:ea typeface="+mj-ea"/>
                <a:cs typeface="+mj-cs"/>
              </a:rPr>
              <a:t>характеру педагогического процесса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8681" y="255604"/>
            <a:ext cx="2133599" cy="50783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Виды </a:t>
            </a:r>
            <a:r>
              <a:rPr lang="ru-RU" dirty="0" err="1" smtClean="0"/>
              <a:t>педаго-гических</a:t>
            </a:r>
            <a:r>
              <a:rPr lang="ru-RU" dirty="0" smtClean="0"/>
              <a:t> </a:t>
            </a:r>
            <a:r>
              <a:rPr lang="ru-RU" dirty="0"/>
              <a:t>игр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616234" y="285354"/>
            <a:ext cx="6754612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>
            <a:defPPr>
              <a:defRPr lang="ru-RU"/>
            </a:defPPr>
            <a:lvl2pPr lvl="1" algn="ctr">
              <a:defRPr sz="2800" b="1">
                <a:latin typeface="+mj-lt"/>
                <a:ea typeface="+mj-ea"/>
                <a:cs typeface="+mj-cs"/>
              </a:defRPr>
            </a:lvl2pPr>
          </a:lstStyle>
          <a:p>
            <a:pPr algn="ctr"/>
            <a:r>
              <a:rPr lang="ru-RU" sz="3200" b="1" dirty="0" smtClean="0">
                <a:latin typeface="+mj-lt"/>
              </a:rPr>
              <a:t>по </a:t>
            </a:r>
            <a:r>
              <a:rPr lang="ru-RU" sz="3200" b="1" dirty="0">
                <a:latin typeface="+mj-lt"/>
              </a:rPr>
              <a:t>виду деятельности</a:t>
            </a: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2936086" y="305178"/>
            <a:ext cx="720212" cy="58782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2962214" y="4660481"/>
            <a:ext cx="720212" cy="58782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2936087" y="3681310"/>
            <a:ext cx="720212" cy="58782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642360" y="4662006"/>
            <a:ext cx="6754612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200" b="1" dirty="0" smtClean="0">
                <a:latin typeface="+mj-lt"/>
                <a:ea typeface="+mj-ea"/>
                <a:cs typeface="+mj-cs"/>
              </a:rPr>
              <a:t>по </a:t>
            </a:r>
            <a:r>
              <a:rPr lang="ru-RU" sz="3200" b="1" dirty="0">
                <a:latin typeface="+mj-lt"/>
                <a:ea typeface="+mj-ea"/>
                <a:cs typeface="+mj-cs"/>
              </a:rPr>
              <a:t>игровому оборудованию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34745" y="2491410"/>
            <a:ext cx="6769841" cy="8647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200" b="1" dirty="0" smtClean="0">
                <a:latin typeface="+mj-lt"/>
                <a:ea typeface="+mj-ea"/>
                <a:cs typeface="+mj-cs"/>
              </a:rPr>
              <a:t>по </a:t>
            </a:r>
            <a:r>
              <a:rPr lang="ru-RU" sz="3200" b="1" dirty="0">
                <a:latin typeface="+mj-lt"/>
                <a:ea typeface="+mj-ea"/>
                <a:cs typeface="+mj-cs"/>
              </a:rPr>
              <a:t>характеру игровой методики</a:t>
            </a:r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2936086" y="1424279"/>
            <a:ext cx="720212" cy="58782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2962215" y="2656764"/>
            <a:ext cx="720212" cy="58782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16234" y="3542849"/>
            <a:ext cx="6769841" cy="8647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200" b="1" dirty="0" smtClean="0">
                <a:latin typeface="+mj-lt"/>
                <a:ea typeface="+mj-ea"/>
                <a:cs typeface="+mj-cs"/>
              </a:rPr>
              <a:t>по </a:t>
            </a:r>
            <a:r>
              <a:rPr lang="ru-RU" sz="3200" b="1" dirty="0">
                <a:latin typeface="+mj-lt"/>
                <a:ea typeface="+mj-ea"/>
                <a:cs typeface="+mj-cs"/>
              </a:rPr>
              <a:t>содержанию</a:t>
            </a:r>
          </a:p>
        </p:txBody>
      </p:sp>
    </p:spTree>
    <p:extLst>
      <p:ext uri="{BB962C8B-B14F-4D97-AF65-F5344CB8AC3E}">
        <p14:creationId xmlns:p14="http://schemas.microsoft.com/office/powerpoint/2010/main" val="1072038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40618" y="923393"/>
            <a:ext cx="7385956" cy="566103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повышает познавательный интерес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9601" y="230349"/>
            <a:ext cx="2712719" cy="5078313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  <a:p>
            <a:r>
              <a:rPr lang="ru-RU" dirty="0" smtClean="0"/>
              <a:t>Значение игровой технологии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40618" y="124755"/>
            <a:ext cx="7385956" cy="646331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/>
              <a:t>активизирует воспитанников</a:t>
            </a:r>
            <a:endParaRPr lang="ru-RU" sz="2800" dirty="0"/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286599" y="154006"/>
            <a:ext cx="720212" cy="587827"/>
          </a:xfrm>
          <a:prstGeom prst="downArrow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3263745" y="2453325"/>
            <a:ext cx="720212" cy="587827"/>
          </a:xfrm>
          <a:prstGeom prst="downArrow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3263745" y="4704322"/>
            <a:ext cx="720212" cy="587827"/>
          </a:xfrm>
          <a:prstGeom prst="downArrow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3252865" y="3443728"/>
            <a:ext cx="720212" cy="587827"/>
          </a:xfrm>
          <a:prstGeom prst="downArrow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3245247" y="1684832"/>
            <a:ext cx="720212" cy="587827"/>
          </a:xfrm>
          <a:prstGeom prst="downArrow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3271363" y="916339"/>
            <a:ext cx="720212" cy="587827"/>
          </a:xfrm>
          <a:prstGeom prst="downArrow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925382" y="1677389"/>
            <a:ext cx="7393573" cy="584775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вызывает эмоциональный подъём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925382" y="2450057"/>
            <a:ext cx="7385957" cy="584775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способствует развитию творчества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903073" y="3203906"/>
            <a:ext cx="7359838" cy="1077218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200" b="1" dirty="0" smtClean="0">
                <a:latin typeface="+mj-lt"/>
                <a:ea typeface="+mj-ea"/>
                <a:cs typeface="+mj-cs"/>
              </a:rPr>
              <a:t>концентрирует </a:t>
            </a:r>
            <a:r>
              <a:rPr lang="ru-RU" sz="3200" b="1" dirty="0">
                <a:latin typeface="+mj-lt"/>
                <a:ea typeface="+mj-ea"/>
                <a:cs typeface="+mj-cs"/>
              </a:rPr>
              <a:t>время занятий за счёт чётко сформулированных условий игры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899266" y="4459627"/>
            <a:ext cx="7393573" cy="1077218"/>
          </a:xfrm>
          <a:prstGeom prst="rect">
            <a:avLst/>
          </a:prstGeom>
          <a:solidFill>
            <a:srgbClr val="AA72D4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позволяет педагогу варьировать стратегию и тактику игровых действий </a:t>
            </a:r>
          </a:p>
        </p:txBody>
      </p:sp>
    </p:spTree>
    <p:extLst>
      <p:ext uri="{BB962C8B-B14F-4D97-AF65-F5344CB8AC3E}">
        <p14:creationId xmlns:p14="http://schemas.microsoft.com/office/powerpoint/2010/main" val="21862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160" y="136525"/>
            <a:ext cx="10820399" cy="5517515"/>
          </a:xfr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200" b="1" dirty="0"/>
              <a:t>Для дитяти игра – действительность, и действительность гораздо более интересная, чем та, которая его окружает. Интереснее она для ребенка именно потому, что понятнее: а понятнее она ему потому, что отчасти есть его собственное создание… В действительной жизни дитя не более, как дитя, существо, не имеющее никакой самостоятельности, слепо и беззаботно увлекаемое течением жизни; в игре же дитя, уже зреющий человек, пробует свои силы и самостоятельно распоряжается своими же </a:t>
            </a:r>
            <a:r>
              <a:rPr lang="ru-RU" sz="3200" b="1" dirty="0" smtClean="0"/>
              <a:t>созданиями. </a:t>
            </a:r>
            <a:br>
              <a:rPr lang="ru-RU" sz="3200" b="1" dirty="0" smtClean="0"/>
            </a:br>
            <a:r>
              <a:rPr lang="ru-RU" sz="3200" b="1" dirty="0" smtClean="0"/>
              <a:t>                                                                      К.Д. Ушинский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67636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359" y="502285"/>
            <a:ext cx="10006263" cy="4191635"/>
          </a:xfrm>
          <a:solidFill>
            <a:schemeClr val="accent4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3600" b="1" dirty="0" smtClean="0"/>
              <a:t>Игра </a:t>
            </a:r>
            <a:r>
              <a:rPr lang="ru-RU" sz="3600" b="1" dirty="0"/>
              <a:t>– это огромное светлое окно</a:t>
            </a:r>
            <a:r>
              <a:rPr lang="ru-RU" sz="3600" b="1" dirty="0" smtClean="0"/>
              <a:t>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через которое в духовный мир ребёнка </a:t>
            </a:r>
            <a:r>
              <a:rPr lang="ru-RU" sz="3600" b="1" dirty="0" smtClean="0"/>
              <a:t>вливается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живительный поток представлений</a:t>
            </a:r>
            <a:r>
              <a:rPr lang="ru-RU" sz="3600" b="1" dirty="0" smtClean="0"/>
              <a:t>,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понятий об окружающем мире</a:t>
            </a:r>
            <a:r>
              <a:rPr lang="ru-RU" sz="3600" b="1" dirty="0" smtClean="0"/>
              <a:t>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Игра – это искра, зажигающая огонёк </a:t>
            </a:r>
            <a:r>
              <a:rPr lang="ru-RU" sz="3600" b="1" dirty="0" smtClean="0"/>
              <a:t>пытливости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/>
              <a:t>и </a:t>
            </a:r>
            <a:r>
              <a:rPr lang="ru-RU" sz="3600" b="1" dirty="0" smtClean="0"/>
              <a:t>любознательности.</a:t>
            </a: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/>
              <a:t>                                                В.А. Сухомлинский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714193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680" y="1440180"/>
            <a:ext cx="2179320" cy="3025140"/>
          </a:xfr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организация </a:t>
            </a:r>
            <a:r>
              <a:rPr lang="ru-RU" sz="2800" b="1" dirty="0" err="1" smtClean="0"/>
              <a:t>педагогичес</a:t>
            </a:r>
            <a:r>
              <a:rPr lang="ru-RU" sz="2800" b="1" dirty="0" smtClean="0"/>
              <a:t>-кого процесса </a:t>
            </a:r>
            <a:br>
              <a:rPr lang="ru-RU" sz="2800" b="1" dirty="0" smtClean="0"/>
            </a:br>
            <a:r>
              <a:rPr lang="ru-RU" sz="2800" b="1" dirty="0" smtClean="0"/>
              <a:t>в форме различных </a:t>
            </a:r>
            <a:r>
              <a:rPr lang="ru-RU" sz="2800" b="1" dirty="0" err="1" smtClean="0"/>
              <a:t>педагогичес</a:t>
            </a:r>
            <a:r>
              <a:rPr lang="ru-RU" sz="2800" b="1" dirty="0" smtClean="0"/>
              <a:t>-ких игр 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68680" y="194579"/>
            <a:ext cx="9997439" cy="7694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prstClr val="black"/>
                </a:solidFill>
                <a:latin typeface="Calibri Light" panose="020F0302020204030204"/>
                <a:ea typeface="+mj-ea"/>
                <a:cs typeface="+mj-cs"/>
              </a:rPr>
              <a:t>Игровая педагогическая технология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403504" y="1440180"/>
            <a:ext cx="7462615" cy="7772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smtClean="0"/>
              <a:t> последовательная деятельность педагога по</a:t>
            </a:r>
            <a:endParaRPr lang="ru-RU" sz="28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158612" y="2676480"/>
            <a:ext cx="1983308" cy="2819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/>
              <a:t>отбору, разработке, подготовке игр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252532" y="2676480"/>
            <a:ext cx="1908162" cy="2819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/>
              <a:t>включению детей в игровую </a:t>
            </a:r>
            <a:r>
              <a:rPr lang="ru-RU" sz="2800" b="1" dirty="0" smtClean="0"/>
              <a:t>деятель-</a:t>
            </a:r>
            <a:r>
              <a:rPr lang="ru-RU" sz="2800" b="1" dirty="0" err="1" smtClean="0"/>
              <a:t>ность</a:t>
            </a:r>
            <a:endParaRPr lang="ru-RU" sz="28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271306" y="2693580"/>
            <a:ext cx="1448854" cy="27889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 err="1" smtClean="0"/>
              <a:t>осущес-твлению</a:t>
            </a:r>
            <a:r>
              <a:rPr lang="ru-RU" sz="2800" b="1" dirty="0" smtClean="0"/>
              <a:t> </a:t>
            </a:r>
            <a:r>
              <a:rPr lang="ru-RU" sz="2800" b="1" dirty="0"/>
              <a:t>самой игры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8830772" y="2676480"/>
            <a:ext cx="2187748" cy="28194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dirty="0"/>
              <a:t>подведению итогов, результатов игровой деятельности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1598234" y="964020"/>
            <a:ext cx="720212" cy="476160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9397041" y="981120"/>
            <a:ext cx="720212" cy="476160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9564540" y="2200320"/>
            <a:ext cx="720212" cy="476160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636101" y="2217420"/>
            <a:ext cx="720212" cy="476160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5846507" y="2200320"/>
            <a:ext cx="720212" cy="476160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3790160" y="2200320"/>
            <a:ext cx="720212" cy="476160"/>
          </a:xfrm>
          <a:prstGeom prst="downArrow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8200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7005"/>
            <a:ext cx="10287000" cy="686435"/>
          </a:xfr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pPr algn="ctr"/>
            <a:r>
              <a:rPr lang="ru-RU" sz="4000" b="1" dirty="0"/>
              <a:t>Концептуальные основы игровой технологии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1158240"/>
            <a:ext cx="2529840" cy="4406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400" b="1" dirty="0">
                <a:latin typeface="+mj-lt"/>
                <a:ea typeface="+mj-ea"/>
                <a:cs typeface="+mj-cs"/>
              </a:rPr>
              <a:t>Игровая форма совместной деятельности с детьми создаётся при помощи игровых приёмов и ситуаций, выступающих в качестве средства побуждения и стимулирования ребёнка к деятельности.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51860" y="1158240"/>
            <a:ext cx="2598420" cy="4406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400" b="1" dirty="0">
                <a:latin typeface="+mj-lt"/>
                <a:ea typeface="+mj-ea"/>
                <a:cs typeface="+mj-cs"/>
              </a:rPr>
              <a:t>Реализация педагогической игры осуществляется в следующей последовательности - дидактическая цель ставится в форме игровой задачи, образовательная деятельность подчиняется правилам игры; учебный материал используется в качестве её средства; успешное выполнение дидактического задания связывается с игровым результатом.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134100" y="1158240"/>
            <a:ext cx="2019300" cy="4406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400" b="1">
                <a:latin typeface="+mj-lt"/>
                <a:ea typeface="+mj-ea"/>
                <a:cs typeface="+mj-cs"/>
              </a:rPr>
              <a:t>Игровая технология охватывает определённую часть образовательного процесса, объединённую общим содержанием, сюжетом, персонажем.</a:t>
            </a:r>
            <a:endParaRPr lang="ru-RU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44840" y="1158240"/>
            <a:ext cx="2880360" cy="4406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2400" b="1">
                <a:latin typeface="+mj-lt"/>
                <a:ea typeface="+mj-ea"/>
                <a:cs typeface="+mj-cs"/>
              </a:rPr>
              <a:t>В игровую технологию включаются последовательно игры и упражнения, формирующие одно из интегративных качеств или знание из образовательной области. Но при этом игровой материал должен активизировать образовательный процесс и повысить эффективность освоения учебного материала.</a:t>
            </a:r>
            <a:endParaRPr lang="ru-RU" sz="2400" b="1" dirty="0">
              <a:latin typeface="+mj-lt"/>
              <a:ea typeface="+mj-ea"/>
              <a:cs typeface="+mj-cs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1522034" y="853440"/>
            <a:ext cx="720212" cy="3048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390964" y="853440"/>
            <a:ext cx="720212" cy="3048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783644" y="883920"/>
            <a:ext cx="720212" cy="3048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9324914" y="853440"/>
            <a:ext cx="720212" cy="3048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543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6983" y="1478280"/>
            <a:ext cx="2758439" cy="2554545"/>
          </a:xfrm>
          <a:prstGeom prst="rect">
            <a:avLst/>
          </a:prstGeom>
          <a:solidFill>
            <a:srgbClr val="FF373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latin typeface="+mj-lt"/>
                <a:ea typeface="+mj-ea"/>
                <a:cs typeface="+mj-cs"/>
              </a:rPr>
              <a:t>Главная </a:t>
            </a:r>
            <a:endParaRPr lang="ru-RU" sz="4000" b="1" dirty="0" smtClean="0">
              <a:latin typeface="+mj-lt"/>
              <a:ea typeface="+mj-ea"/>
              <a:cs typeface="+mj-cs"/>
            </a:endParaRPr>
          </a:p>
          <a:p>
            <a:pPr algn="ctr"/>
            <a:r>
              <a:rPr lang="ru-RU" sz="4000" b="1" dirty="0" smtClean="0">
                <a:latin typeface="+mj-lt"/>
                <a:ea typeface="+mj-ea"/>
                <a:cs typeface="+mj-cs"/>
              </a:rPr>
              <a:t>цель </a:t>
            </a:r>
          </a:p>
          <a:p>
            <a:pPr algn="ctr"/>
            <a:r>
              <a:rPr lang="ru-RU" sz="4000" b="1" dirty="0" smtClean="0">
                <a:latin typeface="+mj-lt"/>
                <a:ea typeface="+mj-ea"/>
                <a:cs typeface="+mj-cs"/>
              </a:rPr>
              <a:t>игровой </a:t>
            </a:r>
            <a:r>
              <a:rPr lang="ru-RU" sz="4000" b="1" dirty="0">
                <a:latin typeface="+mj-lt"/>
                <a:ea typeface="+mj-ea"/>
                <a:cs typeface="+mj-cs"/>
              </a:rPr>
              <a:t>технологии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17721" y="985837"/>
            <a:ext cx="6019800" cy="3539430"/>
          </a:xfrm>
          <a:prstGeom prst="rect">
            <a:avLst/>
          </a:prstGeom>
          <a:solidFill>
            <a:srgbClr val="FF373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/>
              <a:t>создание полноценной мотивационной основы для формирования навыков и умений деятельности в зависимости от условий функционирования образовательного учреждения и уровня развития детей</a:t>
            </a:r>
          </a:p>
        </p:txBody>
      </p:sp>
      <p:sp>
        <p:nvSpPr>
          <p:cNvPr id="6" name="Стрелка вниз 5"/>
          <p:cNvSpPr/>
          <p:nvPr/>
        </p:nvSpPr>
        <p:spPr>
          <a:xfrm rot="16200000">
            <a:off x="3776465" y="2274402"/>
            <a:ext cx="720212" cy="962299"/>
          </a:xfrm>
          <a:prstGeom prst="downArrow">
            <a:avLst/>
          </a:prstGeom>
          <a:solidFill>
            <a:srgbClr val="FF3737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1951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3248" y="2724774"/>
            <a:ext cx="6760029" cy="1384995"/>
          </a:xfrm>
          <a:prstGeom prst="rect">
            <a:avLst/>
          </a:prstGeom>
          <a:solidFill>
            <a:srgbClr val="FF373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2800" b="1" dirty="0">
                <a:latin typeface="+mj-lt"/>
                <a:ea typeface="+mj-ea"/>
                <a:cs typeface="+mj-cs"/>
              </a:rPr>
              <a:t>Подобрать средства, активизирующие деятельность детей и повышающие её результативность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96983" y="1478280"/>
            <a:ext cx="2758439" cy="1938992"/>
          </a:xfrm>
          <a:prstGeom prst="rect">
            <a:avLst/>
          </a:prstGeom>
          <a:solidFill>
            <a:srgbClr val="FF373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  <a:ea typeface="+mj-ea"/>
                <a:cs typeface="+mj-cs"/>
              </a:rPr>
              <a:t>Задачи</a:t>
            </a:r>
          </a:p>
          <a:p>
            <a:pPr algn="ctr"/>
            <a:r>
              <a:rPr lang="ru-RU" sz="4000" b="1" dirty="0" smtClean="0">
                <a:latin typeface="+mj-lt"/>
                <a:ea typeface="+mj-ea"/>
                <a:cs typeface="+mj-cs"/>
              </a:rPr>
              <a:t>игровой </a:t>
            </a:r>
            <a:r>
              <a:rPr lang="ru-RU" sz="4000" b="1" dirty="0">
                <a:latin typeface="+mj-lt"/>
                <a:ea typeface="+mj-ea"/>
                <a:cs typeface="+mj-cs"/>
              </a:rPr>
              <a:t>технологии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43249" y="691800"/>
            <a:ext cx="6760029" cy="1815882"/>
          </a:xfrm>
          <a:prstGeom prst="rect">
            <a:avLst/>
          </a:prstGeom>
          <a:solidFill>
            <a:srgbClr val="FF3737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+mj-lt"/>
                <a:ea typeface="+mj-ea"/>
                <a:cs typeface="+mj-cs"/>
              </a:rPr>
              <a:t>Достигнуть высокого уровня мотивации, осознанной потребности в усвоении знаний и умений за счёт собственной активности ребёнка.</a:t>
            </a: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589230" y="1544472"/>
            <a:ext cx="720212" cy="587827"/>
          </a:xfrm>
          <a:prstGeom prst="downArrow">
            <a:avLst/>
          </a:prstGeom>
          <a:solidFill>
            <a:srgbClr val="FF3737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3589230" y="2883064"/>
            <a:ext cx="720212" cy="587827"/>
          </a:xfrm>
          <a:prstGeom prst="downArrow">
            <a:avLst/>
          </a:prstGeom>
          <a:solidFill>
            <a:srgbClr val="FF3737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834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9274" y="1195474"/>
            <a:ext cx="5303520" cy="56610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600" b="1" dirty="0">
                <a:latin typeface="+mj-lt"/>
                <a:ea typeface="+mj-ea"/>
                <a:cs typeface="+mj-cs"/>
              </a:rPr>
              <a:t>Научная база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8681" y="255604"/>
            <a:ext cx="3622766" cy="507831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  <a:p>
            <a:r>
              <a:rPr lang="ru-RU" dirty="0"/>
              <a:t>Игровая технология должна соответствовать следующим требованиям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79274" y="320822"/>
            <a:ext cx="530352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/>
              <a:t>Технологическая схема</a:t>
            </a: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4421992" y="311548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6200000">
            <a:off x="4417639" y="2880385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6200000">
            <a:off x="4425264" y="4679897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4425264" y="3780993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4425254" y="2012206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4410024" y="1144028"/>
            <a:ext cx="720212" cy="587827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79274" y="2038766"/>
            <a:ext cx="530352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 dirty="0">
                <a:latin typeface="+mj-lt"/>
                <a:ea typeface="+mj-ea"/>
                <a:cs typeface="+mj-cs"/>
              </a:rPr>
              <a:t>Системность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064044" y="2918269"/>
            <a:ext cx="530352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 dirty="0">
                <a:latin typeface="+mj-lt"/>
                <a:ea typeface="+mj-ea"/>
                <a:cs typeface="+mj-cs"/>
              </a:rPr>
              <a:t>Управляемость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79274" y="3813296"/>
            <a:ext cx="530352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 dirty="0">
                <a:latin typeface="+mj-lt"/>
                <a:ea typeface="+mj-ea"/>
                <a:cs typeface="+mj-cs"/>
              </a:rPr>
              <a:t>Эффективность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079274" y="4662331"/>
            <a:ext cx="5303520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600" b="1" dirty="0" err="1">
                <a:latin typeface="+mj-lt"/>
                <a:ea typeface="+mj-ea"/>
                <a:cs typeface="+mj-cs"/>
              </a:rPr>
              <a:t>Воспроизводимость</a:t>
            </a:r>
            <a:endParaRPr lang="ru-RU" sz="3600" b="1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80347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45416" y="1393968"/>
            <a:ext cx="6769841" cy="28051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быть лично причастным к изучаемому явлению(мотивация ориентирована на удовлетворение познавательных интересов и радость творчества)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8681" y="255604"/>
            <a:ext cx="2773679" cy="50783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Игровые технологии дают ребёнку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60646" y="255604"/>
            <a:ext cx="6754612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>
            <a:defPPr>
              <a:defRPr lang="ru-RU"/>
            </a:defPPr>
            <a:lvl2pPr lvl="1" algn="ctr">
              <a:defRPr sz="2800" b="1">
                <a:latin typeface="+mj-lt"/>
                <a:ea typeface="+mj-ea"/>
                <a:cs typeface="+mj-cs"/>
              </a:defRPr>
            </a:lvl2pPr>
          </a:lstStyle>
          <a:p>
            <a:pPr algn="ctr"/>
            <a:r>
              <a:rPr lang="ru-RU" sz="3200" b="1" dirty="0">
                <a:latin typeface="+mj-lt"/>
              </a:rPr>
              <a:t>возможность «примерить» на себя важнейшие социальные роли</a:t>
            </a: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591397" y="736271"/>
            <a:ext cx="720212" cy="587827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3576168" y="4455444"/>
            <a:ext cx="720212" cy="587827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3576168" y="2500846"/>
            <a:ext cx="720212" cy="587827"/>
          </a:xfrm>
          <a:prstGeom prst="downArrow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30188" y="4256540"/>
            <a:ext cx="6754612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200" b="1" dirty="0">
                <a:latin typeface="+mj-lt"/>
                <a:ea typeface="+mj-ea"/>
                <a:cs typeface="+mj-cs"/>
              </a:rPr>
              <a:t>прожить некоторое время в «реальных жизненных условиях»</a:t>
            </a:r>
          </a:p>
        </p:txBody>
      </p:sp>
    </p:spTree>
    <p:extLst>
      <p:ext uri="{BB962C8B-B14F-4D97-AF65-F5344CB8AC3E}">
        <p14:creationId xmlns:p14="http://schemas.microsoft.com/office/powerpoint/2010/main" val="4123630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30188" y="1265995"/>
            <a:ext cx="6769841" cy="12801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200" b="1" dirty="0" smtClean="0">
                <a:latin typeface="+mj-lt"/>
                <a:ea typeface="+mj-ea"/>
                <a:cs typeface="+mj-cs"/>
              </a:rPr>
              <a:t>деятельностью </a:t>
            </a:r>
            <a:r>
              <a:rPr lang="ru-RU" sz="3200" b="1" dirty="0">
                <a:latin typeface="+mj-lt"/>
                <a:ea typeface="+mj-ea"/>
                <a:cs typeface="+mj-cs"/>
              </a:rPr>
              <a:t>для реализации творчества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1" y="255604"/>
            <a:ext cx="2804160" cy="507831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 b="1"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Игровая технология при правильном руководстве становится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214958" y="274411"/>
            <a:ext cx="6754612" cy="5847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>
            <a:defPPr>
              <a:defRPr lang="ru-RU"/>
            </a:defPPr>
            <a:lvl2pPr lvl="1" algn="ctr">
              <a:defRPr sz="2800" b="1">
                <a:latin typeface="+mj-lt"/>
                <a:ea typeface="+mj-ea"/>
                <a:cs typeface="+mj-cs"/>
              </a:defRPr>
            </a:lvl2pPr>
          </a:lstStyle>
          <a:p>
            <a:pPr algn="ctr"/>
            <a:r>
              <a:rPr lang="ru-RU" sz="3200" b="1" dirty="0" smtClean="0">
                <a:latin typeface="+mj-lt"/>
              </a:rPr>
              <a:t>способом </a:t>
            </a:r>
            <a:r>
              <a:rPr lang="ru-RU" sz="3200" b="1" dirty="0">
                <a:latin typeface="+mj-lt"/>
              </a:rPr>
              <a:t>обучения</a:t>
            </a:r>
          </a:p>
        </p:txBody>
      </p:sp>
      <p:sp>
        <p:nvSpPr>
          <p:cNvPr id="7" name="Стрелка вниз 6"/>
          <p:cNvSpPr/>
          <p:nvPr/>
        </p:nvSpPr>
        <p:spPr>
          <a:xfrm rot="16200000">
            <a:off x="3576169" y="312640"/>
            <a:ext cx="720212" cy="58782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16200000">
            <a:off x="3576169" y="4455444"/>
            <a:ext cx="720212" cy="58782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6200000">
            <a:off x="3576169" y="3001235"/>
            <a:ext cx="720212" cy="58782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230188" y="4256540"/>
            <a:ext cx="6754612" cy="10772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1" algn="ctr"/>
            <a:r>
              <a:rPr lang="ru-RU" sz="3200" b="1" dirty="0" smtClean="0">
                <a:latin typeface="+mj-lt"/>
                <a:ea typeface="+mj-ea"/>
                <a:cs typeface="+mj-cs"/>
              </a:rPr>
              <a:t>первым шагом </a:t>
            </a:r>
            <a:r>
              <a:rPr lang="ru-RU" sz="3200" b="1" dirty="0">
                <a:latin typeface="+mj-lt"/>
                <a:ea typeface="+mj-ea"/>
                <a:cs typeface="+mj-cs"/>
              </a:rPr>
              <a:t>социализации ребёнка в обществе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230188" y="2942022"/>
            <a:ext cx="6769841" cy="86474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vert="horz" lIns="91440" tIns="45720" rIns="91440" bIns="45720" rtlCol="0" anchor="ctr">
            <a:noAutofit/>
          </a:bodyPr>
          <a:lstStyle/>
          <a:p>
            <a:pPr lvl="1" algn="ctr"/>
            <a:r>
              <a:rPr lang="ru-RU" sz="3200" b="1" dirty="0" smtClean="0">
                <a:latin typeface="+mj-lt"/>
                <a:ea typeface="+mj-ea"/>
                <a:cs typeface="+mj-cs"/>
              </a:rPr>
              <a:t>методом </a:t>
            </a:r>
            <a:r>
              <a:rPr lang="ru-RU" sz="3200" b="1" dirty="0">
                <a:latin typeface="+mj-lt"/>
                <a:ea typeface="+mj-ea"/>
                <a:cs typeface="+mj-cs"/>
              </a:rPr>
              <a:t>терапии</a:t>
            </a:r>
          </a:p>
        </p:txBody>
      </p:sp>
      <p:sp>
        <p:nvSpPr>
          <p:cNvPr id="10" name="Стрелка вниз 9"/>
          <p:cNvSpPr/>
          <p:nvPr/>
        </p:nvSpPr>
        <p:spPr>
          <a:xfrm rot="16200000">
            <a:off x="3576168" y="1406742"/>
            <a:ext cx="720212" cy="587827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6820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520</Words>
  <Application>Microsoft Office PowerPoint</Application>
  <PresentationFormat>Широкоэкранный</PresentationFormat>
  <Paragraphs>72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Игровые  технологии  в  образовательном  процессе</vt:lpstr>
      <vt:lpstr>Игра – это огромное светлое окно, через которое в духовный мир ребёнка вливается живительный поток представлений, понятий об окружающем мире. Игра – это искра, зажигающая огонёк пытливости и любознательности.                                                 В.А. Сухомлинский</vt:lpstr>
      <vt:lpstr>организация педагогичес-кого процесса  в форме различных педагогичес-ких игр </vt:lpstr>
      <vt:lpstr>Концептуальные основы игровой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дитяти игра – действительность, и действительность гораздо более интересная, чем та, которая его окружает. Интереснее она для ребенка именно потому, что понятнее: а понятнее она ему потому, что отчасти есть его собственное создание… В действительной жизни дитя не более, как дитя, существо, не имеющее никакой самостоятельности, слепо и беззаботно увлекаемое течением жизни; в игре же дитя, уже зреющий человек, пробует свои силы и самостоятельно распоряжается своими же созданиями.                                                                        К.Д. Ушинский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65</cp:revision>
  <dcterms:created xsi:type="dcterms:W3CDTF">2019-12-27T14:26:22Z</dcterms:created>
  <dcterms:modified xsi:type="dcterms:W3CDTF">2019-12-30T17:25:45Z</dcterms:modified>
</cp:coreProperties>
</file>