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468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2272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905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20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587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432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107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521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735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413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1531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A14321-F4E4-4991-9268-AF9DA73AC044}" type="datetimeFigureOut">
              <a:rPr lang="ru-RU" smtClean="0"/>
              <a:t>14.02.2016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1CAC2-0C21-4524-B95D-ED917D1456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644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063" y="300731"/>
            <a:ext cx="6026239" cy="652306"/>
          </a:xfr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800" dirty="0"/>
              <a:t>МКОУ «СШ №2 р. п. Новая Майна»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483351"/>
            <a:ext cx="10439400" cy="1337122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b="1" dirty="0"/>
              <a:t>Конституция России – путь к правовому государству</a:t>
            </a:r>
          </a:p>
          <a:p>
            <a:pPr marL="0" indent="0" algn="ctr">
              <a:buNone/>
            </a:pPr>
            <a:r>
              <a:rPr lang="ru-RU" sz="3200" b="1" dirty="0"/>
              <a:t>Проект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42478" y="3282862"/>
            <a:ext cx="3111322" cy="2554545"/>
          </a:xfrm>
          <a:prstGeom prst="rect">
            <a:avLst/>
          </a:prstGeom>
          <a:ln>
            <a:noFill/>
          </a:ln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/>
              <a:t>Выполнили:</a:t>
            </a:r>
          </a:p>
          <a:p>
            <a:r>
              <a:rPr lang="ru-RU" sz="2000" dirty="0"/>
              <a:t>Обучающиеся 11 класса</a:t>
            </a:r>
          </a:p>
          <a:p>
            <a:r>
              <a:rPr lang="ru-RU" sz="2000" dirty="0" err="1"/>
              <a:t>Абрашкова</a:t>
            </a:r>
            <a:r>
              <a:rPr lang="ru-RU" sz="2000" dirty="0"/>
              <a:t> М.В. и </a:t>
            </a:r>
          </a:p>
          <a:p>
            <a:r>
              <a:rPr lang="ru-RU" sz="2000" dirty="0"/>
              <a:t>Пучков М.С.</a:t>
            </a:r>
          </a:p>
          <a:p>
            <a:r>
              <a:rPr lang="ru-RU" sz="2000" dirty="0"/>
              <a:t> </a:t>
            </a:r>
          </a:p>
          <a:p>
            <a:r>
              <a:rPr lang="ru-RU" sz="2000" dirty="0"/>
              <a:t>Руководитель:</a:t>
            </a:r>
          </a:p>
          <a:p>
            <a:r>
              <a:rPr lang="ru-RU" sz="2000" dirty="0"/>
              <a:t>Учитель истории</a:t>
            </a:r>
          </a:p>
          <a:p>
            <a:r>
              <a:rPr lang="ru-RU" sz="2000" dirty="0" err="1"/>
              <a:t>Молоткова</a:t>
            </a:r>
            <a:r>
              <a:rPr lang="ru-RU" sz="2000" dirty="0"/>
              <a:t> Е.И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155306" y="6075782"/>
            <a:ext cx="1957588" cy="52322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Новая Майна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2016 год</a:t>
            </a:r>
            <a:endParaRPr lang="ru-RU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1990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0545" y="1595940"/>
            <a:ext cx="3810000" cy="5076825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3183" y="257578"/>
            <a:ext cx="11771290" cy="869792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4000" b="1" dirty="0"/>
              <a:t>Конституция России – путь к правовому государству</a:t>
            </a:r>
          </a:p>
        </p:txBody>
      </p:sp>
    </p:spTree>
    <p:extLst>
      <p:ext uri="{BB962C8B-B14F-4D97-AF65-F5344CB8AC3E}">
        <p14:creationId xmlns:p14="http://schemas.microsoft.com/office/powerpoint/2010/main" val="2959624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6090" y="649912"/>
            <a:ext cx="7521261" cy="1325563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r"/>
            <a:r>
              <a:rPr lang="ru-RU" sz="2000" b="1" i="1" dirty="0"/>
              <a:t>«Там, где закон - владыка над правителями, а они – его рабы, я усматриваю спасение государства и все блага, какие только могут даровать государствам Боги»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i="1" dirty="0"/>
              <a:t>Платон (древнегреческий философ)</a:t>
            </a:r>
            <a:endParaRPr lang="ru-RU" sz="2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40182" y="2140474"/>
            <a:ext cx="7521260" cy="4430165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/>
              <a:t>Проблема: недостаточные знания по правовой </a:t>
            </a:r>
            <a:r>
              <a:rPr lang="ru-RU" dirty="0" smtClean="0"/>
              <a:t>культуре</a:t>
            </a:r>
            <a:endParaRPr lang="ru-RU" dirty="0"/>
          </a:p>
          <a:p>
            <a:r>
              <a:rPr lang="ru-RU" dirty="0"/>
              <a:t>Цель проекта — повысить свою правовую </a:t>
            </a:r>
            <a:r>
              <a:rPr lang="ru-RU" dirty="0" smtClean="0"/>
              <a:t>грамотность</a:t>
            </a:r>
            <a:endParaRPr lang="ru-RU" dirty="0"/>
          </a:p>
          <a:p>
            <a:r>
              <a:rPr lang="ru-RU" dirty="0"/>
              <a:t>Предмет </a:t>
            </a:r>
            <a:r>
              <a:rPr lang="ru-RU" dirty="0" smtClean="0"/>
              <a:t>исследования — </a:t>
            </a:r>
            <a:r>
              <a:rPr lang="ru-RU" dirty="0"/>
              <a:t>Конституция Российской Федерации</a:t>
            </a:r>
          </a:p>
          <a:p>
            <a:r>
              <a:rPr lang="ru-RU" dirty="0"/>
              <a:t>Цель исследования — доказать, что основные признаки правового государства закреплены в Конституции Российской </a:t>
            </a:r>
            <a:r>
              <a:rPr lang="ru-RU" dirty="0" smtClean="0"/>
              <a:t>Федерации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457" y="649912"/>
            <a:ext cx="3902298" cy="592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709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26487"/>
            <a:ext cx="10515600" cy="1953073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b="1" i="1" dirty="0"/>
              <a:t>Правовое государство – </a:t>
            </a:r>
            <a:r>
              <a:rPr lang="ru-RU" sz="2800" dirty="0"/>
              <a:t>государство, ограниченное в своих действиях правом, подчинённое воле суверенного народа, выражаемой в конституции, и призванное обеспечить основополагающие права и свободы личности.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408349"/>
            <a:ext cx="10515600" cy="414210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b="1" i="1" dirty="0"/>
              <a:t>Основы правового государства:</a:t>
            </a:r>
            <a:endParaRPr lang="ru-RU" dirty="0"/>
          </a:p>
          <a:p>
            <a:pPr lvl="0"/>
            <a:r>
              <a:rPr lang="ru-RU" dirty="0"/>
              <a:t>Многообразие форм собственности и свобода предпринимательства – это экономическая основа.</a:t>
            </a:r>
          </a:p>
          <a:p>
            <a:pPr lvl="0"/>
            <a:r>
              <a:rPr lang="ru-RU" dirty="0"/>
              <a:t>Демократия, парламентаризм, суверенность государства, наличие конституционных актов – политическая основа.</a:t>
            </a:r>
          </a:p>
          <a:p>
            <a:pPr lvl="0"/>
            <a:r>
              <a:rPr lang="ru-RU" dirty="0"/>
              <a:t>Высокий уровень политической и правовой культуры.</a:t>
            </a:r>
          </a:p>
          <a:p>
            <a:pPr lvl="0"/>
            <a:r>
              <a:rPr lang="ru-RU" dirty="0"/>
              <a:t>Единая и непротиворечивая система законодательства.</a:t>
            </a:r>
          </a:p>
          <a:p>
            <a:pPr lvl="0"/>
            <a:r>
              <a:rPr lang="ru-RU" dirty="0"/>
              <a:t>Соответствие внутреннего законодательства принципам и нормам международного права.</a:t>
            </a:r>
          </a:p>
          <a:p>
            <a:pPr lvl="0"/>
            <a:r>
              <a:rPr lang="ru-RU" dirty="0"/>
              <a:t>Наличие гражданского общества – социальная основа.</a:t>
            </a:r>
          </a:p>
          <a:p>
            <a:pPr lvl="0"/>
            <a:r>
              <a:rPr lang="ru-RU" dirty="0"/>
              <a:t>Общечеловеческие принципы гуманизма и справедливости, равенства и свободы личности, ее чести и достоинства – это нравственная основа.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061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6596" y="442398"/>
            <a:ext cx="9742868" cy="1325563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b="1" i="1" dirty="0"/>
              <a:t>Признаки правового государства: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2263507"/>
            <a:ext cx="10515600" cy="3570623"/>
          </a:xfrm>
        </p:spPr>
        <p:txBody>
          <a:bodyPr/>
          <a:lstStyle/>
          <a:p>
            <a:r>
              <a:rPr lang="ru-RU" b="1" dirty="0"/>
              <a:t>Верховенство права в обществе </a:t>
            </a:r>
          </a:p>
          <a:p>
            <a:r>
              <a:rPr lang="ru-RU" b="1" dirty="0"/>
              <a:t>Незыблемость прав человека, их охрана и гарантированность</a:t>
            </a:r>
          </a:p>
          <a:p>
            <a:r>
              <a:rPr lang="ru-RU" b="1" dirty="0"/>
              <a:t>Принцип разделения властей</a:t>
            </a:r>
            <a:r>
              <a:rPr lang="ru-RU" dirty="0"/>
              <a:t> </a:t>
            </a:r>
          </a:p>
          <a:p>
            <a:r>
              <a:rPr lang="ru-RU" b="1" dirty="0"/>
              <a:t>Взаимная ответственность государства и гражданина </a:t>
            </a:r>
          </a:p>
          <a:p>
            <a:r>
              <a:rPr lang="ru-RU" b="1" dirty="0"/>
              <a:t>Сильная независимая судебная власть</a:t>
            </a:r>
          </a:p>
          <a:p>
            <a:pPr lvl="0"/>
            <a:r>
              <a:rPr lang="ru-RU" b="1" dirty="0"/>
              <a:t>Подчинение национальных правовых систем международному </a:t>
            </a:r>
            <a:r>
              <a:rPr lang="ru-RU" b="1" dirty="0" smtClean="0"/>
              <a:t>праву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6997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2296" y="759856"/>
            <a:ext cx="8808076" cy="1352281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b="1" dirty="0"/>
              <a:t>Признаки правового государства в</a:t>
            </a:r>
            <a:br>
              <a:rPr lang="ru-RU" sz="4000" b="1" dirty="0"/>
            </a:br>
            <a:r>
              <a:rPr lang="ru-RU" sz="4000" b="1" dirty="0"/>
              <a:t> Конституции Российской Федерации: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1688" y="2611236"/>
            <a:ext cx="9529293" cy="3325925"/>
          </a:xfrm>
        </p:spPr>
        <p:txBody>
          <a:bodyPr/>
          <a:lstStyle/>
          <a:p>
            <a:r>
              <a:rPr lang="ru-RU" b="1" dirty="0"/>
              <a:t>Верховенство права и закона</a:t>
            </a:r>
            <a:endParaRPr lang="ru-RU" dirty="0"/>
          </a:p>
          <a:p>
            <a:r>
              <a:rPr lang="ru-RU" b="1" dirty="0"/>
              <a:t>Признание прав и свобод человека высшей ценностью</a:t>
            </a:r>
            <a:endParaRPr lang="ru-RU" dirty="0"/>
          </a:p>
          <a:p>
            <a:r>
              <a:rPr lang="ru-RU" b="1" dirty="0"/>
              <a:t>Разделение властей</a:t>
            </a:r>
            <a:endParaRPr lang="ru-RU" dirty="0"/>
          </a:p>
          <a:p>
            <a:r>
              <a:rPr lang="ru-RU" b="1" dirty="0"/>
              <a:t>Политический и идеологический плюрализм</a:t>
            </a:r>
            <a:endParaRPr lang="ru-RU" dirty="0"/>
          </a:p>
          <a:p>
            <a:r>
              <a:rPr lang="ru-RU" b="1" dirty="0"/>
              <a:t>Независимая судебная власть</a:t>
            </a:r>
            <a:endParaRPr lang="ru-RU" dirty="0"/>
          </a:p>
          <a:p>
            <a:r>
              <a:rPr lang="ru-RU" b="1" dirty="0"/>
              <a:t>Ответственность между государством и гражданином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89808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654" y="622703"/>
            <a:ext cx="10515600" cy="1325563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6684" y="2434108"/>
            <a:ext cx="10515600" cy="39538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Основные признаки правового государства закреплены в Конституции Российской Федерации:</a:t>
            </a:r>
          </a:p>
          <a:p>
            <a:r>
              <a:rPr lang="ru-RU" sz="3200" dirty="0"/>
              <a:t>высший приоритет прав и свобод человека и гражданина;</a:t>
            </a:r>
          </a:p>
          <a:p>
            <a:r>
              <a:rPr lang="ru-RU" sz="3200" dirty="0"/>
              <a:t>независимость суда;</a:t>
            </a:r>
          </a:p>
          <a:p>
            <a:r>
              <a:rPr lang="ru-RU" sz="3200" dirty="0"/>
              <a:t>верховенство конституции;</a:t>
            </a:r>
          </a:p>
          <a:p>
            <a:r>
              <a:rPr lang="ru-RU" sz="3200" dirty="0"/>
              <a:t>приоритет международного права.</a:t>
            </a:r>
            <a:endParaRPr lang="ru-RU" b="1" dirty="0"/>
          </a:p>
          <a:p>
            <a:pPr marL="0" indent="0" algn="ctr">
              <a:buNone/>
            </a:pPr>
            <a:r>
              <a:rPr lang="ru-RU" sz="3800" b="1" dirty="0"/>
              <a:t>Государство — это дом, в котором мы живём.</a:t>
            </a:r>
          </a:p>
        </p:txBody>
      </p:sp>
    </p:spTree>
    <p:extLst>
      <p:ext uri="{BB962C8B-B14F-4D97-AF65-F5344CB8AC3E}">
        <p14:creationId xmlns:p14="http://schemas.microsoft.com/office/powerpoint/2010/main" val="2436588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61662" y="365125"/>
            <a:ext cx="7468673" cy="1025793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600" dirty="0"/>
              <a:t>Список использованной литературы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199" y="1828800"/>
            <a:ext cx="10515600" cy="4108361"/>
          </a:xfrm>
        </p:spPr>
        <p:txBody>
          <a:bodyPr>
            <a:normAutofit fontScale="47500" lnSpcReduction="200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3800" b="1" dirty="0"/>
              <a:t>Конституция Российской Федерации: принята всенародным голосованием 12 декабря 1993 г. // Российская газета. – 1993. – 25 дек.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800" b="1" dirty="0" err="1"/>
              <a:t>Баглай</a:t>
            </a:r>
            <a:r>
              <a:rPr lang="ru-RU" sz="3800" b="1" dirty="0"/>
              <a:t> М. В. Конституционное право Российской Федерации / М.В. </a:t>
            </a:r>
            <a:r>
              <a:rPr lang="ru-RU" sz="3800" b="1" dirty="0" err="1"/>
              <a:t>Баглай</a:t>
            </a:r>
            <a:r>
              <a:rPr lang="ru-RU" sz="3800" b="1" dirty="0"/>
              <a:t>. – М.: Проспект, 2012.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800" b="1" dirty="0"/>
              <a:t>Комментарий к Конституции Российской Федерации / под общ. ред. Ю.В. Кудрявцева.  – М.: Фонд «Правовая культура», 1996.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800" b="1" dirty="0"/>
              <a:t>Комментарий к Конституции Российской Федерации / под общ. ред. Л.В. Лазарева. – ООО «Новая правовая культура», 2009.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800" b="1" dirty="0"/>
              <a:t>Кудинов О.А. Разработка теории правового государства в российской науке начала XX века // Общественные науки и современность. – 2002. – № 3.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800" b="1" dirty="0"/>
              <a:t>Права человека и правовое социальное государство в России / отв. ред. Е.А. Лукашева. — М.: Норма: ИНФРА – М, 2011.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800" b="1" dirty="0"/>
              <a:t>Яценко Н.Е. Толковый словарь обществоведческих терминов / Н.Е. Яценко. – СПб: Лань, 1999.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800" b="1" dirty="0"/>
              <a:t>http://revolution.allbest.ru/law/00254375_0.html 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3800" b="1" dirty="0"/>
              <a:t>http://www.lawinrussia.ru/na-puti-k-pravovomu-gosudarstvu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4384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383" y="2786353"/>
            <a:ext cx="10515600" cy="1325563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/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291953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93</TotalTime>
  <Words>384</Words>
  <Application>Microsoft Office PowerPoint</Application>
  <PresentationFormat>Широкоэкранный</PresentationFormat>
  <Paragraphs>60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МКОУ «СШ №2 р. п. Новая Майна»</vt:lpstr>
      <vt:lpstr>Конституция России – путь к правовому государству</vt:lpstr>
      <vt:lpstr>«Там, где закон - владыка над правителями, а они – его рабы, я усматриваю спасение государства и все блага, какие только могут даровать государствам Боги» Платон (древнегреческий философ)</vt:lpstr>
      <vt:lpstr>Правовое государство – государство, ограниченное в своих действиях правом, подчинённое воле суверенного народа, выражаемой в конституции, и призванное обеспечить основополагающие права и свободы личности.</vt:lpstr>
      <vt:lpstr>Признаки правового государства:</vt:lpstr>
      <vt:lpstr>Признаки правового государства в  Конституции Российской Федерации:</vt:lpstr>
      <vt:lpstr>Заключение</vt:lpstr>
      <vt:lpstr>Список использованной литературы</vt:lpstr>
      <vt:lpstr>Спасибо за внимание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Конституция России – путь к правовому государству</dc:title>
  <dc:creator>молоток</dc:creator>
  <cp:lastModifiedBy>RePack by Diakov</cp:lastModifiedBy>
  <cp:revision>14</cp:revision>
  <dcterms:created xsi:type="dcterms:W3CDTF">2016-02-12T17:01:15Z</dcterms:created>
  <dcterms:modified xsi:type="dcterms:W3CDTF">2016-02-14T13:16:06Z</dcterms:modified>
</cp:coreProperties>
</file>