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Default Extension="wdp" ContentType="image/vnd.ms-photo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9" r:id="rId4"/>
    <p:sldId id="286" r:id="rId5"/>
    <p:sldId id="265" r:id="rId6"/>
    <p:sldId id="261" r:id="rId7"/>
    <p:sldId id="278" r:id="rId8"/>
    <p:sldId id="313" r:id="rId9"/>
    <p:sldId id="260" r:id="rId10"/>
    <p:sldId id="263" r:id="rId11"/>
    <p:sldId id="259" r:id="rId12"/>
    <p:sldId id="264" r:id="rId13"/>
    <p:sldId id="262" r:id="rId14"/>
    <p:sldId id="266" r:id="rId15"/>
    <p:sldId id="267" r:id="rId16"/>
    <p:sldId id="274" r:id="rId17"/>
    <p:sldId id="268" r:id="rId18"/>
    <p:sldId id="272" r:id="rId19"/>
    <p:sldId id="288" r:id="rId20"/>
    <p:sldId id="271" r:id="rId21"/>
    <p:sldId id="273" r:id="rId22"/>
    <p:sldId id="285" r:id="rId23"/>
    <p:sldId id="275" r:id="rId24"/>
    <p:sldId id="277" r:id="rId25"/>
    <p:sldId id="282" r:id="rId26"/>
    <p:sldId id="280" r:id="rId27"/>
    <p:sldId id="287" r:id="rId28"/>
    <p:sldId id="289" r:id="rId29"/>
    <p:sldId id="290" r:id="rId30"/>
    <p:sldId id="310" r:id="rId31"/>
    <p:sldId id="291" r:id="rId32"/>
    <p:sldId id="292" r:id="rId33"/>
    <p:sldId id="311" r:id="rId34"/>
    <p:sldId id="284" r:id="rId35"/>
    <p:sldId id="276" r:id="rId36"/>
    <p:sldId id="294" r:id="rId37"/>
    <p:sldId id="293" r:id="rId38"/>
    <p:sldId id="297" r:id="rId39"/>
    <p:sldId id="298" r:id="rId40"/>
    <p:sldId id="299" r:id="rId41"/>
    <p:sldId id="295" r:id="rId42"/>
    <p:sldId id="300" r:id="rId43"/>
    <p:sldId id="304" r:id="rId44"/>
    <p:sldId id="303" r:id="rId45"/>
    <p:sldId id="302" r:id="rId46"/>
    <p:sldId id="301" r:id="rId47"/>
    <p:sldId id="307" r:id="rId48"/>
    <p:sldId id="306" r:id="rId49"/>
    <p:sldId id="269" r:id="rId50"/>
    <p:sldId id="270" r:id="rId5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A9A9"/>
    <a:srgbClr val="94949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6D7FAD6-8E50-4D41-B02D-AAA6D80E73C8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009A128-E744-4400-929C-6D8E4AABC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Прямоугольник 85"/>
          <p:cNvSpPr/>
          <p:nvPr userDrawn="1"/>
        </p:nvSpPr>
        <p:spPr>
          <a:xfrm>
            <a:off x="714348" y="285728"/>
            <a:ext cx="8215370" cy="63579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3710"/>
            <a:ext cx="150016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00" kern="1200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© Фокина Лидия Петровна </a:t>
            </a:r>
            <a:endParaRPr lang="ru-RU" sz="800" kern="1200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grpSp>
        <p:nvGrpSpPr>
          <p:cNvPr id="8" name="Группа 7"/>
          <p:cNvGrpSpPr/>
          <p:nvPr userDrawn="1"/>
        </p:nvGrpSpPr>
        <p:grpSpPr>
          <a:xfrm rot="10800000">
            <a:off x="357158" y="6147194"/>
            <a:ext cx="821538" cy="250033"/>
            <a:chOff x="2714612" y="1428736"/>
            <a:chExt cx="2857520" cy="785818"/>
          </a:xfrm>
          <a:solidFill>
            <a:schemeClr val="bg1">
              <a:lumMod val="50000"/>
            </a:schemeClr>
          </a:solidFill>
        </p:grpSpPr>
        <p:sp>
          <p:nvSpPr>
            <p:cNvPr id="9" name="Овал 8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Овал 9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Овал 10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" name="Овал 11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Скругленный прямоугольник 12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" name="Группа 13"/>
          <p:cNvGrpSpPr/>
          <p:nvPr userDrawn="1"/>
        </p:nvGrpSpPr>
        <p:grpSpPr>
          <a:xfrm rot="10800000">
            <a:off x="357158" y="5436391"/>
            <a:ext cx="821538" cy="250033"/>
            <a:chOff x="2714612" y="1428736"/>
            <a:chExt cx="2857520" cy="785818"/>
          </a:xfrm>
          <a:solidFill>
            <a:schemeClr val="bg1">
              <a:lumMod val="50000"/>
            </a:schemeClr>
          </a:solidFill>
        </p:grpSpPr>
        <p:sp>
          <p:nvSpPr>
            <p:cNvPr id="15" name="Овал 14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Скругленный прямоугольник 18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7" name="Группа 86"/>
          <p:cNvGrpSpPr/>
          <p:nvPr userDrawn="1"/>
        </p:nvGrpSpPr>
        <p:grpSpPr>
          <a:xfrm rot="10800000">
            <a:off x="357158" y="4725588"/>
            <a:ext cx="821538" cy="250033"/>
            <a:chOff x="2714612" y="1428736"/>
            <a:chExt cx="2857520" cy="785818"/>
          </a:xfrm>
          <a:solidFill>
            <a:schemeClr val="bg1">
              <a:lumMod val="50000"/>
            </a:schemeClr>
          </a:solidFill>
        </p:grpSpPr>
        <p:sp>
          <p:nvSpPr>
            <p:cNvPr id="88" name="Овал 8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Овал 8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Овал 8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Овал 9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Скругленный прямоугольник 9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3" name="Группа 92"/>
          <p:cNvGrpSpPr/>
          <p:nvPr userDrawn="1"/>
        </p:nvGrpSpPr>
        <p:grpSpPr>
          <a:xfrm rot="10800000">
            <a:off x="357158" y="4014785"/>
            <a:ext cx="821538" cy="250033"/>
            <a:chOff x="2714612" y="1428736"/>
            <a:chExt cx="2857520" cy="785818"/>
          </a:xfrm>
          <a:solidFill>
            <a:schemeClr val="bg1">
              <a:lumMod val="50000"/>
            </a:schemeClr>
          </a:solidFill>
        </p:grpSpPr>
        <p:sp>
          <p:nvSpPr>
            <p:cNvPr id="94" name="Овал 9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5" name="Овал 9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6" name="Овал 9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8" name="Скругленный прямоугольник 9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Группа 98"/>
          <p:cNvGrpSpPr/>
          <p:nvPr userDrawn="1"/>
        </p:nvGrpSpPr>
        <p:grpSpPr>
          <a:xfrm rot="10800000">
            <a:off x="357158" y="3303982"/>
            <a:ext cx="821538" cy="250033"/>
            <a:chOff x="2714612" y="1428736"/>
            <a:chExt cx="2857520" cy="785818"/>
          </a:xfrm>
          <a:solidFill>
            <a:schemeClr val="bg1">
              <a:lumMod val="50000"/>
            </a:schemeClr>
          </a:solidFill>
        </p:grpSpPr>
        <p:sp>
          <p:nvSpPr>
            <p:cNvPr id="100" name="Овал 99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1" name="Овал 100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3" name="Овал 102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4" name="Скругленный прямоугольник 103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05" name="Группа 104"/>
          <p:cNvGrpSpPr/>
          <p:nvPr userDrawn="1"/>
        </p:nvGrpSpPr>
        <p:grpSpPr>
          <a:xfrm rot="10800000">
            <a:off x="357158" y="2593179"/>
            <a:ext cx="821538" cy="250033"/>
            <a:chOff x="2714612" y="1428736"/>
            <a:chExt cx="2857520" cy="785818"/>
          </a:xfrm>
          <a:solidFill>
            <a:schemeClr val="bg1">
              <a:lumMod val="50000"/>
            </a:schemeClr>
          </a:solidFill>
        </p:grpSpPr>
        <p:sp>
          <p:nvSpPr>
            <p:cNvPr id="106" name="Овал 105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Овал 106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Овал 107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9" name="Овал 108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0" name="Скругленный прямоугольник 109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1" name="Группа 110"/>
          <p:cNvGrpSpPr/>
          <p:nvPr userDrawn="1"/>
        </p:nvGrpSpPr>
        <p:grpSpPr>
          <a:xfrm rot="10800000">
            <a:off x="357158" y="1882376"/>
            <a:ext cx="821538" cy="250033"/>
            <a:chOff x="2714612" y="1428736"/>
            <a:chExt cx="2857520" cy="785818"/>
          </a:xfrm>
          <a:solidFill>
            <a:schemeClr val="bg1">
              <a:lumMod val="50000"/>
            </a:schemeClr>
          </a:solidFill>
        </p:grpSpPr>
        <p:sp>
          <p:nvSpPr>
            <p:cNvPr id="112" name="Овал 111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3" name="Овал 112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4" name="Овал 113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5" name="Овал 114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6" name="Скругленный прямоугольник 115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7" name="Группа 116"/>
          <p:cNvGrpSpPr/>
          <p:nvPr userDrawn="1"/>
        </p:nvGrpSpPr>
        <p:grpSpPr>
          <a:xfrm rot="10800000">
            <a:off x="357158" y="1171573"/>
            <a:ext cx="821538" cy="250033"/>
            <a:chOff x="2714612" y="1428736"/>
            <a:chExt cx="2857520" cy="785818"/>
          </a:xfrm>
          <a:solidFill>
            <a:schemeClr val="bg1">
              <a:lumMod val="50000"/>
            </a:schemeClr>
          </a:solidFill>
        </p:grpSpPr>
        <p:sp>
          <p:nvSpPr>
            <p:cNvPr id="118" name="Овал 117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Овал 118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0" name="Овал 119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1" name="Овал 120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Скругленный прямоугольник 121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23" name="Группа 122"/>
          <p:cNvGrpSpPr/>
          <p:nvPr userDrawn="1"/>
        </p:nvGrpSpPr>
        <p:grpSpPr>
          <a:xfrm rot="10800000">
            <a:off x="357158" y="460770"/>
            <a:ext cx="821538" cy="250033"/>
            <a:chOff x="2714612" y="1428736"/>
            <a:chExt cx="2857520" cy="785818"/>
          </a:xfrm>
          <a:solidFill>
            <a:schemeClr val="bg1">
              <a:lumMod val="50000"/>
            </a:schemeClr>
          </a:solidFill>
        </p:grpSpPr>
        <p:sp>
          <p:nvSpPr>
            <p:cNvPr id="124" name="Овал 123"/>
            <p:cNvSpPr/>
            <p:nvPr/>
          </p:nvSpPr>
          <p:spPr>
            <a:xfrm>
              <a:off x="4786314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Овал 124"/>
            <p:cNvSpPr/>
            <p:nvPr/>
          </p:nvSpPr>
          <p:spPr>
            <a:xfrm>
              <a:off x="2714612" y="1428736"/>
              <a:ext cx="785818" cy="785818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Овал 125"/>
            <p:cNvSpPr/>
            <p:nvPr/>
          </p:nvSpPr>
          <p:spPr>
            <a:xfrm>
              <a:off x="4929190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7" name="Овал 126"/>
            <p:cNvSpPr/>
            <p:nvPr/>
          </p:nvSpPr>
          <p:spPr>
            <a:xfrm>
              <a:off x="2857488" y="1571612"/>
              <a:ext cx="500066" cy="500066"/>
            </a:xfrm>
            <a:prstGeom prst="ellipse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39700" h="139700" prst="divo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8" name="Скругленный прямоугольник 127"/>
            <p:cNvSpPr/>
            <p:nvPr/>
          </p:nvSpPr>
          <p:spPr>
            <a:xfrm>
              <a:off x="3071802" y="1571612"/>
              <a:ext cx="2143140" cy="500066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  <a:softEdge rad="63500"/>
            </a:effectLst>
            <a:scene3d>
              <a:camera prst="perspectiveFront"/>
              <a:lightRig rig="balanced" dir="t">
                <a:rot lat="0" lon="0" rev="8700000"/>
              </a:lightRig>
            </a:scene3d>
            <a:sp3d>
              <a:bevelT w="190500" h="38100" prst="divot"/>
            </a:sp3d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386" name="Picture 2" descr="http://4.bp.blogspot.com/-KktOzLT7Llk/U7W_QdVf6_I/AAAAAAAAbkE/HDsYc_TUwVo/s1600/19.05.2014+15-58-55_01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3410998"/>
            <a:ext cx="3864429" cy="28983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1475656" y="764704"/>
            <a:ext cx="766834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образовательное учреждение детский сад № 35 </a:t>
            </a:r>
            <a:r>
              <a:rPr lang="ru-RU" sz="20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Колпинского</a:t>
            </a:r>
            <a:r>
              <a:rPr lang="ru-RU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района Санкт-Петербурга</a:t>
            </a:r>
            <a:endParaRPr lang="ru-RU" sz="20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619672" y="2060848"/>
            <a:ext cx="6681936" cy="1143000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Мастерская для педагогов </a:t>
            </a:r>
            <a:b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4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b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учитель-логопед </a:t>
            </a:r>
            <a:b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Давыдова </a:t>
            </a:r>
            <a:b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Татьяна Николаевна</a:t>
            </a:r>
            <a:b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  <a:b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Колпино</a:t>
            </a:r>
            <a: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s://1.bp.blogspot.com/-KWpmiugphgk/Vta4nO7yiNI/AAAAAAAAq6I/bthvwEkuACo/s1600/IMG_4202_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692696"/>
            <a:ext cx="7319120" cy="54893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548680"/>
            <a:ext cx="6563072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ребенка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124744"/>
            <a:ext cx="705678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Способствует: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пониманию и запоминанию информации по изучаемой теме;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приобретению ребенком навыков самостоятельного сбора информации по изучаемой теме;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повторению и закреплению материала по пройденной теме</a:t>
            </a: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://ds18zato.ucoz.ru/Riabinka1/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3789040"/>
            <a:ext cx="3475112" cy="2606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340" name="Picture 4" descr="http://tmndetsady.ru/upload/news/2016/04/orig_8f451f5d80dfc6134d59451fdfe27b6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4558" y="4077072"/>
            <a:ext cx="2952328" cy="2324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548680"/>
            <a:ext cx="58659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«Творческое взаимодействие» 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3635896" y="2924944"/>
            <a:ext cx="2664296" cy="1440160"/>
          </a:xfrm>
          <a:prstGeom prst="flowChartConnector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Ребенок</a:t>
            </a:r>
            <a:endParaRPr lang="ru-RU" sz="2800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1907704" y="1628800"/>
            <a:ext cx="2664296" cy="1440160"/>
          </a:xfrm>
          <a:prstGeom prst="flowChartConnector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Педагог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 rot="10800000" flipV="1">
            <a:off x="5220072" y="1628800"/>
            <a:ext cx="2592288" cy="1440160"/>
          </a:xfrm>
          <a:prstGeom prst="flowChartConnector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Родитель</a:t>
            </a:r>
            <a:endParaRPr lang="ru-RU" sz="2800" dirty="0"/>
          </a:p>
        </p:txBody>
      </p:sp>
      <p:sp>
        <p:nvSpPr>
          <p:cNvPr id="7" name="Выгнутая вверх стрелка 6"/>
          <p:cNvSpPr/>
          <p:nvPr/>
        </p:nvSpPr>
        <p:spPr>
          <a:xfrm>
            <a:off x="4283968" y="1412776"/>
            <a:ext cx="1368152" cy="731520"/>
          </a:xfrm>
          <a:prstGeom prst="curved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 rot="13065537">
            <a:off x="2492480" y="3123224"/>
            <a:ext cx="1368152" cy="731520"/>
          </a:xfrm>
          <a:prstGeom prst="curved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4653136"/>
            <a:ext cx="6984776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сборе информации и оформлении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происходит взаимодействие: педагог-ребёнок, ребёнок-родитель, педагог-родитель.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отличный метод создания ЕОП между детским  садом и родителями (законными представителями).</a:t>
            </a: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Выгнутая вверх стрелка 9"/>
          <p:cNvSpPr/>
          <p:nvPr/>
        </p:nvSpPr>
        <p:spPr>
          <a:xfrm rot="8487454">
            <a:off x="6091035" y="3271506"/>
            <a:ext cx="1368152" cy="731520"/>
          </a:xfrm>
          <a:prstGeom prst="curvedDown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1547664" y="692696"/>
            <a:ext cx="7596336" cy="1079971"/>
          </a:xfrm>
          <a:prstGeom prst="rect">
            <a:avLst/>
          </a:prstGeom>
        </p:spPr>
        <p:txBody>
          <a:bodyPr/>
          <a:lstStyle/>
          <a:p>
            <a:pPr algn="l"/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отличный способ закрепления </a:t>
            </a:r>
            <a:b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повторения полученных знаний.</a:t>
            </a:r>
            <a:endParaRPr lang="ru-RU" sz="28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3" descr="C:\Users\Юрий\Desktop\картинки для лепбука\detsad-403055-14529514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916832"/>
            <a:ext cx="7200800" cy="4104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63688" y="620688"/>
            <a:ext cx="6491064" cy="576064"/>
          </a:xfrm>
        </p:spPr>
        <p:txBody>
          <a:bodyPr/>
          <a:lstStyle/>
          <a:p>
            <a:r>
              <a:rPr lang="ru-RU" sz="2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это книжка - игрушка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2" descr="C:\Users\Юрий\Desktop\картинки для лепбука\detsad-108674-14490012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1412776"/>
            <a:ext cx="7128791" cy="48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75656" y="548680"/>
            <a:ext cx="6336704" cy="70609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Преимущество </a:t>
            </a:r>
            <a:b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использования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1628800"/>
            <a:ext cx="691276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Помогает: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структурировать сложную информацию;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развивать познавательный интерес и творческое мышление ребёнка;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разнообразить даже самую скучную тему;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научить простому способу запоминания;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объединить  всю семью ( группу детей в детском саду) для увлекательного и полезного занятия.</a:t>
            </a:r>
          </a:p>
        </p:txBody>
      </p:sp>
      <p:pic>
        <p:nvPicPr>
          <p:cNvPr id="8" name="Picture 2" descr="http://pravme.ru/uploads/images/00/00/01/2015/05/20/aa4305c71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4353636"/>
            <a:ext cx="6048672" cy="224371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://simdou5.crimea-school.ru/sites/default/files/images/img_20170131_14005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052736"/>
            <a:ext cx="6874993" cy="460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719567" y="908720"/>
            <a:ext cx="5904656" cy="114300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хочу сделать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 чего начать?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719567" y="2420888"/>
            <a:ext cx="38884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Тема для </a:t>
            </a:r>
            <a:r>
              <a:rPr lang="ru-RU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endParaRPr lang="ru-RU" sz="24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План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Макет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Создание шаблона</a:t>
            </a:r>
          </a:p>
        </p:txBody>
      </p:sp>
      <p:pic>
        <p:nvPicPr>
          <p:cNvPr id="5124" name="Picture 4" descr="Картинки по запросу картинка со знаком вопроса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28184" y="2852936"/>
            <a:ext cx="2064367" cy="331435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83768" y="548680"/>
            <a:ext cx="4474840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Выбираем тему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196752"/>
            <a:ext cx="67687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должна быть: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Интересна ребенку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Выполнима (соответствовать возрасту)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Оригинальна</a:t>
            </a:r>
            <a:endParaRPr lang="ru-RU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3688" y="3068960"/>
            <a:ext cx="6552728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517041" y="620688"/>
            <a:ext cx="705678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ема для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sz="800" dirty="0" smtClean="0"/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для папки может быть совершенно любой. Как и ее сложность. Но лучше всего получаются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лэпбуки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какие-то частные, а не на общие темы. 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можно сделать общий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тему «Насекомые». Но он получится очень обзорным - вряд ли вы сумеете полностью отразить эту многообразную тему в ограниченном объеме папки. 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вас получится книжка с самыми общеизвестными фактами. Это хорошо подойдет для совсем маленьких детей, для которых и эти факты являются новыми. Но для детей постарше такой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будет нести мало пользы. А вот если взять какое-нибудь конкретное насекомое и в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лэпбуке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дать подробную информацию 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нем - то это будет гораздо продуктивнее.</a:t>
            </a: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67744" y="548680"/>
            <a:ext cx="4978896" cy="70609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такое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196752"/>
            <a:ext cx="727280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lapbook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) или как его еще называют интерактивная тематическая папка - это самодельная бумажная книжечка с кармашками, дверками, окошками, подвижными деталями, которые ребенок может доставать, перекладывать, складывать по своему усмотрению. 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ней собирается материал по какой-то определенной теме. 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этом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это не просто поделка. Это заключительный этап самостоятельной исследовательской работы, которую ребенок проделал в ходе изучения данной темы. Чтобы заполнить эту папку, малышу нужно будет выполнить определенные задания, провести наблюдения, изучить представленный материал.</a:t>
            </a: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34003" y="634678"/>
            <a:ext cx="5338936" cy="77809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 трех вопросов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7471" y="141277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Что ты знаешь о...?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Что хотел бы узнать?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Что сделать, чтобы узнать?</a:t>
            </a:r>
            <a:endParaRPr lang="ru-RU" sz="24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3059832" y="2924944"/>
          <a:ext cx="5400675" cy="3184451"/>
        </p:xfrm>
        <a:graphic>
          <a:graphicData uri="http://schemas.openxmlformats.org/presentationml/2006/ole">
            <p:oleObj spid="_x0000_s2052" name="Документ" r:id="rId3" imgW="5925852" imgH="3708979" progId="Word.Document.12">
              <p:embed/>
            </p:oleObj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620688"/>
            <a:ext cx="4968552" cy="70609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1196752"/>
            <a:ext cx="568863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кармашки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книжки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вращающиеся круги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блокноты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лист, сложенный несколько раз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60232" y="1340768"/>
            <a:ext cx="2034226" cy="27123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3" descr="http://www.maam.ru/upload/blogs/detsad-240983-1430998805.jpg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08104" y="4365104"/>
            <a:ext cx="3168352" cy="18722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8" name="Picture 2" descr="Картинки по запросу книжки для лэпбук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62129"/>
            <a:ext cx="3312368" cy="138187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detmusik.ru/wp-content/uploads/2016/10/lapbook-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57499" y="1340768"/>
            <a:ext cx="1070892" cy="10801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Картинки по запросу блокноты для лэпбука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7560" y="5013176"/>
            <a:ext cx="3672408" cy="15286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9938" name="Picture 2" descr="Картинки по запросу лэпбук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620688"/>
            <a:ext cx="5760640" cy="5760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794" name="Picture 2" descr="Картинки по запросу дети с лэпбуком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764704"/>
            <a:ext cx="7104789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19672" y="620688"/>
            <a:ext cx="7056784" cy="5544616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сделать папку для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 1 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переделка уже готовых папок.</a:t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воспользоваться уже готовыми картонными папками (например, от наборов цветной бумаги или картона). </a:t>
            </a:r>
            <a:b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Плюс их в том, что боковые сгибы проштампованы специальным образом так, что их очень легко сгибать-разгибать. </a:t>
            </a:r>
            <a:b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Минус этих папок в том, что часто у них одна из сторон глянцевая и на нее трудно клеить листы бумаги.</a:t>
            </a:r>
            <a:b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переделать такую папку под </a:t>
            </a:r>
            <a:r>
              <a:rPr lang="ru-RU" sz="20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надо проделать следующее. Одну из обложек разрезать в высоту пополам. И ту половину, которая у нас получилась не прикрепленной, приклеить на противоположный бок папки. Объяснить словами сложно, но стоит лишь взглянуть на фото - и все станет понятно.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4" descr="http://4.bp.blogspot.com/-gaCzYUt-3fY/U7W_VGtMegI/AAAAAAAAbk0/yMGheap9QPs/s1600/Lapbook-0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55776" y="548680"/>
            <a:ext cx="4680520" cy="58506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548680"/>
            <a:ext cx="7211144" cy="2952328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 2 – папка из двух листов картона А4.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Самый доступный вариант - это склеить папку для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из обычных листов картона, которые продаются в наборах для творчества. </a:t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Один лист будет средней частью папки, а второй надо разрезать пополам в высоту  - это будут створки папки. Их надо приклеить по бокам к первому листу с помощью полосок бумаги.</a:t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://3.bp.blogspot.com/-oUpIHyu8ayg/U7W_UWVqbSI/AAAAAAAAbks/j-VzLpYh3m8/s1600/Lapbook-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3460042"/>
            <a:ext cx="3672408" cy="29379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620688"/>
            <a:ext cx="3456384" cy="3946450"/>
          </a:xfrm>
        </p:spPr>
        <p:txBody>
          <a:bodyPr/>
          <a:lstStyle/>
          <a:p>
            <a:pPr algn="l"/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Вариант 3 – папка из листа картона А3.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из этого листа сделать папку для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достаточно просто согнуть его противоположные края </a:t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середине. Что может быть проще? </a:t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Дополнительно нужно сделать линию сгиба двойной, чтобы папка в закрытом виде имела небольшую «толщинку», на это нужно прибывать примерно по 0,5 см с каждой стороны. 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Picture 2" descr="http://2.bp.blogspot.com/-7vn_C5LnXHg/U7W_T6R8eYI/AAAAAAAAbkk/Fmt-6zQnSRc/s1600/Lapbook-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6" y="764704"/>
            <a:ext cx="3555395" cy="56886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564610" y="620688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И, чтобы полностью закрыть тему папок для </a:t>
            </a:r>
            <a:r>
              <a:rPr lang="ru-RU" sz="24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расскажу про «застежку».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45091" y="1582340"/>
            <a:ext cx="4583093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лэпбуки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хранились в закрытом виде и не топорщились, можно вклеивать в створки ленточки для завязывания вроде тех, что применяются в советских папках. Но это не очень удобно и совсем некрасиво. 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Поэтому, чтобы папки сами собой не раскрывались, можно надеть на них обычные канцелярские резинки. Это просто, практично и удобно для ребенка, который может посмотреть папку и снова ее закрыть без помощи взрослого.</a:t>
            </a: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s://i.mycdn.me/image?t=37&amp;bid=837174742269&amp;id=837174711549&amp;plc=WEB&amp;tkn=*-OzGTVMGB55Gyl9tetxUwoxhXKs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588224" y="2204864"/>
            <a:ext cx="2038148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643010"/>
            <a:ext cx="727280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После того, как вы избрали тему, вам надо взять бумагу и ручку и написать план. Ведь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- это не просто книжка с картинками. Это учебное пособие. Поэтому вам надо продумать, что он должен включать в себя, чтобы полностью раскрыть тему. А для этого нужен план того, что вы хотите в этой папке рассказать.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698" name="Picture 2" descr="http://vneurochka.ru/sites/vneurochka/data/UserFile/dsc08513-e14282493401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836712"/>
            <a:ext cx="7333527" cy="52470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692696"/>
            <a:ext cx="7128792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Например, вот 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</a:t>
            </a: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 1 сентября:</a:t>
            </a:r>
            <a:b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Познакомить ребенка со школьными понятиями: терминология, названия и имена.</a:t>
            </a:r>
            <a:b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Познакомить ребенка с правилами школьной жизни (дисциплина и т.п.).</a:t>
            </a:r>
            <a:b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Поговорить о безопасном пути от дома к школе.</a:t>
            </a:r>
            <a:b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Портфель школьника - что и для чего нужно, а что не нужно: сортировка.</a:t>
            </a:r>
            <a:b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Дать материал по празднованию 1 сентября и организации учебного процесса в других странах мира.</a:t>
            </a:r>
            <a:b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Дать понятие о том, что ждет на первых уроках в школе с помощью образцов учебников (для интереса - старинных, из детства пап и мам).</a:t>
            </a:r>
            <a:b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Для развития речи - пословицы.</a:t>
            </a:r>
            <a:b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Для поддержки интереса - календарь ожидания 1 сентября.</a:t>
            </a:r>
          </a:p>
        </p:txBody>
      </p:sp>
    </p:spTree>
    <p:extLst>
      <p:ext uri="{BB962C8B-B14F-4D97-AF65-F5344CB8AC3E}">
        <p14:creationId xmlns:p14="http://schemas.microsoft.com/office/powerpoint/2010/main" xmlns="" val="2010007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1485884" y="660766"/>
            <a:ext cx="72008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Макет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Следующий этап самый интересный :)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Теперь надо придумать, как в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лэпбуке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будет представлен каждый из пунктов плана. То есть нарисовать макет. Здесь нет границ для фантазии: формы представления могут быть любые. От самого простого - текстового, до игр и развивающих заданий. И все это разместить на разных элементах: в кармашках, блокнотиках, мини-книжках, книжках-гармошках, вращающихся кругах, конвертиках разных форм, карточках, разворачивающихся страничках и т.д. и т.п.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Потом все это 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лучше на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рисовать на черновике: листе А4, сложенном в виде </a:t>
            </a:r>
            <a:r>
              <a:rPr kumimoji="0" lang="ru-RU" sz="2200" b="1" i="0" u="none" strike="noStrike" cap="none" normalizeH="0" baseline="0" dirty="0" err="1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 Так будет потом легче понять, как расположить все элементы.</a:t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9154" name="Picture 2" descr="http://2.bp.blogspot.com/-0GGCqDwHIms/VBXNUUAfmfI/AAAAAAAAftk/MuEn3I7Zdns/s1600/14.09.2014%2B13-55-46_00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7" y="836712"/>
            <a:ext cx="7104789" cy="53285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лэпбук 1 сентябр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808112"/>
            <a:ext cx="7322846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Прямоугольник 3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2183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62" name="Picture 2" descr="http://img-fotki.yandex.ru/get/9668/158094028.1a/0_fca60_762b99d5_ori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764704"/>
            <a:ext cx="7372831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2" descr="http://cs543100.vk.me/v543100518/93ec/9CCk97YhVB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554801"/>
            <a:ext cx="7406535" cy="4752528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4607" y="548680"/>
            <a:ext cx="5256584" cy="70609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Детали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0178" name="Picture 2" descr="http://2.bp.blogspot.com/-i8xkMN_u7hA/VBXJ4jG5Y9I/AAAAAAAAfs4/WXyaaM52abo/s1600/%D0%AD%D0%BB%D0%B5%D0%BC%D0%B5%D0%BD%D1%82%D1%8B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59632" y="1412776"/>
            <a:ext cx="6899920" cy="48816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771800" y="548680"/>
            <a:ext cx="4248472" cy="77809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кармашки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051720" y="604381"/>
            <a:ext cx="5482952" cy="634082"/>
          </a:xfrm>
        </p:spPr>
        <p:txBody>
          <a:bodyPr/>
          <a:lstStyle/>
          <a:p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игурные кармашки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2" name="Picture 2" descr="http://4.bp.blogspot.com/-MGdzHZ87w2o/VBXJ3s1q7rI/AAAAAAAAfso/gnP5Pmgf1-E/s1600/%D0%AD%D0%BB%D0%B5%D0%BC%D0%B5%D0%BD%D1%82%D1%8B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19672" y="1405643"/>
            <a:ext cx="6941744" cy="49112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2226" name="Picture 2" descr="http://4.bp.blogspot.com/-vDuC-jyRRfc/VBXKtt141AI/AAAAAAAAftQ/qTMX2dXqVf0/s1600/%D0%AD%D0%BB%D0%B5%D0%BC%D0%B5%D0%BD%D1%82%D1%8B-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5150" y="1417161"/>
            <a:ext cx="3714922" cy="49449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7584" y="561925"/>
            <a:ext cx="7920880" cy="706090"/>
          </a:xfrm>
        </p:spPr>
        <p:txBody>
          <a:bodyPr/>
          <a:lstStyle/>
          <a:p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онвертики обычные,    фигурные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4.bp.blogspot.com/-o7Y1hxG0MOw/VBXJ2wUTvFI/AAAAAAAAfsk/9Znx6jrTaks/s1600/%D0%AD%D0%BB%D0%B5%D0%BC%D0%B5%D0%BD%D1%82%D1%8B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24128" y="1417161"/>
            <a:ext cx="2774082" cy="49317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6322" name="Picture 2" descr="http://3.bp.blogspot.com/-LOwwXZb1MeU/VBXJ2clD_fI/AAAAAAAAfsY/e3t_Pof1w_0/s1600/%D0%AD%D0%BB%D0%B5%D0%BC%D0%B5%D0%BD%D1%82%D1%8B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1475656" y="2204864"/>
            <a:ext cx="7106250" cy="28575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23728" y="764704"/>
            <a:ext cx="5554960" cy="850106"/>
          </a:xfrm>
        </p:spPr>
        <p:txBody>
          <a:bodyPr/>
          <a:lstStyle/>
          <a:p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ращающиеся круги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Users\Юрий\Desktop\картинки для лепбука\1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052736"/>
            <a:ext cx="6979237" cy="45365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298" name="Picture 2" descr="http://1.bp.blogspot.com/-anvy6HcvZk8/VBXJ4CyaIMI/AAAAAAAAfsw/Rg9KGCbOX44/s1600/%D0%AD%D0%BB%D0%B5%D0%BC%D0%B5%D0%BD%D1%82%D1%8B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1484784"/>
            <a:ext cx="4739680" cy="4739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673653"/>
            <a:ext cx="4978896" cy="634082"/>
          </a:xfrm>
        </p:spPr>
        <p:txBody>
          <a:bodyPr/>
          <a:lstStyle/>
          <a:p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нижки простые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4274" name="Picture 2" descr="http://3.bp.blogspot.com/-0qFW_Zpfzqk/VBXJ1BqiYBI/AAAAAAAAfsI/gpnRbzLiFMc/s1600/28.02.2014%2B0-19-58_00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1772816"/>
            <a:ext cx="6012160" cy="45091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339752" y="692696"/>
            <a:ext cx="4906888" cy="634082"/>
          </a:xfrm>
        </p:spPr>
        <p:txBody>
          <a:bodyPr/>
          <a:lstStyle/>
          <a:p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нижки-гармошки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23728" y="692696"/>
            <a:ext cx="5770984" cy="634082"/>
          </a:xfrm>
        </p:spPr>
        <p:txBody>
          <a:bodyPr/>
          <a:lstStyle/>
          <a:p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локнотик разрезной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7346" name="Picture 2" descr="http://1.bp.blogspot.com/-oM01rz7i-Yo/VBXJ1uNLbqI/AAAAAAAAfsQ/j9GsaeqYU3k/s1600/20.08.2014%2B9-57-02_00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59832" y="1455085"/>
            <a:ext cx="3772572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631296" y="548680"/>
            <a:ext cx="7045160" cy="792088"/>
          </a:xfrm>
        </p:spPr>
        <p:txBody>
          <a:bodyPr/>
          <a:lstStyle/>
          <a:p>
            <a:pPr algn="l"/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локнотик </a:t>
            </a:r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страницами разной длины </a:t>
            </a:r>
            <a:endParaRPr lang="ru-RU" sz="28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8370" name="Picture 2" descr="http://1.bp.blogspot.com/-HqQCgMeLV7E/VBXJ0S05n1I/AAAAAAAAfsE/IRPu_1hEPFM/s1600/28.02.2014%2B0-18-49_00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70364" y="1412775"/>
            <a:ext cx="6408712" cy="48065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9394" name="Picture 2" descr="http://4.bp.blogspot.com/-pkyFGnhPrfg/VBXJ6aM3_OI/AAAAAAAAftA/qqm5LrAXzjs/s1600/%D0%AD%D0%BB%D0%B5%D0%BC%D0%B5%D0%BD%D1%82%D1%8B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1440874"/>
            <a:ext cx="6819131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491064" cy="706090"/>
          </a:xfrm>
        </p:spPr>
        <p:txBody>
          <a:bodyPr/>
          <a:lstStyle/>
          <a:p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ист, сложенный в два раза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0418" name="Picture 2" descr="http://4.bp.blogspot.com/-N4c2VTviqDE/VBXJy03X3gI/AAAAAAAAfrw/D1vVLLIVeXA/s1600/%D0%B7%D0%B8%D0%BC%D0%B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71800" y="1484784"/>
            <a:ext cx="3935760" cy="4919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692696"/>
            <a:ext cx="6923112" cy="634082"/>
          </a:xfrm>
        </p:spPr>
        <p:txBody>
          <a:bodyPr/>
          <a:lstStyle/>
          <a:p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ист, сложенный в четыре раза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42" name="Picture 2" descr="http://4.bp.blogspot.com/-bP0ilPlh3Kw/U3pIyXASomI/AAAAAAAAbhc/3XPIM_k93Xc/s1600/Worm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2204864"/>
            <a:ext cx="6984776" cy="26192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692696"/>
            <a:ext cx="7427168" cy="792088"/>
          </a:xfrm>
        </p:spPr>
        <p:txBody>
          <a:bodyPr/>
          <a:lstStyle/>
          <a:p>
            <a:r>
              <a:rPr lang="ru-RU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олоса, сложенная в несколько раз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570887"/>
            <a:ext cx="734481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шаблона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Теперь дело за малым - в соответствии с макетом сделать шаблон папки в натуральную величину. Можно сделать шаблоны на компьютере - там легче чертить всякие квадратики:)</a:t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какой компьютерной программе можно нарисовать шаблоны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лэпбуков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? Это автоматизированная система проектирования «Компас-3D». На картинке ниже вы можете увидеть, как выглядит ее рабочее пространство.</a:t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 если вы не владеете никакими компьютерными технологиями, для создания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это не помеха. 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сути, рисовать чертеж от руки даже удобнее - меньше шансов промахнуться и что-то не учесть. И если вы не собираетесь тиражировать свои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лэпбуки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то никакой дополнительной программы вам не надо. 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что же нужно?</a:t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3490" name="Picture 2" descr="http://4.bp.blogspot.com/-HZKuNqP_p3A/VBXNT13KPuI/AAAAAAAAftc/_zxdDqcGbx4/s1600/%D0%A1%D0%BA%D1%80%D0%B8%D0%BD%D1%88%D0%BE%D1%82%2B14.09.2014%2B2114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836712"/>
            <a:ext cx="7344816" cy="571059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47664" y="620688"/>
            <a:ext cx="6923112" cy="70609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нужно, чтобы сделать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268760"/>
            <a:ext cx="691276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Картонная папка-основа. 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Обычная бумага. Можно использовать цветную бумагу для принтера или просто белые листы, если их хорошо оформить и раскрасить, смотрятся очень неплохо.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Цветной принтер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Ножницы.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Клей.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Степлер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Скотч.</a:t>
            </a:r>
          </a:p>
        </p:txBody>
      </p:sp>
      <p:pic>
        <p:nvPicPr>
          <p:cNvPr id="5" name="Рисунок 4" descr="http://i0.wp.com/allthingsd.com/files/2012/10/EpsonPrinter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80112" y="4221088"/>
            <a:ext cx="3037446" cy="21739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www.izdom.ru/static/store/full/af669e72-9e05-46c0-9119-0fbf80c942de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63888" y="4941168"/>
            <a:ext cx="1508760" cy="1508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://zaholovok.com.ua/sites/default/files/0503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619672" y="5157192"/>
            <a:ext cx="1419967" cy="12241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692696"/>
            <a:ext cx="7368753" cy="55265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09428" y="670740"/>
            <a:ext cx="4330824" cy="562074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290611"/>
            <a:ext cx="705678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лэпбуке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можно разместить очень много информации в очень привлекательной и интересной форме. 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Такая необычная подача материала обязательно привлечёт внимание ребёнка, и он ещё не раз возвратится к этой папке</a:t>
            </a:r>
          </a:p>
        </p:txBody>
      </p:sp>
      <p:pic>
        <p:nvPicPr>
          <p:cNvPr id="5" name="Picture 6" descr="0_85cf4_87b95a2f_XL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20072" y="2996951"/>
            <a:ext cx="3240360" cy="3443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60653" y="4797152"/>
            <a:ext cx="293227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endParaRPr lang="ru-RU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3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91680" y="548680"/>
            <a:ext cx="6624736" cy="1143000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Рекомендуемый возраст занятий </a:t>
            </a:r>
            <a:b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лэпбукам</a:t>
            </a:r>
            <a:endParaRPr lang="ru-RU" sz="3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1700808"/>
            <a:ext cx="691276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5 лет и выше. Дети 7-8 лет уже могут совершенно самостоятельно придумывать и делать свои собственные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лэпбуки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В дошкольном возрасте это обычно совместная работа детей и взрослых (педагогов, родителей).</a:t>
            </a: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raguda.ru/images/ljepbuk-dlja-doshkolnikov-3_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47664" y="3717032"/>
            <a:ext cx="3456384" cy="25897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292" name="Picture 4" descr="http://www.maam.ru/upload/blogs/detsad-95565-14876105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64088" y="3717032"/>
            <a:ext cx="3212183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75656" y="548680"/>
            <a:ext cx="7056784" cy="3024336"/>
          </a:xfrm>
        </p:spPr>
        <p:txBody>
          <a:bodyPr/>
          <a:lstStyle/>
          <a:p>
            <a:pPr algn="l"/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Размер готового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стандартный де-факто по всему миру - папка А4 в сложенном виде и А3 в открытом виде. </a:t>
            </a:r>
            <a:b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Этот размер идеально подходит, чтобы ребенок мог самостоятельно работать с </a:t>
            </a:r>
            <a:r>
              <a:rPr lang="ru-RU" sz="2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лэпбуком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держать его в руках, писать и выполнять задания в нем, а после занятий поставить папку на полку или положить в портфель.</a:t>
            </a: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anglijskij-dlja-detej.ru/wp-content/uploads/2016/04/ljebuk00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3356992"/>
            <a:ext cx="4612112" cy="30243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4" name="Picture 2" descr="http://www.maam.ru/upload/blogs/detsad-529384-1480947965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763688" y="4293096"/>
            <a:ext cx="1350818" cy="17183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986" name="Picture 2" descr="http://pravme.ru/uploads/images/00/00/01/2015/05/20/aa4305c7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424" b="94492" l="1228" r="97895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475656" y="188640"/>
            <a:ext cx="7200800" cy="2981385"/>
          </a:xfrm>
          <a:prstGeom prst="rect">
            <a:avLst/>
          </a:prstGeom>
          <a:noFill/>
        </p:spPr>
      </p:pic>
      <p:pic>
        <p:nvPicPr>
          <p:cNvPr id="7170" name="Picture 2" descr="https://3.bp.blogspot.com/-t25WxRMH09w/V0cmMa47FmI/AAAAAAAAEi8/H2Kl9YUxWOEPt0C2V5nMKPSssWW03d6dQCLcB/s1600/20160516_080501-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30"/>
          <a:stretch/>
        </p:blipFill>
        <p:spPr bwMode="auto">
          <a:xfrm>
            <a:off x="2339752" y="3160891"/>
            <a:ext cx="5256585" cy="32836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180991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669360"/>
            <a:ext cx="9144000" cy="18864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548680"/>
            <a:ext cx="6624736" cy="648072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sz="32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лэпбука</a:t>
            </a:r>
            <a:r>
              <a:rPr lang="ru-RU" sz="3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для педагога</a:t>
            </a:r>
            <a:endParaRPr lang="ru-RU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196752"/>
            <a:ext cx="698477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Способствует: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организации материала по изучаемой теме в рамках комплексно-тематического планирования;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оформлению результатов совместной  проектной</a:t>
            </a: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деятельности;</a:t>
            </a:r>
          </a:p>
          <a:p>
            <a:pPr>
              <a:buFont typeface="Wingdings" pitchFamily="2" charset="2"/>
              <a:buChar char="v"/>
            </a:pP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организации индивидуальной и                                 самостоятельной работы  с детьми</a:t>
            </a:r>
            <a:endParaRPr lang="en-US" sz="2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b="1" dirty="0" smtClean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прекрасный способ 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подать всю</a:t>
            </a: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имеющуюся 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информацию </a:t>
            </a:r>
          </a:p>
          <a:p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компактной форме</a:t>
            </a:r>
            <a:r>
              <a:rPr lang="en-US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22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</a:t>
            </a:r>
            <a:endParaRPr lang="ru-RU" sz="22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http://tmndetsady.ru/upload/news/2016/04/orig_ad6581284dd28da42474fa3668b49a5b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4048" y="3840346"/>
            <a:ext cx="3681250" cy="26228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F7F7F"/>
      </a:hlink>
      <a:folHlink>
        <a:srgbClr val="7F7F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565</Words>
  <Application>Microsoft Office PowerPoint</Application>
  <PresentationFormat>Экран (4:3)</PresentationFormat>
  <Paragraphs>102</Paragraphs>
  <Slides>50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50</vt:i4>
      </vt:variant>
    </vt:vector>
  </HeadingPairs>
  <TitlesOfParts>
    <vt:vector size="52" baseType="lpstr">
      <vt:lpstr>Тема Office</vt:lpstr>
      <vt:lpstr>Документ</vt:lpstr>
      <vt:lpstr>Мастерская для педагогов  (лэпбук)   учитель-логопед  Давыдова  Татьяна Николаевна  Санкт-Петербург Колпино  </vt:lpstr>
      <vt:lpstr>Что такое лэпбук?</vt:lpstr>
      <vt:lpstr>Слайд 3</vt:lpstr>
      <vt:lpstr>Слайд 4</vt:lpstr>
      <vt:lpstr>Слайд 5</vt:lpstr>
      <vt:lpstr>Рекомендуемый возраст занятий  по лэпбукам</vt:lpstr>
      <vt:lpstr>Размер готового лэпбука стандартный де-факто по всему миру - папка А4 в сложенном виде и А3 в открытом виде.  Этот размер идеально подходит, чтобы ребенок мог самостоятельно работать с лэпбуком: держать его в руках, писать и выполнять задания в нем, а после занятий поставить папку на полку или положить в портфель.</vt:lpstr>
      <vt:lpstr>Слайд 8</vt:lpstr>
      <vt:lpstr>Значение лэпбука для педагога</vt:lpstr>
      <vt:lpstr>Слайд 10</vt:lpstr>
      <vt:lpstr>Значение лэпбука для ребенка</vt:lpstr>
      <vt:lpstr>Слайд 12</vt:lpstr>
      <vt:lpstr>Лэпбук – это отличный способ закрепления  и повторения полученных знаний.</vt:lpstr>
      <vt:lpstr>Лэпбук – это книжка - игрушка</vt:lpstr>
      <vt:lpstr>Преимущество  использования лэпбука.</vt:lpstr>
      <vt:lpstr>Слайд 16</vt:lpstr>
      <vt:lpstr>Я хочу сделать лэпбук.  С чего начать?</vt:lpstr>
      <vt:lpstr>Выбираем тему</vt:lpstr>
      <vt:lpstr>Слайд 19</vt:lpstr>
      <vt:lpstr>Модель трех вопросов</vt:lpstr>
      <vt:lpstr>Оформление лэпбука</vt:lpstr>
      <vt:lpstr>Слайд 22</vt:lpstr>
      <vt:lpstr>Слайд 23</vt:lpstr>
      <vt:lpstr>Как сделать папку для лэпбука Вариант 1 – переделка уже готовых папок. Можно воспользоваться уже готовыми картонными папками (например, от наборов цветной бумаги или картона).  Плюс их в том, что боковые сгибы проштампованы специальным образом так, что их очень легко сгибать-разгибать.  Минус этих папок в том, что часто у них одна из сторон глянцевая и на нее трудно клеить листы бумаги. Чтобы переделать такую папку под лэпбук надо проделать следующее. Одну из обложек разрезать в высоту пополам. И ту половину, которая у нас получилась не прикрепленной, приклеить на противоположный бок папки. Объяснить словами сложно, но стоит лишь взглянуть на фото - и все станет понятно. </vt:lpstr>
      <vt:lpstr>Слайд 25</vt:lpstr>
      <vt:lpstr>Вариант 2 – папка из двух листов картона А4. Самый доступный вариант - это склеить папку для лэпбука из обычных листов картона, которые продаются в наборах для творчества.  Один лист будет средней частью папки, а второй надо разрезать пополам в высоту  - это будут створки папки. Их надо приклеить по бокам к первому листу с помощью полосок бумаги. </vt:lpstr>
      <vt:lpstr>Вариант 3 – папка из листа картона А3. Чтобы из этого листа сделать папку для лэпбука, достаточно просто согнуть его противоположные края  к середине. Что может быть проще?  Дополнительно нужно сделать линию сгиба двойной, чтобы папка в закрытом виде имела небольшую «толщинку», на это нужно прибывать примерно по 0,5 см с каждой стороны.   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Детали лэпбука</vt:lpstr>
      <vt:lpstr>кармашки</vt:lpstr>
      <vt:lpstr>фигурные кармашки</vt:lpstr>
      <vt:lpstr>конвертики обычные,    фигурные</vt:lpstr>
      <vt:lpstr>вращающиеся круги</vt:lpstr>
      <vt:lpstr>книжки простые</vt:lpstr>
      <vt:lpstr>книжки-гармошки</vt:lpstr>
      <vt:lpstr>блокнотик разрезной</vt:lpstr>
      <vt:lpstr>блокнотик со страницами разной длины </vt:lpstr>
      <vt:lpstr>лист, сложенный в два раза</vt:lpstr>
      <vt:lpstr>лист, сложенный в четыре раза</vt:lpstr>
      <vt:lpstr>полоса, сложенная в несколько раз</vt:lpstr>
      <vt:lpstr>Слайд 47</vt:lpstr>
      <vt:lpstr>Слайд 48</vt:lpstr>
      <vt:lpstr>Что нужно, чтобы сделать лэпбук.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Татьяна</cp:lastModifiedBy>
  <cp:revision>65</cp:revision>
  <dcterms:created xsi:type="dcterms:W3CDTF">2014-11-22T17:16:34Z</dcterms:created>
  <dcterms:modified xsi:type="dcterms:W3CDTF">2019-12-30T00:41:01Z</dcterms:modified>
</cp:coreProperties>
</file>