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0" r:id="rId3"/>
    <p:sldId id="258" r:id="rId4"/>
    <p:sldId id="267" r:id="rId5"/>
    <p:sldId id="268" r:id="rId6"/>
    <p:sldId id="269" r:id="rId7"/>
    <p:sldId id="272" r:id="rId8"/>
    <p:sldId id="274" r:id="rId9"/>
    <p:sldId id="275" r:id="rId10"/>
    <p:sldId id="278" r:id="rId11"/>
    <p:sldId id="270" r:id="rId12"/>
    <p:sldId id="280" r:id="rId13"/>
    <p:sldId id="279" r:id="rId14"/>
    <p:sldId id="281" r:id="rId15"/>
    <p:sldId id="282" r:id="rId16"/>
    <p:sldId id="283" r:id="rId17"/>
    <p:sldId id="289" r:id="rId18"/>
    <p:sldId id="292" r:id="rId19"/>
    <p:sldId id="287" r:id="rId20"/>
    <p:sldId id="288" r:id="rId21"/>
    <p:sldId id="271" r:id="rId22"/>
    <p:sldId id="276" r:id="rId23"/>
    <p:sldId id="273" r:id="rId24"/>
    <p:sldId id="295" r:id="rId25"/>
    <p:sldId id="297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9900"/>
    <a:srgbClr val="008000"/>
    <a:srgbClr val="0033CC"/>
    <a:srgbClr val="00FF00"/>
    <a:srgbClr val="00FFFF"/>
    <a:srgbClr val="CC0066"/>
    <a:srgbClr val="66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8" d="100"/>
          <a:sy n="68" d="100"/>
        </p:scale>
        <p:origin x="-2034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FD8AE3-2CF4-46E6-A515-DDF5C14A5FE6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A50B51-77D5-4735-9829-519D1D8B049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79929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0B51-77D5-4735-9829-519D1D8B049E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0B51-77D5-4735-9829-519D1D8B049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0B51-77D5-4735-9829-519D1D8B049E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8A50B51-77D5-4735-9829-519D1D8B049E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01BF2D-E3EA-40B9-AA88-592A6F55955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Tm="10689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1BF2D-E3EA-40B9-AA88-592A6F559550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9BFF84-BBEC-4455-94DD-F0D18FCB12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10689">
    <p:wipe dir="r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qaq26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5" name="Содержимое 5"/>
          <p:cNvSpPr txBox="1">
            <a:spLocks/>
          </p:cNvSpPr>
          <p:nvPr/>
        </p:nvSpPr>
        <p:spPr>
          <a:xfrm>
            <a:off x="357158" y="1142984"/>
            <a:ext cx="8103274" cy="3857651"/>
          </a:xfrm>
          <a:prstGeom prst="rect">
            <a:avLst/>
          </a:prstGeom>
        </p:spPr>
        <p:txBody>
          <a:bodyPr>
            <a:normAutofit fontScale="25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3600" dirty="0" smtClean="0">
              <a:solidFill>
                <a:schemeClr val="accent2">
                  <a:lumMod val="50000"/>
                </a:schemeClr>
              </a:solidFill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9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Monotype Corsiva" pitchFamily="66" charset="0"/>
                <a:cs typeface="Times New Roman" pitchFamily="18" charset="0"/>
              </a:rPr>
              <a:t>Проект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19200" b="1" dirty="0" smtClean="0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по экологическому воспитанию дошкольников</a:t>
            </a:r>
            <a:endParaRPr kumimoji="0" lang="ru-RU" sz="192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Monotype Corsiva" pitchFamily="66" charset="0"/>
              <a:cs typeface="Times New Roman" pitchFamily="18" charset="0"/>
            </a:endParaRP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19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Monotype Corsiva" pitchFamily="66" charset="0"/>
                <a:cs typeface="Times New Roman" pitchFamily="18" charset="0"/>
              </a:rPr>
              <a:t>«</a:t>
            </a:r>
            <a:r>
              <a:rPr lang="ru-RU" sz="19200" b="1" i="1" dirty="0" smtClean="0">
                <a:solidFill>
                  <a:srgbClr val="008000"/>
                </a:solidFill>
                <a:latin typeface="Monotype Corsiva" pitchFamily="66" charset="0"/>
                <a:cs typeface="Times New Roman" pitchFamily="18" charset="0"/>
              </a:rPr>
              <a:t>Сажаем  лучок  для куклы Кати</a:t>
            </a:r>
            <a:r>
              <a:rPr kumimoji="0" lang="ru-RU" sz="19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Monotype Corsiva" pitchFamily="66" charset="0"/>
                <a:cs typeface="Times New Roman" pitchFamily="18" charset="0"/>
              </a:rPr>
              <a:t>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9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ru-RU" sz="9300" b="1" i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9300" b="1" i="1" u="none" strike="noStrike" kern="1200" cap="none" spc="0" normalizeH="0" baseline="0" noProof="0" dirty="0" smtClean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93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          </a:t>
            </a:r>
            <a:r>
              <a:rPr kumimoji="0" lang="ru-RU" sz="93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8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Автор</a:t>
            </a:r>
            <a:r>
              <a:rPr kumimoji="0" lang="ru-RU" sz="8000" b="1" i="1" u="none" strike="noStrike" kern="1200" cap="none" spc="0" normalizeH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проекта: 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          Воспитатель  </a:t>
            </a:r>
            <a:r>
              <a:rPr lang="ru-RU" sz="80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разновозрастной</a:t>
            </a:r>
            <a:r>
              <a:rPr kumimoji="0" lang="ru-RU" sz="8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группы – </a:t>
            </a: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          </a:t>
            </a:r>
            <a:r>
              <a:rPr kumimoji="0" lang="ru-RU" sz="80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Жевнина</a:t>
            </a:r>
            <a:r>
              <a:rPr kumimoji="0" lang="ru-RU" sz="8000" b="1" i="1" u="none" strike="noStrike" kern="1200" cap="none" spc="0" normalizeH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Светлана Ильинична</a:t>
            </a:r>
            <a:endParaRPr kumimoji="0" lang="ru-RU" sz="8000" b="1" i="1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  <a:p>
            <a:pPr marL="342900" marR="0" lvl="0" indent="-34290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8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                                                  2019 год</a:t>
            </a:r>
            <a:endParaRPr kumimoji="0" lang="ru-RU" sz="8000" b="1" i="1" u="none" strike="noStrike" kern="1200" cap="none" spc="0" normalizeH="0" baseline="0" noProof="0" dirty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4282" y="285728"/>
            <a:ext cx="892971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Муниципальное казенное дошкольное образовательное учреждение</a:t>
            </a:r>
          </a:p>
          <a:p>
            <a:pPr algn="ctr"/>
            <a:r>
              <a:rPr lang="ru-RU" sz="2000" b="1" i="1" dirty="0" smtClean="0">
                <a:solidFill>
                  <a:srgbClr val="0033CC"/>
                </a:solidFill>
                <a:latin typeface="Times New Roman" pitchFamily="18" charset="0"/>
                <a:cs typeface="Times New Roman" pitchFamily="18" charset="0"/>
              </a:rPr>
              <a:t>  «Детский сад № 13» г.Пласт</a:t>
            </a:r>
          </a:p>
          <a:p>
            <a:pPr algn="ctr"/>
            <a:endParaRPr lang="ru-RU" sz="2000" b="1" i="1" dirty="0" smtClean="0">
              <a:solidFill>
                <a:srgbClr val="0033CC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200" dirty="0"/>
          </a:p>
        </p:txBody>
      </p:sp>
    </p:spTree>
  </p:cSld>
  <p:clrMapOvr>
    <a:masterClrMapping/>
  </p:clrMapOvr>
  <p:transition advClick="0" advTm="8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4" cstate="email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28794" y="1004853"/>
            <a:ext cx="67453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Все готово к посадке лука</a:t>
            </a:r>
            <a:endParaRPr lang="ru-RU" sz="3200" b="1" dirty="0">
              <a:solidFill>
                <a:srgbClr val="0033CC"/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3074" name="Picture 2" descr="D:\Data\ФОТО 5 сад 2\P2060084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2214546" y="1964803"/>
            <a:ext cx="5955532" cy="334998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99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email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2357422" y="571480"/>
            <a:ext cx="657229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Этап исследовательский</a:t>
            </a:r>
            <a:endParaRPr kumimoji="0" lang="ru-RU" sz="2800" b="1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Рассматривание лука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Посадка лука в землю.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Беседы.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Чтение и разучивание с детьми стихов, загадок, поговорок о луке (чтение художественной литературы)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Дидактические игры.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Художественное творчество.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500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500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500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4" cstate="email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331822" y="620688"/>
            <a:ext cx="550072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Я – лук, я – </a:t>
            </a:r>
            <a:r>
              <a:rPr lang="ru-RU" sz="2800" b="1" i="1" dirty="0" err="1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Чиполлино</a:t>
            </a:r>
            <a:r>
              <a:rPr lang="ru-RU" sz="2800" b="1" i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, </a:t>
            </a:r>
            <a:br>
              <a:rPr lang="ru-RU" sz="2800" b="1" i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2800" b="1" i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Веселый, озорной. </a:t>
            </a:r>
            <a:br>
              <a:rPr lang="ru-RU" sz="2800" b="1" i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2800" b="1" i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Простуды и ангины </a:t>
            </a:r>
            <a:br>
              <a:rPr lang="ru-RU" sz="2800" b="1" i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2800" b="1" i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Не справятся со мной.</a:t>
            </a:r>
          </a:p>
          <a:p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7236296" y="4235571"/>
            <a:ext cx="200023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Находим</a:t>
            </a:r>
          </a:p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у лука верхушку и донце.</a:t>
            </a:r>
          </a:p>
        </p:txBody>
      </p:sp>
      <p:pic>
        <p:nvPicPr>
          <p:cNvPr id="1027" name="Picture 3" descr="D:\Data\ФОТО 5 сад 2\да огород 1.jpg"/>
          <p:cNvPicPr>
            <a:picLocks noChangeAspect="1" noChangeArrowheads="1"/>
          </p:cNvPicPr>
          <p:nvPr/>
        </p:nvPicPr>
        <p:blipFill>
          <a:blip r:embed="rId5" cstate="email"/>
          <a:stretch>
            <a:fillRect/>
          </a:stretch>
        </p:blipFill>
        <p:spPr bwMode="auto">
          <a:xfrm>
            <a:off x="1942862" y="3131333"/>
            <a:ext cx="5131706" cy="28865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8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7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email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99792" y="442261"/>
            <a:ext cx="426591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Мы ребята, малыши</a:t>
            </a:r>
            <a:br>
              <a:rPr lang="ru-RU" sz="2800" b="1" i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2800" b="1" i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Любим мы трудиться</a:t>
            </a:r>
            <a:br>
              <a:rPr lang="ru-RU" sz="2800" b="1" i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2800" b="1" i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Вот посадим лук</a:t>
            </a:r>
            <a:br>
              <a:rPr lang="ru-RU" sz="2800" b="1" i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</a:br>
            <a:r>
              <a:rPr lang="ru-RU" sz="2800" b="1" i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Будем им гордиться.</a:t>
            </a:r>
            <a:endParaRPr lang="ru-RU" dirty="0"/>
          </a:p>
        </p:txBody>
      </p:sp>
      <p:pic>
        <p:nvPicPr>
          <p:cNvPr id="1026" name="Picture 2" descr="D:\Data\ФОТО 5 сад 2\P2060087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703377" y="2584219"/>
            <a:ext cx="6063715" cy="341083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8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/>
        </p:spPr>
      </p:pic>
    </p:spTree>
  </p:cSld>
  <p:clrMapOvr>
    <a:masterClrMapping/>
  </p:clrMapOvr>
  <p:transition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email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77537" y="442958"/>
            <a:ext cx="407196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Сажаем луковицы </a:t>
            </a:r>
          </a:p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в маленькую грядку</a:t>
            </a:r>
          </a:p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И вырастут они</a:t>
            </a:r>
          </a:p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здесь по порядку! </a:t>
            </a:r>
          </a:p>
          <a:p>
            <a:endParaRPr lang="ru-RU" b="1" dirty="0">
              <a:solidFill>
                <a:srgbClr val="0033CC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60232" y="2857497"/>
            <a:ext cx="233269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Подрастай,</a:t>
            </a:r>
          </a:p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 лучок,</a:t>
            </a:r>
          </a:p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 скорей.</a:t>
            </a:r>
          </a:p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Наливайся,</a:t>
            </a:r>
          </a:p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 зеленей!</a:t>
            </a:r>
          </a:p>
        </p:txBody>
      </p:sp>
      <p:pic>
        <p:nvPicPr>
          <p:cNvPr id="4098" name="Picture 2" descr="D:\Data\ФОТО 5 сад 2\P2060094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1997330" y="2500307"/>
            <a:ext cx="4518886" cy="324599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8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3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email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72559" y="614977"/>
            <a:ext cx="26431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/>
            </a:r>
            <a:br>
              <a:rPr lang="ru-RU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</a:br>
            <a:endParaRPr lang="ru-RU" b="1" dirty="0">
              <a:solidFill>
                <a:srgbClr val="0033CC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75656" y="785794"/>
            <a:ext cx="69539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А теперь лучок польем</a:t>
            </a:r>
          </a:p>
          <a:p>
            <a:pPr algn="ctr"/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И немножко отдохнём</a:t>
            </a:r>
            <a:r>
              <a:rPr lang="ru-RU" sz="2800" dirty="0" smtClean="0">
                <a:latin typeface="Courier New" pitchFamily="49" charset="0"/>
                <a:cs typeface="Courier New" pitchFamily="49" charset="0"/>
              </a:rPr>
              <a:t>.</a:t>
            </a:r>
            <a:endParaRPr lang="ru-RU" sz="28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2050" name="Picture 2" descr="D:\Data\ФОТО 5 сад 2\P2060090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285984" y="2071678"/>
            <a:ext cx="6429420" cy="30718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8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email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3086215" y="4413408"/>
            <a:ext cx="4696248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За окном зима вьюжит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</a:br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И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метель кружится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А у нас на окне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Лучок колосится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2050" name="Picture 2" descr="D:\Data\ФОТО 5 сад 2\P2160135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928926" y="1071546"/>
            <a:ext cx="5643634" cy="321470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99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33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email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3108" y="1071546"/>
            <a:ext cx="292895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Пойдём с тобою в огород.</a:t>
            </a:r>
          </a:p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И немало там  забот!</a:t>
            </a:r>
          </a:p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Польём лучок из лейки,</a:t>
            </a:r>
          </a:p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И сядем на скамейки.</a:t>
            </a:r>
            <a:endParaRPr lang="ru-RU" sz="2800" b="1" dirty="0">
              <a:solidFill>
                <a:srgbClr val="0033CC"/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3075" name="Picture 3" descr="D:\Data\ФОТО 5 сад 2\P2160153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 flipH="1">
            <a:off x="5429255" y="785794"/>
            <a:ext cx="3000394" cy="40005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99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email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3108" y="357166"/>
            <a:ext cx="614366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Как чудесно в огороде,</a:t>
            </a:r>
          </a:p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Поработать ясным днём!</a:t>
            </a:r>
          </a:p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Тёплый луч по грядке бродит,</a:t>
            </a:r>
          </a:p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Луком пахнет чернозём.</a:t>
            </a:r>
            <a:endParaRPr lang="ru-RU" sz="2800" b="1" dirty="0">
              <a:solidFill>
                <a:srgbClr val="0033CC"/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098" name="Picture 2" descr="D:\Data\ФОТО 5 сад 2\P2130124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555776" y="2832323"/>
            <a:ext cx="4693449" cy="312896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8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285784" y="0"/>
            <a:ext cx="9429784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785918" y="2143116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email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571736" y="4357694"/>
            <a:ext cx="514353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Стану я тебя лелеять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Наш кормилец- огород,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Чтобы всходы зеленели</a:t>
            </a:r>
            <a:b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</a:b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Чтобы лук шикарный рос.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5122" name="Picture 2" descr="D:\Data\ФОТО 5 сад 2\P2160136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2214546" y="357167"/>
            <a:ext cx="6643734" cy="38576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8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 descr="1306924454__.png"/>
          <p:cNvPicPr>
            <a:picLocks noChangeAspect="1"/>
          </p:cNvPicPr>
          <p:nvPr/>
        </p:nvPicPr>
        <p:blipFill>
          <a:blip r:embed="rId4" cstate="email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071670" y="0"/>
            <a:ext cx="707233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Тип проекта: </a:t>
            </a:r>
            <a:r>
              <a:rPr kumimoji="0" lang="ru-RU" sz="2000" b="1" i="1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краткосрочный, групповой,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познавательно – исследовательский, творческий.</a:t>
            </a:r>
            <a:r>
              <a:rPr lang="ru-RU" sz="2000" b="1" i="1" dirty="0" smtClean="0">
                <a:solidFill>
                  <a:srgbClr val="FF000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FF000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Продолжительность</a:t>
            </a:r>
            <a:r>
              <a:rPr lang="ru-RU" sz="2000" b="1" dirty="0" smtClean="0">
                <a:solidFill>
                  <a:srgbClr val="FF0000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:</a:t>
            </a:r>
            <a:r>
              <a:rPr lang="ru-RU" sz="2000" b="1" dirty="0" smtClean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 краткосрочный (ноябрь)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Место проведения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: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lang="ru-RU" sz="2000" b="1" dirty="0" smtClean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разновозрастная группа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детского сада.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Объект исследования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: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репчатый лук.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Проблема проекта: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Как можно вырастить зелёный лук на подоконнике? Чем может быть полезен лук? Что можно делать с луком? Исследование полезных свойств лука.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Актуальность: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дети мало едят витаминов. Что дети должны знать о зеленом витамине.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Проектная идея: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объединение детей и воспитателей в совместной деятельности: выращивание лука на подоконнике </a:t>
            </a:r>
            <a:r>
              <a:rPr lang="ru-RU" sz="2000" b="1" dirty="0" smtClean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осенью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Участники проекта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: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воспитатель</a:t>
            </a:r>
            <a:r>
              <a:rPr kumimoji="0" lang="ru-RU" sz="2000" b="1" i="0" u="none" strike="noStrike" cap="none" normalizeH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и воспитанники группы.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Материалы:</a:t>
            </a:r>
            <a:r>
              <a:rPr kumimoji="0" lang="ru-RU" sz="2000" b="1" i="0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земля, вода, лук,  контейнер для посадки, лейка для полива, палочки для рыхления земли.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email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78082" y="4271290"/>
            <a:ext cx="598433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 Да, удачный вырос лук.</a:t>
            </a:r>
          </a:p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 Всё свершилась. Вырос лук.</a:t>
            </a:r>
          </a:p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 Труд затрачен мною был,</a:t>
            </a:r>
          </a:p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 За посадкой я следил.</a:t>
            </a:r>
            <a:endParaRPr lang="ru-RU" sz="2800" b="1" dirty="0">
              <a:solidFill>
                <a:srgbClr val="0033CC"/>
              </a:solidFill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026" name="Picture 2" descr="G:\DCIM\100OLYMP\P2270249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632987" y="642918"/>
            <a:ext cx="4939541" cy="332328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8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email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14612" y="1071546"/>
            <a:ext cx="607223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  Этап заключительный</a:t>
            </a:r>
            <a:endParaRPr lang="ru-RU" sz="2800" b="1" dirty="0" smtClean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Итоги проекта:</a:t>
            </a:r>
          </a:p>
          <a:p>
            <a:pPr lvl="0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Выставка детского творчества</a:t>
            </a:r>
          </a:p>
          <a:p>
            <a:pPr lvl="0"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Презентация на тему </a:t>
            </a:r>
          </a:p>
          <a:p>
            <a:pPr lvl="0"/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«Лук – зелёный друг»							</a:t>
            </a:r>
            <a:r>
              <a:rPr lang="ru-RU" dirty="0" smtClean="0"/>
              <a:t>		</a:t>
            </a:r>
            <a:endParaRPr lang="ru-RU" dirty="0"/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email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3108" y="785794"/>
            <a:ext cx="700089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Теперь мы знаем, что: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 Луку, как и любому растению, нужны: свет, тепло, воздух, вода;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 Чтобы вырастить лук, нужно трудиться: посадить луковицы, рыхлить землю, поливать растения;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 Лук помогает людям не болеть;</a:t>
            </a:r>
          </a:p>
          <a:p>
            <a:pPr>
              <a:buFont typeface="Arial" pitchFamily="34" charset="0"/>
              <a:buChar char="•"/>
            </a:pPr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 В луке много витаминов.</a:t>
            </a:r>
            <a:endParaRPr lang="ru-RU" sz="2800" dirty="0" smtClean="0">
              <a:solidFill>
                <a:srgbClr val="0033CC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 </a:t>
            </a:r>
            <a:endParaRPr lang="ru-RU" sz="2800" dirty="0">
              <a:solidFill>
                <a:srgbClr val="0033CC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email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785918" y="0"/>
            <a:ext cx="7358082" cy="6863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Результат:</a:t>
            </a:r>
            <a:endParaRPr kumimoji="0" lang="ru-RU" sz="2800" b="1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В процессе реализации проекта: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дети научились сажать лук и ухаживать за ним.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дети узнали о пользе лука.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дети познакомились с художественной литературой об овощах: поговорки, стихи, сказки, загадки;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у детей сформировались знания и представления о росте зеленого лука в комнатных условиях.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у детей развился познавательный интерес к объектам природы ближайшего окружения, в частности, к луку;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собраны рецепты от родителей «Делимся рецептами салатов»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укрепилось сотрудничество родителей и детей.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email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098" name="Picture 2" descr="D:\Data\ФОТО 5 сад 2\P2130124.JPG"/>
          <p:cNvPicPr>
            <a:picLocks noChangeAspect="1" noChangeArrowheads="1"/>
          </p:cNvPicPr>
          <p:nvPr/>
        </p:nvPicPr>
        <p:blipFill>
          <a:blip r:embed="rId4" cstate="email"/>
          <a:stretch>
            <a:fillRect/>
          </a:stretch>
        </p:blipFill>
        <p:spPr bwMode="auto">
          <a:xfrm>
            <a:off x="3214678" y="2571745"/>
            <a:ext cx="5572164" cy="32861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800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2857488" y="857232"/>
            <a:ext cx="564360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Малыши лучок сажали</a:t>
            </a:r>
          </a:p>
          <a:p>
            <a:r>
              <a:rPr lang="ru-RU" sz="24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Куклу Катю угощали. Витаминов целый клад - приходите в гости к нам!</a:t>
            </a:r>
            <a:endParaRPr lang="ru-RU" sz="2400" b="1" dirty="0">
              <a:solidFill>
                <a:srgbClr val="0033CC"/>
              </a:solidFill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advTm="10689">
    <p:wipe dir="r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email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071670" y="1071546"/>
            <a:ext cx="857256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 Спасибо </a:t>
            </a:r>
          </a:p>
          <a:p>
            <a:r>
              <a:rPr lang="ru-RU" sz="8000" b="1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    за </a:t>
            </a:r>
            <a:endParaRPr lang="ru-RU" sz="8000" b="1" dirty="0" smtClean="0">
              <a:solidFill>
                <a:srgbClr val="0033CC"/>
              </a:solidFill>
              <a:latin typeface="Courier New" pitchFamily="49" charset="0"/>
              <a:cs typeface="Courier New" pitchFamily="49" charset="0"/>
            </a:endParaRPr>
          </a:p>
          <a:p>
            <a:r>
              <a:rPr lang="ru-RU" sz="80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 внимание          </a:t>
            </a:r>
          </a:p>
        </p:txBody>
      </p:sp>
    </p:spTree>
  </p:cSld>
  <p:clrMapOvr>
    <a:masterClrMapping/>
  </p:clrMapOvr>
  <p:transition advTm="10689"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13138" y="15066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732008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40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Цель:</a:t>
            </a:r>
          </a:p>
          <a:p>
            <a:pPr marL="342900" lvl="0" indent="-342900" algn="ctr">
              <a:spcBef>
                <a:spcPct val="20000"/>
              </a:spcBef>
              <a:defRPr/>
            </a:pPr>
            <a:r>
              <a:rPr lang="ru-RU" sz="3600" b="1" i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Вовлечение </a:t>
            </a:r>
            <a:r>
              <a:rPr lang="ru-RU" sz="3600" b="1" i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детей в практическую деятельность по выращиванию лука в комнатных </a:t>
            </a:r>
            <a:r>
              <a:rPr lang="ru-RU" sz="3600" b="1" i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условиях. Узнать </a:t>
            </a: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о его пользе. 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email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email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-15388"/>
            <a:ext cx="7500958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  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 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              Задачи: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1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2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Расширить знания детей о том, как создать мини-огород;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2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Вызвать интерес  детей ежедневно ухаживать за луком зимой в комнатных условиях.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2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Формировать представление детей о необходимости света, тепла, влаги почвы для роста луковиц.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200" b="1" dirty="0" smtClean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Учить </a:t>
            </a:r>
            <a:r>
              <a:rPr lang="ru-RU" sz="22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бережно относиться к природе.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2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Учить выполнять индивидуальные и коллективные поручения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200" b="1" dirty="0">
                <a:solidFill>
                  <a:srgbClr val="0033CC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Научить детей видеть результат своего труда.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32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102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8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360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640"/>
                            </p:stCondLst>
                            <p:childTnLst>
                              <p:par>
                                <p:cTn id="4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10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1680"/>
                            </p:stCondLst>
                            <p:childTnLst>
                              <p:par>
                                <p:cTn id="5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5" dur="80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6" dur="80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80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3280"/>
                            </p:stCondLst>
                            <p:childTnLst>
                              <p:par>
                                <p:cTn id="5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61" dur="80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62" dur="80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email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2207156" y="214290"/>
            <a:ext cx="6715172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 </a:t>
            </a: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Предполагаемый  результат: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Дети </a:t>
            </a:r>
            <a:r>
              <a:rPr lang="ru-RU" sz="24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получат знания, что растение живое, о значении света для растений, зачем растениям нужна </a:t>
            </a:r>
            <a:r>
              <a:rPr lang="ru-RU" sz="2400" b="1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вода</a:t>
            </a:r>
            <a:r>
              <a:rPr lang="ru-RU" sz="2400" b="1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.</a:t>
            </a:r>
            <a:endParaRPr lang="ru-RU" sz="2400" b="1" dirty="0" smtClean="0">
              <a:solidFill>
                <a:srgbClr val="0033CC"/>
              </a:solidFill>
              <a:latin typeface="Courier New" pitchFamily="49" charset="0"/>
              <a:cs typeface="Courier New" pitchFamily="49" charset="0"/>
            </a:endParaRP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Приобретут новый опыт исследовательской деятельности, расширили свой кругозор и мыслительную деятельностью.</a:t>
            </a:r>
          </a:p>
          <a:p>
            <a:pPr marL="342900" lvl="0" indent="-342900" fontAlgn="base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ru-RU" sz="2400" b="1" dirty="0" smtClean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Проводимая </a:t>
            </a:r>
            <a:r>
              <a:rPr lang="ru-RU" sz="2400" b="1" dirty="0">
                <a:solidFill>
                  <a:srgbClr val="0033CC"/>
                </a:solidFill>
                <a:latin typeface="Courier New" pitchFamily="49" charset="0"/>
                <a:cs typeface="Courier New" pitchFamily="49" charset="0"/>
              </a:rPr>
              <a:t>работа позволит воспитать у детей трудолюбие, бережное отношение к растениям, дети научатся работать вместе, помогать друг другу.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email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00298" y="2428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071670" y="214290"/>
            <a:ext cx="707233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Этап  подготовительный</a:t>
            </a:r>
            <a:endParaRPr kumimoji="0" lang="ru-RU" sz="2800" b="1" i="0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ru-RU" sz="2800" b="1" dirty="0" smtClean="0">
                <a:solidFill>
                  <a:srgbClr val="0033CC"/>
                </a:solidFill>
                <a:latin typeface="Courier New" pitchFamily="49" charset="0"/>
                <a:ea typeface="Calibri" pitchFamily="34" charset="0"/>
                <a:cs typeface="Courier New" pitchFamily="49" charset="0"/>
              </a:rPr>
              <a:t>С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бор художественной литературы: стихи, загадки, пословицы, поговорки, рассказы, сказки про овощи.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Консультация для родителей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«Лук – лекарственное растение»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Домашнее задание – просмотр и обсуждение мультфильма «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Чиполлино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»,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«</a:t>
            </a:r>
            <a:r>
              <a:rPr kumimoji="0" lang="ru-RU" sz="2800" b="1" i="0" u="none" strike="noStrike" cap="none" normalizeH="0" dirty="0" err="1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Лунтик.Лук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»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Разбивка грядок на подоконнике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cs typeface="Courier New" pitchFamily="49" charset="0"/>
              </a:rPr>
              <a:t> </a:t>
            </a: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email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2143108" y="785794"/>
            <a:ext cx="6643734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Пословицы и поговорки про лук:</a:t>
            </a:r>
            <a:endParaRPr lang="ru-RU" sz="2800" b="1" i="1" u="sng" dirty="0">
              <a:solidFill>
                <a:srgbClr val="0033CC"/>
              </a:solidFill>
              <a:latin typeface="Courier New" pitchFamily="49" charset="0"/>
              <a:ea typeface="Calibri" pitchFamily="34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 Сидит Ермолка на грядке – сам весь в заплатках.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Лук во щах – и голод прощай.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Сидит </a:t>
            </a:r>
            <a:r>
              <a:rPr kumimoji="0" lang="ru-RU" sz="2800" b="1" i="1" u="none" strike="noStrike" cap="none" normalizeH="0" baseline="0" dirty="0" err="1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тупка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в семи юбках; кто ни глянет, всяк заплачет.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Лук – от семи недуг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Лук да баня всё правят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Попросту, без луку, на крестьянскую руку.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3" cstate="email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57554" y="285728"/>
            <a:ext cx="31918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Стихи про лук:</a:t>
            </a:r>
            <a:endParaRPr lang="ru-RU" sz="28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2285984" y="887135"/>
            <a:ext cx="6500858" cy="51090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Е. Жуковская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Ох, уж этот злющий лук!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С ним узнаешь столько мук!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Жжет глаза и жжет язык,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Заставит плакать в один миг.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Т.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Казырина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 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Баба Таня чистит лук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Убежал из кухни внук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Он хоть мал, но твердо знает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 Лук за глазки покусает.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1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b5d010720cf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1928794" y="857232"/>
            <a:ext cx="6715172" cy="4286280"/>
          </a:xfrm>
          <a:prstGeom prst="rect">
            <a:avLst/>
          </a:prstGeom>
        </p:spPr>
        <p:txBody>
          <a:bodyPr/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4" name="Рисунок 13" descr="1306924454__.png"/>
          <p:cNvPicPr>
            <a:picLocks noChangeAspect="1"/>
          </p:cNvPicPr>
          <p:nvPr/>
        </p:nvPicPr>
        <p:blipFill>
          <a:blip r:embed="rId4" cstate="email">
            <a:lum/>
          </a:blip>
          <a:stretch>
            <a:fillRect/>
          </a:stretch>
        </p:blipFill>
        <p:spPr>
          <a:xfrm>
            <a:off x="357158" y="3571876"/>
            <a:ext cx="1472338" cy="3214710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643042" y="0"/>
            <a:ext cx="7500958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33CC"/>
                </a:solidFill>
                <a:effectLst/>
                <a:latin typeface="Courier New" pitchFamily="49" charset="0"/>
                <a:ea typeface="Calibri" pitchFamily="34" charset="0"/>
                <a:cs typeface="Courier New" pitchFamily="49" charset="0"/>
              </a:rPr>
              <a:t>.  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rgbClr val="0033CC"/>
              </a:solidFill>
              <a:effectLst/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8992" y="500042"/>
            <a:ext cx="364333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Courier New" pitchFamily="49" charset="0"/>
                <a:cs typeface="Courier New" pitchFamily="49" charset="0"/>
              </a:rPr>
              <a:t>Загадки про лук:</a:t>
            </a:r>
            <a:endParaRPr lang="ru-RU" sz="2800" b="1" dirty="0">
              <a:solidFill>
                <a:srgbClr val="FF0000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2000232" y="1000108"/>
            <a:ext cx="6929486" cy="5500726"/>
          </a:xfrm>
          <a:prstGeom prst="rect">
            <a:avLst/>
          </a:prstGeom>
        </p:spPr>
        <p:txBody>
          <a:bodyPr numCol="2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0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    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Сидит дед во сто шуб одет,</a:t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</a:b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Кто его раздевает,</a:t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</a:b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Тот слезы проливает.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   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Никого не огорчает,</a:t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</a:b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А всех плакать заставляет.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    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Прежде чем его мы</a:t>
            </a:r>
            <a:r>
              <a:rPr kumimoji="0" lang="ru-RU" sz="2800" b="1" i="1" u="none" strike="noStrike" kern="1200" cap="none" spc="0" normalizeH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</a:t>
            </a: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съели,</a:t>
            </a:r>
            <a:b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</a:b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Все наплакаться успели.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    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2800" b="1" i="1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200" b="1" i="1" u="none" strike="noStrike" kern="1200" cap="none" spc="0" normalizeH="0" baseline="0" noProof="0" dirty="0" smtClean="0">
              <a:ln>
                <a:noFill/>
              </a:ln>
              <a:solidFill>
                <a:srgbClr val="0033CC"/>
              </a:solidFill>
              <a:effectLst/>
              <a:uLnTx/>
              <a:uFillTx/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ransition advClick="0" advTm="10689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1281</TotalTime>
  <Words>801</Words>
  <Application>Microsoft Office PowerPoint</Application>
  <PresentationFormat>Экран (4:3)</PresentationFormat>
  <Paragraphs>184</Paragraphs>
  <Slides>25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Svetlana</cp:lastModifiedBy>
  <cp:revision>130</cp:revision>
  <dcterms:created xsi:type="dcterms:W3CDTF">2014-03-23T18:07:04Z</dcterms:created>
  <dcterms:modified xsi:type="dcterms:W3CDTF">2019-12-30T14:21:01Z</dcterms:modified>
</cp:coreProperties>
</file>