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303" r:id="rId4"/>
    <p:sldId id="286" r:id="rId5"/>
    <p:sldId id="290" r:id="rId6"/>
    <p:sldId id="292" r:id="rId7"/>
    <p:sldId id="293" r:id="rId8"/>
    <p:sldId id="294" r:id="rId9"/>
    <p:sldId id="295" r:id="rId10"/>
    <p:sldId id="296" r:id="rId11"/>
    <p:sldId id="297" r:id="rId12"/>
    <p:sldId id="302" r:id="rId13"/>
    <p:sldId id="301" r:id="rId14"/>
    <p:sldId id="270" r:id="rId15"/>
    <p:sldId id="274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412" autoAdjust="0"/>
    <p:restoredTop sz="94660"/>
  </p:normalViewPr>
  <p:slideViewPr>
    <p:cSldViewPr>
      <p:cViewPr varScale="1">
        <p:scale>
          <a:sx n="86" d="100"/>
          <a:sy n="86" d="100"/>
        </p:scale>
        <p:origin x="-137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3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3CEA45-B32C-4709-B831-2875B0911975}" type="datetimeFigureOut">
              <a:rPr lang="ru-RU" smtClean="0"/>
              <a:pPr/>
              <a:t>30.12.2019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C0E653-845B-464E-B8F7-F311BAF0DFF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05267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01AE5-D332-4FD0-9957-DE635FA100D8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F0BB3-A002-4681-B548-93E510B80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F143CB-2398-44AE-B2F6-15AFD6DD7953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925C30-F4ED-49E2-A327-6F2EB4EFCA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C93B3-F9CB-4D18-BE36-4A358ECF9F77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301F2-9B0F-4BA4-991D-B995964897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6FB14-923E-4913-931F-AD9C2FC7EBA8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BD395-ED95-428F-BA4F-CD84B8098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3D7DBE-7C70-4B2D-B427-CA876C64FDFB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1D0FF6-0C93-407F-807E-DF1F2865F5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4DA5B-DF4D-4E5F-9BC5-3D83374823DC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75765-B9E9-4712-BED5-EC6375A3C5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C773E-7024-41AA-BB00-F260A6D4555D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4D9525-9209-4377-941C-CCF3C44A60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75FF61-81A3-44C9-87AF-F13EE08BC788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115042-7B18-4475-B9A4-2A2F3B996D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0E7022-6954-4464-8B51-A6A15AD068B1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2E823-E298-451B-89F8-D98E21CE1F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71DF5-0569-4BB2-AD11-04C099330D54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64533-9669-4640-927B-A5B7E3DB28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6E6D3-2097-468C-B9A2-6E1CF2137082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534C2-C7DD-4DDD-9C23-4FFAB3B37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676EB9-0643-4050-AB44-A0A892F990D8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92ECB8D-8F6B-448D-9263-9FEACC0F2C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8888" y="571480"/>
            <a:ext cx="7634287" cy="6097608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90000"/>
              </a:lnSpc>
            </a:pPr>
            <a:endParaRPr 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600" dirty="0" smtClean="0"/>
              <a:t>Муниципальное казенное дошкольное образовательное</a:t>
            </a:r>
          </a:p>
          <a:p>
            <a:r>
              <a:rPr lang="ru-RU" sz="2600" dirty="0" smtClean="0"/>
              <a:t>учреждение « Детский сад №13» г.Пласт</a:t>
            </a:r>
          </a:p>
          <a:p>
            <a:pPr>
              <a:lnSpc>
                <a:spcPct val="90000"/>
              </a:lnSpc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Консультация для педагогов</a:t>
            </a:r>
          </a:p>
          <a:p>
            <a:pPr>
              <a:lnSpc>
                <a:spcPct val="90000"/>
              </a:lnSpc>
            </a:pPr>
            <a:r>
              <a:rPr lang="ru-RU" sz="4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«Подвижные игры, как средство физического и  всестороннего развития дошкольников»</a:t>
            </a:r>
          </a:p>
          <a:p>
            <a:pPr>
              <a:lnSpc>
                <a:spcPct val="90000"/>
              </a:lnSpc>
            </a:pPr>
            <a:endParaRPr lang="ru-RU" sz="3200" b="1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>
              <a:lnSpc>
                <a:spcPct val="90000"/>
              </a:lnSpc>
            </a:pPr>
            <a:endParaRPr lang="ru-RU" dirty="0" smtClean="0"/>
          </a:p>
          <a:p>
            <a:pPr algn="r">
              <a:lnSpc>
                <a:spcPct val="90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Выполнила: </a:t>
            </a:r>
          </a:p>
          <a:p>
            <a:pPr algn="r">
              <a:lnSpc>
                <a:spcPct val="90000"/>
              </a:lnSpc>
            </a:pPr>
            <a:r>
              <a:rPr lang="ru-RU" sz="2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algn="r">
              <a:lnSpc>
                <a:spcPct val="90000"/>
              </a:lnSpc>
            </a:pPr>
            <a:r>
              <a:rPr lang="ru-RU" sz="2800" b="1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Жевнина.С.И</a:t>
            </a:r>
            <a:r>
              <a:rPr lang="ru-RU" b="1" i="1" dirty="0" smtClean="0">
                <a:solidFill>
                  <a:schemeClr val="tx2"/>
                </a:solidFill>
                <a:latin typeface="Arial" charset="0"/>
              </a:rPr>
              <a:t>.</a:t>
            </a:r>
          </a:p>
        </p:txBody>
      </p:sp>
      <p:pic>
        <p:nvPicPr>
          <p:cNvPr id="13314" name="Picture 4" descr="C:\Users\User\Desktop\2c2f0003772ad9036e0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4000504"/>
            <a:ext cx="2714644" cy="2740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-1035496"/>
            <a:ext cx="3812645" cy="10354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355976" y="548680"/>
            <a:ext cx="4258816" cy="5904655"/>
          </a:xfrm>
        </p:spPr>
        <p:txBody>
          <a:bodyPr>
            <a:normAutofit fontScale="85000" lnSpcReduction="10000"/>
          </a:bodyPr>
          <a:lstStyle/>
          <a:p>
            <a: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 в этой группе воспитатель распределяет роли среди детей.</a:t>
            </a:r>
            <a:b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Роль водящего вначале поручается детям, которые могут с ней справиться. Если же ребенку не по силам четко выполнить задание, он может потерять веру в свои возможности и его трудно будет привлечь к активным действиям.</a:t>
            </a:r>
            <a:b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Воспитатель, проводя сюжетную игру, использует образный рассказ. Сказочные игровые образы побуждают ребенка комбинировать реальные черты воспринимаемого сюжета в новые сочетания. </a:t>
            </a:r>
            <a:b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400" i="1" dirty="0">
                <a:solidFill>
                  <a:srgbClr val="073E87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Воображение ребенка 5-го года жизни носит воссоздающий характер, поэтому воспитатель должен все время направлять его развитие.</a:t>
            </a:r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7504" y="980728"/>
            <a:ext cx="4476368" cy="4104456"/>
          </a:xfrm>
        </p:spPr>
      </p:pic>
    </p:spTree>
    <p:extLst>
      <p:ext uri="{BB962C8B-B14F-4D97-AF65-F5344CB8AC3E}">
        <p14:creationId xmlns="" xmlns:p14="http://schemas.microsoft.com/office/powerpoint/2010/main" val="788659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1035496"/>
            <a:ext cx="8061117" cy="1872208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</a:rPr>
              <a:t>                  </a:t>
            </a:r>
            <a:r>
              <a:rPr lang="ru-RU" b="1" i="1" dirty="0" smtClean="0">
                <a:solidFill>
                  <a:srgbClr val="C00000"/>
                </a:solidFill>
              </a:rPr>
              <a:t>Содержание </a:t>
            </a:r>
            <a:r>
              <a:rPr lang="ru-RU" b="1" i="1" dirty="0">
                <a:solidFill>
                  <a:srgbClr val="C00000"/>
                </a:solidFill>
              </a:rPr>
              <a:t>подвижной игры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067944" y="692696"/>
            <a:ext cx="4752528" cy="5688631"/>
          </a:xfrm>
        </p:spPr>
        <p:txBody>
          <a:bodyPr>
            <a:normAutofit fontScale="40000" lnSpcReduction="20000"/>
          </a:bodyPr>
          <a:lstStyle/>
          <a:p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1)сюжет (тема, идея) </a:t>
            </a:r>
            <a:endParaRPr lang="ru-RU" sz="5000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500" dirty="0">
                <a:solidFill>
                  <a:schemeClr val="tx1"/>
                </a:solidFill>
              </a:rPr>
              <a:t>Сюжет игры определяет цель действий играющих, характер развития игрового конфликта. Он заимствуется из окружающей действительности и образно отражает ее </a:t>
            </a:r>
            <a:r>
              <a:rPr lang="ru-RU" sz="4500" dirty="0" smtClean="0">
                <a:solidFill>
                  <a:schemeClr val="tx1"/>
                </a:solidFill>
              </a:rPr>
              <a:t>действия.</a:t>
            </a:r>
            <a:r>
              <a:rPr lang="ru-RU" sz="4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2)правила</a:t>
            </a:r>
          </a:p>
          <a:p>
            <a:r>
              <a:rPr lang="ru-RU" sz="4500" dirty="0">
                <a:solidFill>
                  <a:schemeClr val="tx1"/>
                </a:solidFill>
              </a:rPr>
              <a:t>Правила – обязательные требования для участников игры. Они обусловливают расположение и перемещение игроков, уточняют характер поведения, права и обязанности играющих, определяют способы ведения игры, приемы и условия учета ее результатов.</a:t>
            </a:r>
            <a:r>
              <a:rPr lang="ru-RU" sz="4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5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3)двигательные </a:t>
            </a:r>
            <a:r>
              <a:rPr lang="ru-RU" sz="5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действия</a:t>
            </a:r>
          </a:p>
          <a:p>
            <a:r>
              <a:rPr lang="ru-RU" sz="4500" dirty="0" smtClean="0">
                <a:solidFill>
                  <a:schemeClr val="tx1"/>
                </a:solidFill>
              </a:rPr>
              <a:t>Двигательные </a:t>
            </a:r>
            <a:r>
              <a:rPr lang="ru-RU" sz="4500" dirty="0">
                <a:solidFill>
                  <a:schemeClr val="tx1"/>
                </a:solidFill>
              </a:rPr>
              <a:t>действия в подвижных играх очень разнообразны. Они могут быть, например, подражательными, образно-творческими, ритмическими; выполняться в виде двигательных задач, требующих проявления ловкости, быстроты, силы и других физических качеств. Все двигательные действия могут выполняться в самых различных комбинациях и сочетаниях</a:t>
            </a:r>
            <a:r>
              <a:rPr lang="ru-RU" sz="3400" dirty="0">
                <a:solidFill>
                  <a:schemeClr val="tx1"/>
                </a:solidFill>
              </a:rPr>
              <a:t>.</a:t>
            </a:r>
          </a:p>
        </p:txBody>
      </p:sp>
      <p:pic>
        <p:nvPicPr>
          <p:cNvPr id="6146" name="Picture 2" descr="C:\Users\SKP\Desktop\фото\Новая папка\IMG-20190301-WA0014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42929"/>
            <a:ext cx="4393744" cy="36262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899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457200" y="338139"/>
            <a:ext cx="8229600" cy="1002629"/>
          </a:xfrm>
        </p:spPr>
        <p:txBody>
          <a:bodyPr/>
          <a:lstStyle/>
          <a:p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Влияние подвижных игр на развитие ребенк</a:t>
            </a: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i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496138" y="1841419"/>
            <a:ext cx="1512888" cy="474380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Подвижная игра имеет огромное значение для всестороннего развития ребенка</a:t>
            </a:r>
            <a:r>
              <a:rPr lang="ru-RU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solidFill>
                <a:srgbClr val="002060"/>
              </a:solidFill>
            </a:endParaRPr>
          </a:p>
        </p:txBody>
      </p:sp>
      <p:sp>
        <p:nvSpPr>
          <p:cNvPr id="4" name="Волна 3"/>
          <p:cNvSpPr/>
          <p:nvPr/>
        </p:nvSpPr>
        <p:spPr>
          <a:xfrm>
            <a:off x="6347701" y="1925279"/>
            <a:ext cx="2448272" cy="809625"/>
          </a:xfrm>
          <a:prstGeom prst="wave">
            <a:avLst>
              <a:gd name="adj1" fmla="val 12500"/>
              <a:gd name="adj2" fmla="val -131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Физическое развити</a:t>
            </a:r>
            <a:r>
              <a:rPr lang="ru-RU" dirty="0"/>
              <a:t>е</a:t>
            </a:r>
          </a:p>
        </p:txBody>
      </p:sp>
      <p:sp>
        <p:nvSpPr>
          <p:cNvPr id="5" name="Волна 4"/>
          <p:cNvSpPr/>
          <p:nvPr/>
        </p:nvSpPr>
        <p:spPr>
          <a:xfrm>
            <a:off x="6419709" y="2858562"/>
            <a:ext cx="2304256" cy="935037"/>
          </a:xfrm>
          <a:prstGeom prst="wave">
            <a:avLst>
              <a:gd name="adj1" fmla="val 12500"/>
              <a:gd name="adj2" fmla="val -46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Умственное развити</a:t>
            </a:r>
            <a:r>
              <a:rPr lang="ru-RU" dirty="0"/>
              <a:t>е</a:t>
            </a:r>
          </a:p>
        </p:txBody>
      </p:sp>
      <p:sp>
        <p:nvSpPr>
          <p:cNvPr id="6" name="Волна 5"/>
          <p:cNvSpPr/>
          <p:nvPr/>
        </p:nvSpPr>
        <p:spPr>
          <a:xfrm>
            <a:off x="6431884" y="3979863"/>
            <a:ext cx="230425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Нравственное развити</a:t>
            </a:r>
            <a:r>
              <a:rPr lang="ru-RU" dirty="0"/>
              <a:t>е</a:t>
            </a:r>
          </a:p>
        </p:txBody>
      </p:sp>
      <p:sp>
        <p:nvSpPr>
          <p:cNvPr id="7" name="Волна 6"/>
          <p:cNvSpPr/>
          <p:nvPr/>
        </p:nvSpPr>
        <p:spPr>
          <a:xfrm>
            <a:off x="6431884" y="5099125"/>
            <a:ext cx="230425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i="1" dirty="0"/>
              <a:t>Эстетическое развит</a:t>
            </a:r>
            <a:r>
              <a:rPr lang="ru-RU" dirty="0"/>
              <a:t>ие</a:t>
            </a:r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4690922" y="3861048"/>
            <a:ext cx="9366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627547" y="2432050"/>
            <a:ext cx="0" cy="30956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5572185" y="2432050"/>
            <a:ext cx="7921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5627547" y="3284984"/>
            <a:ext cx="7921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652120" y="4365104"/>
            <a:ext cx="7921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5639722" y="5550382"/>
            <a:ext cx="79216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Picture 3" descr="C:\Users\SKP\Desktop\фото\Новая папка\IMG-20190301-WA00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956" y="2367504"/>
            <a:ext cx="3566160" cy="36039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2310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332657"/>
            <a:ext cx="4762872" cy="5400600"/>
          </a:xfrm>
        </p:spPr>
        <p:txBody>
          <a:bodyPr>
            <a:normAutofit/>
          </a:bodyPr>
          <a:lstStyle/>
          <a:p>
            <a:pPr algn="ctr"/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разучивании игры с детьми целесообразно опираться на сюжетные игровые образы, на образное мышление и воображение детей.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При проведении подвижных игр нужно учитывать: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возрастные и психолого-педагогические особенности детей;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направленность на развитие основных движений и психофизиологических качеств дошкольников;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- сферу интересов и потребностей ребенка;</a:t>
            </a:r>
            <a:b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постепенное поэтапное усложнение игровых целей, задач, правил и условий игры.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868333" y="116633"/>
            <a:ext cx="3818467" cy="144015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8545" y="764704"/>
            <a:ext cx="4305815" cy="353297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494687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5754687"/>
          </a:xfrm>
        </p:spPr>
        <p:txBody>
          <a:bodyPr/>
          <a:lstStyle/>
          <a:p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«В детском возрасте игра имеет большое значение, и ребёнок должен играть. Надо не только дать ему время поиграть, но надо пропитать этой игрой всю его жизнь»</a:t>
            </a:r>
            <a:r>
              <a:rPr lang="en-US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b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А.С. Макаренко</a:t>
            </a:r>
            <a:endParaRPr lang="ru-RU" sz="32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Заголовок 1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6043612"/>
          </a:xfrm>
        </p:spPr>
        <p:txBody>
          <a:bodyPr/>
          <a:lstStyle/>
          <a:p>
            <a:r>
              <a:rPr lang="ru-RU" sz="9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9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br>
              <a:rPr lang="ru-RU" sz="9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9600" b="1" i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874155" y="6903717"/>
            <a:ext cx="3812645" cy="773754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chemeClr val="tx2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76056" y="332656"/>
            <a:ext cx="3602443" cy="5904656"/>
          </a:xfrm>
        </p:spPr>
        <p:txBody>
          <a:bodyPr>
            <a:noAutofit/>
          </a:bodyPr>
          <a:lstStyle/>
          <a:p>
            <a:r>
              <a:rPr lang="ru-RU" sz="32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Подвижная игра – </a:t>
            </a:r>
            <a:r>
              <a:rPr lang="ru-RU" sz="32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сложная эмоциональная деятельность детей, направленная на решение двигательных задач, основанных на движении и наличии правил</a:t>
            </a:r>
            <a:endParaRPr lang="ru-RU" sz="32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D:\Марьяновна\IMG-20190223-WA0011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429000"/>
            <a:ext cx="3876620" cy="266429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арьяновна\IMG-20190223-WA000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32656"/>
            <a:ext cx="4392488" cy="2767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-1214967"/>
            <a:ext cx="3812645" cy="2051679"/>
          </a:xfrm>
        </p:spPr>
        <p:txBody>
          <a:bodyPr/>
          <a:lstStyle/>
          <a:p>
            <a:r>
              <a:rPr lang="ru-RU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3968" y="764704"/>
            <a:ext cx="4250515" cy="5760640"/>
          </a:xfrm>
        </p:spPr>
        <p:txBody>
          <a:bodyPr/>
          <a:lstStyle/>
          <a:p>
            <a:r>
              <a:rPr lang="ru-RU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Актуальность данной темы тесным образом связана с приоритетными задачами работы нашего учреждения в области физического развития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Дошкольный возраст является самым благодатным для развития физических качеств человека. Основным видом деятельности дошкольника является игра. Играя в подвижные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игры,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дети овладевают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разнообразными движениями. В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первую очередь основными их видами: бегом, ходьбой, прыжками, метанием, </a:t>
            </a:r>
            <a:r>
              <a:rPr lang="ru-RU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лазанием, </a:t>
            </a:r>
            <a:r>
              <a:rPr lang="ru-RU" sz="20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которых нельзя активно заниматься спортом.</a:t>
            </a:r>
            <a:endParaRPr lang="ru-RU" sz="2000" b="1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008364"/>
            <a:ext cx="4008189" cy="328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80953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1538" y="2132856"/>
            <a:ext cx="7408862" cy="39933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138"/>
            <a:ext cx="8229600" cy="2370782"/>
          </a:xfrm>
        </p:spPr>
        <p:txBody>
          <a:bodyPr/>
          <a:lstStyle/>
          <a:p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современной педагогике имеется </a:t>
            </a:r>
            <a:r>
              <a:rPr lang="ru-RU" sz="2000" b="1" i="1" u="sng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триединство целей</a:t>
            </a: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которые взаимосвязаны и достигаются посредством подвижной игры:</a:t>
            </a:r>
            <a:b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Образовательная</a:t>
            </a:r>
            <a:r>
              <a:rPr lang="ru-RU" sz="18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ходе игры происходит усвоение ребенком определенных знаний в виде правил игры</a:t>
            </a:r>
            <a:r>
              <a:rPr lang="ru-RU" sz="20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2132856"/>
            <a:ext cx="7416824" cy="396044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56133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772400" cy="3004244"/>
          </a:xfrm>
        </p:spPr>
        <p:txBody>
          <a:bodyPr>
            <a:norm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</a:t>
            </a:r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Участвуя в подвижной игре, ребенок развивает свои физические данные (силу, ловкость, подвижность, скорость реакции), а также коммуникативные навыки (учится выигрывать и проигрывать, взаимодействовать со сверстниками ради достижения победы). </a:t>
            </a:r>
            <a:b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3140968"/>
            <a:ext cx="5040560" cy="32924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207853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6858000"/>
            <a:ext cx="3812645" cy="137719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499993" y="548680"/>
            <a:ext cx="4186808" cy="5688631"/>
          </a:xfrm>
        </p:spPr>
        <p:txBody>
          <a:bodyPr>
            <a:noAutofit/>
          </a:bodyPr>
          <a:lstStyle/>
          <a:p>
            <a:r>
              <a:rPr lang="ru-RU" sz="2400" b="1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Воспитательная</a:t>
            </a:r>
            <a:r>
              <a:rPr lang="ru-RU" sz="2400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игры маленький человек учится соответствовать определенным правилам (пока что выступающим в виде правил игры), в </a:t>
            </a:r>
            <a:r>
              <a:rPr lang="ru-RU" sz="2400" b="1" i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 </a:t>
            </a:r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воспитываются качества, которые позже пригодятся в процессе жизнедеятельности: старательность, исполнительность, сила воли.</a:t>
            </a:r>
            <a:b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i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608589" y="1715027"/>
            <a:ext cx="6236184" cy="350785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26220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9" y="338667"/>
            <a:ext cx="7643192" cy="786077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Значение </a:t>
            </a:r>
            <a:r>
              <a:rPr lang="ru-RU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подвижных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игр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11960" y="1124744"/>
            <a:ext cx="4474841" cy="5328591"/>
          </a:xfrm>
        </p:spPr>
        <p:txBody>
          <a:bodyPr>
            <a:norm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развивают психические качества:</a:t>
            </a: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внимание, память, воображение, самостоятельность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учат соблюдать правила</a:t>
            </a: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осознанно действовать в изменяющихся игровых ситуациях; подчиняться общим требованиям, быть искренним, сопереживать, помогать друг другу; </a:t>
            </a:r>
            <a:b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активизируют дыхание</a:t>
            </a:r>
            <a:r>
              <a:rPr lang="ru-RU" sz="2000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кровообращение, обменные процессы, память, фантазию;</a:t>
            </a:r>
            <a:b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формировать быстроту, 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силу, выносливость, ловкость</a:t>
            </a:r>
            <a:b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помогают овладеть пространственной терминологией, </a:t>
            </a: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освоиться в коллективе;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пополняют словарный запас </a:t>
            </a:r>
            <a:r>
              <a:rPr lang="ru-RU" sz="2000" b="1" i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дете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84784"/>
            <a:ext cx="4608512" cy="360040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58728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76672"/>
            <a:ext cx="8075240" cy="1152128"/>
          </a:xfrm>
        </p:spPr>
        <p:txBody>
          <a:bodyPr>
            <a:normAutofit fontScale="90000"/>
          </a:bodyPr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Классификация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Подвижные игры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классифицируются</a:t>
            </a:r>
            <a:r>
              <a:rPr lang="en-US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2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разным параметрам:</a:t>
            </a:r>
            <a:br>
              <a:rPr lang="ru-RU" sz="2200" b="1" i="1" u="sng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644008" y="1628800"/>
            <a:ext cx="4178507" cy="4608097"/>
          </a:xfrm>
        </p:spPr>
        <p:txBody>
          <a:bodyPr>
            <a:noAutofit/>
          </a:bodyPr>
          <a:lstStyle/>
          <a:p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 возрасту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(игры для детей младшего дошкольного возраста, среднего дошкольного возраста, старшего дошкольного возраста);</a:t>
            </a:r>
            <a:b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по степени подвижности ребенка в игре 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(игры с малой, средней, большой подвижностью)</a:t>
            </a:r>
            <a:r>
              <a:rPr lang="ru-RU" sz="2000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00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 видам движений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(игры с бегом, с метанием, с прыжками, с лазанием и т.д.);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- по содержанию</a:t>
            </a:r>
            <a:br>
              <a:rPr lang="ru-RU" sz="20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(подвижные игры с пра­вилами и спортивные игры).</a:t>
            </a:r>
            <a:endParaRPr lang="ru-RU" sz="200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0" y="1484784"/>
            <a:ext cx="4921424" cy="4608512"/>
          </a:xfrm>
        </p:spPr>
      </p:pic>
    </p:spTree>
    <p:extLst>
      <p:ext uri="{BB962C8B-B14F-4D97-AF65-F5344CB8AC3E}">
        <p14:creationId xmlns="" xmlns:p14="http://schemas.microsoft.com/office/powerpoint/2010/main" val="2000407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297"/>
            <a:ext cx="8205133" cy="965431"/>
          </a:xfrm>
        </p:spPr>
        <p:txBody>
          <a:bodyPr/>
          <a:lstStyle/>
          <a:p>
            <a:r>
              <a:rPr lang="en-US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проведения подвижных игр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11961" y="1124744"/>
            <a:ext cx="4474840" cy="5256583"/>
          </a:xfrm>
        </p:spPr>
        <p:txBody>
          <a:bodyPr>
            <a:noAutofit/>
          </a:bodyPr>
          <a:lstStyle/>
          <a:p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Методика включает неограниченные возможности комплексного использования разнообразных приемов, направленных на формирование личности ребенка, умелое педагогическое руководство ею.</a:t>
            </a:r>
            <a:b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Стимулируя у ребенка интерес к игре, увлекая его в игровой деятельностью, педагог замечает и выделяет существенные факторы в развитии и поведении детей.</a:t>
            </a:r>
            <a:b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i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К средней группе у детей накапливается двигательный опыт, движения становятся более координированными. Учитывая этот фактор, педагог усложняет условия проведения игры.</a:t>
            </a:r>
            <a:endParaRPr lang="ru-RU" sz="2000" dirty="0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1752" y="1196752"/>
            <a:ext cx="3168352" cy="47654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02800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611</TotalTime>
  <Words>372</Words>
  <Application>Microsoft Office PowerPoint</Application>
  <PresentationFormat>Экран (4:3)</PresentationFormat>
  <Paragraphs>42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Слайд 1</vt:lpstr>
      <vt:lpstr>Слайд 2</vt:lpstr>
      <vt:lpstr>Актуальность</vt:lpstr>
      <vt:lpstr>В современной педагогике имеется триединство целей, которые взаимосвязаны и достигаются посредством подвижной игры: Образовательная. В ходе игры происходит усвоение ребенком определенных знаний в виде правил игры.  </vt:lpstr>
      <vt:lpstr>Развивающая. Участвуя в подвижной игре, ребенок развивает свои физические данные (силу, ловкость, подвижность, скорость реакции), а также коммуникативные навыки (учится выигрывать и проигрывать, взаимодействовать со сверстниками ради достижения победы).  </vt:lpstr>
      <vt:lpstr>Слайд 6</vt:lpstr>
      <vt:lpstr>            Значение подвижных   игр</vt:lpstr>
      <vt:lpstr>                                    Классификация  Подвижные игры классифицируются по разным параметрам: </vt:lpstr>
      <vt:lpstr>          Методика проведения подвижных игр</vt:lpstr>
      <vt:lpstr>Слайд 10</vt:lpstr>
      <vt:lpstr>                  Содержание подвижной игры</vt:lpstr>
      <vt:lpstr> Влияние подвижных игр на развитие ребенка  </vt:lpstr>
      <vt:lpstr>В разучивании игры с детьми целесообразно опираться на сюжетные игровые образы, на образное мышление и воображение детей.  При проведении подвижных игр нужно учитывать: - возрастные и психолого-педагогические особенности детей;  - направленность на развитие основных движений и психофизиологических качеств дошкольников;  - сферу интересов и потребностей ребенка; - постепенное поэтапное усложнение игровых целей, задач, правил и условий игры.</vt:lpstr>
      <vt:lpstr>«В детском возрасте игра имеет большое значение, и ребёнок должен играть. Надо не только дать ему время поиграть, но надо пропитать этой игрой всю его жизнь»                                                                             А.С. Макаренко</vt:lpstr>
      <vt:lpstr>Спасибо  за 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Svetlana</cp:lastModifiedBy>
  <cp:revision>64</cp:revision>
  <dcterms:created xsi:type="dcterms:W3CDTF">2017-11-05T13:11:12Z</dcterms:created>
  <dcterms:modified xsi:type="dcterms:W3CDTF">2019-12-30T14:25:31Z</dcterms:modified>
</cp:coreProperties>
</file>