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20" r:id="rId1"/>
  </p:sldMasterIdLst>
  <p:notesMasterIdLst>
    <p:notesMasterId r:id="rId49"/>
  </p:notesMasterIdLst>
  <p:sldIdLst>
    <p:sldId id="256" r:id="rId2"/>
    <p:sldId id="259" r:id="rId3"/>
    <p:sldId id="261" r:id="rId4"/>
    <p:sldId id="280" r:id="rId5"/>
    <p:sldId id="290" r:id="rId6"/>
    <p:sldId id="330" r:id="rId7"/>
    <p:sldId id="332" r:id="rId8"/>
    <p:sldId id="333" r:id="rId9"/>
    <p:sldId id="334" r:id="rId10"/>
    <p:sldId id="293" r:id="rId11"/>
    <p:sldId id="336" r:id="rId12"/>
    <p:sldId id="299" r:id="rId13"/>
    <p:sldId id="309" r:id="rId14"/>
    <p:sldId id="337" r:id="rId15"/>
    <p:sldId id="302" r:id="rId16"/>
    <p:sldId id="339" r:id="rId17"/>
    <p:sldId id="340" r:id="rId18"/>
    <p:sldId id="304" r:id="rId19"/>
    <p:sldId id="303" r:id="rId20"/>
    <p:sldId id="341" r:id="rId21"/>
    <p:sldId id="344" r:id="rId22"/>
    <p:sldId id="310" r:id="rId23"/>
    <p:sldId id="345" r:id="rId24"/>
    <p:sldId id="311" r:id="rId25"/>
    <p:sldId id="313" r:id="rId26"/>
    <p:sldId id="314" r:id="rId27"/>
    <p:sldId id="346" r:id="rId28"/>
    <p:sldId id="347" r:id="rId29"/>
    <p:sldId id="348" r:id="rId30"/>
    <p:sldId id="349" r:id="rId31"/>
    <p:sldId id="351" r:id="rId32"/>
    <p:sldId id="350" r:id="rId33"/>
    <p:sldId id="352" r:id="rId34"/>
    <p:sldId id="315" r:id="rId35"/>
    <p:sldId id="316" r:id="rId36"/>
    <p:sldId id="317" r:id="rId37"/>
    <p:sldId id="320" r:id="rId38"/>
    <p:sldId id="321" r:id="rId39"/>
    <p:sldId id="327" r:id="rId40"/>
    <p:sldId id="353" r:id="rId41"/>
    <p:sldId id="354" r:id="rId42"/>
    <p:sldId id="355" r:id="rId43"/>
    <p:sldId id="360" r:id="rId44"/>
    <p:sldId id="361" r:id="rId45"/>
    <p:sldId id="362" r:id="rId46"/>
    <p:sldId id="323" r:id="rId47"/>
    <p:sldId id="324" r:id="rId48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75779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75780" name="Text Box 3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75781" name="Text Box 4"/>
          <p:cNvSpPr txBox="1">
            <a:spLocks noChangeArrowheads="1"/>
          </p:cNvSpPr>
          <p:nvPr/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75782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76275"/>
            <a:ext cx="4568825" cy="3443288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4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75784" name="Text Box 7"/>
          <p:cNvSpPr txBox="1">
            <a:spLocks noChangeArrowheads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cs typeface="Segoe UI" charset="0"/>
              </a:defRPr>
            </a:lvl1pPr>
          </a:lstStyle>
          <a:p>
            <a:pPr>
              <a:defRPr/>
            </a:pPr>
            <a:fld id="{A60E1980-3257-4867-ACDD-4094A14ACF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2043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CBCDA2F-BDEF-42DC-B12B-EDC7C22CAEAD}" type="slidenum">
              <a:rPr lang="ru-RU" altLang="ru-RU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ru-RU" altLang="ru-RU" smtClean="0">
              <a:latin typeface="Arial" charset="0"/>
            </a:endParaRPr>
          </a:p>
        </p:txBody>
      </p:sp>
      <p:sp>
        <p:nvSpPr>
          <p:cNvPr id="7680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</p:spPr>
      </p:sp>
      <p:sp>
        <p:nvSpPr>
          <p:cNvPr id="7680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EF63CD2-2D24-45D8-AFFA-526785316E5C}" type="slidenum">
              <a:rPr lang="ru-RU" altLang="ru-RU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2</a:t>
            </a:fld>
            <a:endParaRPr lang="ru-RU" altLang="ru-RU" smtClean="0">
              <a:latin typeface="Arial" charset="0"/>
            </a:endParaRPr>
          </a:p>
        </p:txBody>
      </p:sp>
      <p:sp>
        <p:nvSpPr>
          <p:cNvPr id="7885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</p:spPr>
      </p:sp>
      <p:sp>
        <p:nvSpPr>
          <p:cNvPr id="7885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335F8FB-CA13-49A2-97CC-B7FBABCA74F7}" type="slidenum">
              <a:rPr lang="ru-RU" altLang="ru-RU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3</a:t>
            </a:fld>
            <a:endParaRPr lang="ru-RU" altLang="ru-RU" smtClean="0">
              <a:latin typeface="Arial" charset="0"/>
            </a:endParaRPr>
          </a:p>
        </p:txBody>
      </p:sp>
      <p:sp>
        <p:nvSpPr>
          <p:cNvPr id="808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</p:spPr>
      </p:sp>
      <p:sp>
        <p:nvSpPr>
          <p:cNvPr id="809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C0EACE0-985A-4CB0-852F-65A2914C31F4}" type="slidenum">
              <a:rPr lang="ru-RU" altLang="ru-RU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4</a:t>
            </a:fld>
            <a:endParaRPr lang="ru-RU" altLang="ru-RU" smtClean="0">
              <a:latin typeface="Arial" charset="0"/>
            </a:endParaRPr>
          </a:p>
        </p:txBody>
      </p:sp>
      <p:sp>
        <p:nvSpPr>
          <p:cNvPr id="8192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</p:spPr>
      </p:sp>
      <p:sp>
        <p:nvSpPr>
          <p:cNvPr id="8192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31888" y="676275"/>
            <a:ext cx="4591050" cy="3443288"/>
          </a:xfrm>
          <a:ln/>
        </p:spPr>
      </p:sp>
      <p:sp>
        <p:nvSpPr>
          <p:cNvPr id="8294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82948" name="Номер слайда 3"/>
          <p:cNvSpPr>
            <a:spLocks noGrp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 eaLnBrk="0" hangingPunct="0">
              <a:spcBef>
                <a:spcPct val="300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94D602E-0A46-4044-B73F-B04496FB25DA}" type="slidenum">
              <a:rPr lang="ru-RU" altLang="ru-RU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31</a:t>
            </a:fld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9EECF-AFC1-4784-B28F-B108F44D94BF}" type="datetimeFigureOut">
              <a:rPr lang="en-US"/>
              <a:pPr>
                <a:defRPr/>
              </a:pPr>
              <a:t>12/30/2019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C0F6D-297B-4E40-894D-3A54BC1E1C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170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EDBE7-23E5-4D71-AC0C-D4F0DD8F5524}" type="datetimeFigureOut">
              <a:rPr lang="en-US"/>
              <a:pPr>
                <a:defRPr/>
              </a:pPr>
              <a:t>12/30/2019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EB2B3-9320-4C38-8610-2C19BE56BF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2589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C7E5E-41A3-4AF7-AF2F-541EE282C44C}" type="datetimeFigureOut">
              <a:rPr lang="en-US"/>
              <a:pPr>
                <a:defRPr/>
              </a:pPr>
              <a:t>12/30/2019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76F05-AB98-4884-A4D1-C03DE1CE19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147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19A5E3-079E-4478-8C28-FC1FF8CC425E}" type="datetimeFigureOut">
              <a:rPr lang="en-US"/>
              <a:pPr>
                <a:defRPr/>
              </a:pPr>
              <a:t>12/30/2019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071C9-A387-41D4-9E04-8B8725125F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268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D19E0-C3D1-43C3-BB73-20DB7E6B5077}" type="datetimeFigureOut">
              <a:rPr lang="en-US"/>
              <a:pPr>
                <a:defRPr/>
              </a:pPr>
              <a:t>12/30/2019</a:t>
            </a:fld>
            <a:endParaRPr lang="en-US">
              <a:solidFill>
                <a:schemeClr val="tx2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463EED-0E45-4D26-A2F2-31EF3161D9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990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1C87B-6F42-4DDF-A804-614AE35C8601}" type="datetimeFigureOut">
              <a:rPr lang="en-US"/>
              <a:pPr>
                <a:defRPr/>
              </a:pPr>
              <a:t>12/30/2019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973B92-8E7B-4928-B858-12F9926420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233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E224E-D916-4D07-8896-7665FF5637D0}" type="datetimeFigureOut">
              <a:rPr lang="en-US"/>
              <a:pPr>
                <a:defRPr/>
              </a:pPr>
              <a:t>12/30/2019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353CD-641C-44C9-8265-A1CF0CDA86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626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7AF81-EB05-4AE4-BF24-63FF0BB0746F}" type="datetimeFigureOut">
              <a:rPr lang="en-US"/>
              <a:pPr>
                <a:defRPr/>
              </a:pPr>
              <a:t>12/30/2019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7BD9F3-D4B7-4765-961C-C2A9A651F5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541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BCA228-F6BA-4D2F-869D-2E772F8508CD}" type="datetimeFigureOut">
              <a:rPr lang="en-US"/>
              <a:pPr>
                <a:defRPr/>
              </a:pPr>
              <a:t>12/30/2019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BA7670-43AD-404E-80A3-3A0C62B03F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577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FC5746-E5F4-4716-9E68-514028F87BB0}" type="datetimeFigureOut">
              <a:rPr lang="en-US"/>
              <a:pPr>
                <a:defRPr/>
              </a:pPr>
              <a:t>12/30/2019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86661-76CA-4A5F-8D2B-C1B3F2D5A1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369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82C8A-C71C-4852-A355-68F5D6DF8649}" type="datetimeFigureOut">
              <a:rPr lang="en-US"/>
              <a:pPr>
                <a:defRPr/>
              </a:pPr>
              <a:t>12/30/2019</a:t>
            </a:fld>
            <a:endParaRPr lang="en-US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C63966-82BB-4CE7-87C5-5FBF3B60F4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881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D2B50C79-F72E-48F1-907E-5A3E10C4CBAC}" type="datetimeFigureOut">
              <a:rPr lang="en-US"/>
              <a:pPr>
                <a:defRPr/>
              </a:pPr>
              <a:t>12/30/2019</a:t>
            </a:fld>
            <a:endParaRPr lang="en-US" sz="1000" dirty="0">
              <a:solidFill>
                <a:schemeClr val="tx2"/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A17E60B5-52B4-4D6A-A0BE-314C7E50BA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47" r:id="rId1"/>
    <p:sldLayoutId id="2147484448" r:id="rId2"/>
    <p:sldLayoutId id="2147484449" r:id="rId3"/>
    <p:sldLayoutId id="2147484450" r:id="rId4"/>
    <p:sldLayoutId id="2147484451" r:id="rId5"/>
    <p:sldLayoutId id="2147484452" r:id="rId6"/>
    <p:sldLayoutId id="2147484453" r:id="rId7"/>
    <p:sldLayoutId id="2147484454" r:id="rId8"/>
    <p:sldLayoutId id="2147484455" r:id="rId9"/>
    <p:sldLayoutId id="2147484456" r:id="rId10"/>
    <p:sldLayoutId id="214748445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Relationship Id="rId9" Type="http://schemas.openxmlformats.org/officeDocument/2006/relationships/image" Target="../media/image57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7" Type="http://schemas.openxmlformats.org/officeDocument/2006/relationships/image" Target="../media/image63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7" Type="http://schemas.openxmlformats.org/officeDocument/2006/relationships/image" Target="../media/image69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7" Type="http://schemas.openxmlformats.org/officeDocument/2006/relationships/image" Target="../media/image75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jpeg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7" Type="http://schemas.openxmlformats.org/officeDocument/2006/relationships/image" Target="../media/image81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0.jpeg"/><Relationship Id="rId5" Type="http://schemas.openxmlformats.org/officeDocument/2006/relationships/image" Target="../media/image79.jpeg"/><Relationship Id="rId4" Type="http://schemas.openxmlformats.org/officeDocument/2006/relationships/image" Target="../media/image7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7" Type="http://schemas.openxmlformats.org/officeDocument/2006/relationships/image" Target="../media/image87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6.jpeg"/><Relationship Id="rId5" Type="http://schemas.openxmlformats.org/officeDocument/2006/relationships/image" Target="../media/image85.jpeg"/><Relationship Id="rId4" Type="http://schemas.openxmlformats.org/officeDocument/2006/relationships/image" Target="../media/image8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7" Type="http://schemas.openxmlformats.org/officeDocument/2006/relationships/image" Target="../media/image93.jpe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2.jpeg"/><Relationship Id="rId5" Type="http://schemas.openxmlformats.org/officeDocument/2006/relationships/image" Target="../media/image91.jpeg"/><Relationship Id="rId4" Type="http://schemas.openxmlformats.org/officeDocument/2006/relationships/image" Target="../media/image9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jpeg"/><Relationship Id="rId3" Type="http://schemas.openxmlformats.org/officeDocument/2006/relationships/image" Target="../media/image95.jpeg"/><Relationship Id="rId7" Type="http://schemas.openxmlformats.org/officeDocument/2006/relationships/image" Target="../media/image99.jpe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8.jpeg"/><Relationship Id="rId5" Type="http://schemas.openxmlformats.org/officeDocument/2006/relationships/image" Target="../media/image97.jpeg"/><Relationship Id="rId4" Type="http://schemas.openxmlformats.org/officeDocument/2006/relationships/image" Target="../media/image9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7" Type="http://schemas.openxmlformats.org/officeDocument/2006/relationships/image" Target="../media/image10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4.jpeg"/><Relationship Id="rId5" Type="http://schemas.openxmlformats.org/officeDocument/2006/relationships/image" Target="../media/image103.jpeg"/><Relationship Id="rId4" Type="http://schemas.openxmlformats.org/officeDocument/2006/relationships/image" Target="../media/image10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eg"/><Relationship Id="rId2" Type="http://schemas.openxmlformats.org/officeDocument/2006/relationships/image" Target="../media/image10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0.jpeg"/><Relationship Id="rId5" Type="http://schemas.openxmlformats.org/officeDocument/2006/relationships/image" Target="../media/image109.jpeg"/><Relationship Id="rId4" Type="http://schemas.openxmlformats.org/officeDocument/2006/relationships/image" Target="../media/image108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jpeg"/><Relationship Id="rId2" Type="http://schemas.openxmlformats.org/officeDocument/2006/relationships/image" Target="../media/image1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5.jpeg"/><Relationship Id="rId5" Type="http://schemas.openxmlformats.org/officeDocument/2006/relationships/image" Target="../media/image114.jpeg"/><Relationship Id="rId4" Type="http://schemas.openxmlformats.org/officeDocument/2006/relationships/image" Target="../media/image113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jpeg"/><Relationship Id="rId7" Type="http://schemas.openxmlformats.org/officeDocument/2006/relationships/image" Target="../media/image121.jpeg"/><Relationship Id="rId2" Type="http://schemas.openxmlformats.org/officeDocument/2006/relationships/image" Target="../media/image1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0.jpeg"/><Relationship Id="rId5" Type="http://schemas.openxmlformats.org/officeDocument/2006/relationships/image" Target="../media/image119.jpeg"/><Relationship Id="rId4" Type="http://schemas.openxmlformats.org/officeDocument/2006/relationships/image" Target="../media/image118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jpeg"/><Relationship Id="rId2" Type="http://schemas.openxmlformats.org/officeDocument/2006/relationships/image" Target="../media/image1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5.jpeg"/><Relationship Id="rId4" Type="http://schemas.openxmlformats.org/officeDocument/2006/relationships/image" Target="../media/image124.jpe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jpeg"/><Relationship Id="rId3" Type="http://schemas.openxmlformats.org/officeDocument/2006/relationships/image" Target="../media/image127.jpeg"/><Relationship Id="rId7" Type="http://schemas.openxmlformats.org/officeDocument/2006/relationships/image" Target="../media/image131.jpeg"/><Relationship Id="rId2" Type="http://schemas.openxmlformats.org/officeDocument/2006/relationships/image" Target="../media/image1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0.jpeg"/><Relationship Id="rId5" Type="http://schemas.openxmlformats.org/officeDocument/2006/relationships/image" Target="../media/image129.jpeg"/><Relationship Id="rId4" Type="http://schemas.openxmlformats.org/officeDocument/2006/relationships/image" Target="../media/image128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jpeg"/><Relationship Id="rId2" Type="http://schemas.openxmlformats.org/officeDocument/2006/relationships/image" Target="../media/image1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7.jpeg"/><Relationship Id="rId5" Type="http://schemas.openxmlformats.org/officeDocument/2006/relationships/image" Target="../media/image136.jpeg"/><Relationship Id="rId4" Type="http://schemas.openxmlformats.org/officeDocument/2006/relationships/image" Target="../media/image135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jpeg"/><Relationship Id="rId2" Type="http://schemas.openxmlformats.org/officeDocument/2006/relationships/image" Target="../media/image1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2.jpeg"/><Relationship Id="rId5" Type="http://schemas.openxmlformats.org/officeDocument/2006/relationships/image" Target="../media/image141.jpeg"/><Relationship Id="rId4" Type="http://schemas.openxmlformats.org/officeDocument/2006/relationships/image" Target="../media/image14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jpeg"/><Relationship Id="rId2" Type="http://schemas.openxmlformats.org/officeDocument/2006/relationships/image" Target="../media/image143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jpeg"/><Relationship Id="rId2" Type="http://schemas.openxmlformats.org/officeDocument/2006/relationships/image" Target="../media/image14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9.jpeg"/><Relationship Id="rId5" Type="http://schemas.openxmlformats.org/officeDocument/2006/relationships/image" Target="../media/image148.jpeg"/><Relationship Id="rId4" Type="http://schemas.openxmlformats.org/officeDocument/2006/relationships/image" Target="../media/image147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jpeg"/><Relationship Id="rId2" Type="http://schemas.openxmlformats.org/officeDocument/2006/relationships/image" Target="../media/image15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4.jpeg"/><Relationship Id="rId5" Type="http://schemas.openxmlformats.org/officeDocument/2006/relationships/image" Target="../media/image153.jpeg"/><Relationship Id="rId4" Type="http://schemas.openxmlformats.org/officeDocument/2006/relationships/image" Target="../media/image152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6.jpeg"/><Relationship Id="rId2" Type="http://schemas.openxmlformats.org/officeDocument/2006/relationships/image" Target="../media/image15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9.jpeg"/><Relationship Id="rId5" Type="http://schemas.openxmlformats.org/officeDocument/2006/relationships/image" Target="../media/image158.jpeg"/><Relationship Id="rId4" Type="http://schemas.openxmlformats.org/officeDocument/2006/relationships/image" Target="../media/image157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jpeg"/><Relationship Id="rId2" Type="http://schemas.openxmlformats.org/officeDocument/2006/relationships/image" Target="../media/image16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2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jpeg"/><Relationship Id="rId2" Type="http://schemas.openxmlformats.org/officeDocument/2006/relationships/image" Target="../media/image16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5.jpe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jpeg"/><Relationship Id="rId2" Type="http://schemas.openxmlformats.org/officeDocument/2006/relationships/image" Target="../media/image16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0.jpeg"/><Relationship Id="rId5" Type="http://schemas.openxmlformats.org/officeDocument/2006/relationships/image" Target="../media/image169.jpeg"/><Relationship Id="rId4" Type="http://schemas.openxmlformats.org/officeDocument/2006/relationships/image" Target="../media/image16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188913"/>
            <a:ext cx="8893175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639763" indent="-246063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onstantia" pitchFamily="18" charset="0"/>
              </a:defRPr>
            </a:lvl2pPr>
            <a:lvl3pPr marL="914400" indent="-246063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187450" indent="-20955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onstantia" pitchFamily="18" charset="0"/>
              </a:defRPr>
            </a:lvl4pPr>
            <a:lvl5pPr marL="1462088" indent="-20955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onstantia" pitchFamily="18" charset="0"/>
              </a:defRPr>
            </a:lvl5pPr>
            <a:lvl6pPr marL="1919288" indent="-20955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onstantia" pitchFamily="18" charset="0"/>
              </a:defRPr>
            </a:lvl6pPr>
            <a:lvl7pPr marL="2376488" indent="-20955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onstantia" pitchFamily="18" charset="0"/>
              </a:defRPr>
            </a:lvl7pPr>
            <a:lvl8pPr marL="2833688" indent="-20955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onstantia" pitchFamily="18" charset="0"/>
              </a:defRPr>
            </a:lvl8pPr>
            <a:lvl9pPr marL="3290888" indent="-20955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Pct val="100000"/>
              <a:buFontTx/>
              <a:buNone/>
            </a:pPr>
            <a:r>
              <a:rPr lang="ru-RU" altLang="ru-RU" sz="2400" b="1" i="1">
                <a:solidFill>
                  <a:srgbClr val="CC0000"/>
                </a:solidFill>
                <a:latin typeface="Arial" charset="0"/>
              </a:rPr>
              <a:t>Министерство образования РМ</a:t>
            </a:r>
            <a:br>
              <a:rPr lang="ru-RU" altLang="ru-RU" sz="2400" b="1" i="1">
                <a:solidFill>
                  <a:srgbClr val="CC0000"/>
                </a:solidFill>
                <a:latin typeface="Arial" charset="0"/>
              </a:rPr>
            </a:br>
            <a:endParaRPr lang="ru-RU" altLang="ru-RU" sz="2400" b="1" i="1">
              <a:solidFill>
                <a:srgbClr val="CC0000"/>
              </a:solidFill>
              <a:latin typeface="Arial" charset="0"/>
            </a:endParaRP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250825" y="620713"/>
            <a:ext cx="8497888" cy="1509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639763" indent="-246063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onstantia" pitchFamily="18" charset="0"/>
              </a:defRPr>
            </a:lvl2pPr>
            <a:lvl3pPr marL="914400" indent="-246063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187450" indent="-20955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onstantia" pitchFamily="18" charset="0"/>
              </a:defRPr>
            </a:lvl4pPr>
            <a:lvl5pPr marL="1462088" indent="-20955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onstantia" pitchFamily="18" charset="0"/>
              </a:defRPr>
            </a:lvl5pPr>
            <a:lvl6pPr marL="1919288" indent="-20955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onstantia" pitchFamily="18" charset="0"/>
              </a:defRPr>
            </a:lvl6pPr>
            <a:lvl7pPr marL="2376488" indent="-20955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onstantia" pitchFamily="18" charset="0"/>
              </a:defRPr>
            </a:lvl7pPr>
            <a:lvl8pPr marL="2833688" indent="-20955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onstantia" pitchFamily="18" charset="0"/>
              </a:defRPr>
            </a:lvl8pPr>
            <a:lvl9pPr marL="3290888" indent="-209550" defTabSz="4492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Pct val="100000"/>
              <a:buFontTx/>
              <a:buNone/>
            </a:pPr>
            <a:r>
              <a:rPr lang="ru-RU" altLang="ru-RU" sz="2800" b="1" i="1">
                <a:solidFill>
                  <a:srgbClr val="680000"/>
                </a:solidFill>
                <a:latin typeface="Arial" charset="0"/>
              </a:rPr>
              <a:t>Портфолио</a:t>
            </a:r>
            <a:r>
              <a:rPr lang="ru-RU" altLang="ru-RU" sz="2800" b="1" i="1">
                <a:solidFill>
                  <a:srgbClr val="CC0000"/>
                </a:solidFill>
                <a:latin typeface="Arial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ClrTx/>
              <a:buSzPct val="100000"/>
              <a:buFontTx/>
              <a:buNone/>
            </a:pPr>
            <a:r>
              <a:rPr lang="ru-RU" altLang="ru-RU" sz="2800" b="1" i="1">
                <a:solidFill>
                  <a:srgbClr val="CC0000"/>
                </a:solidFill>
                <a:latin typeface="Arial" charset="0"/>
              </a:rPr>
              <a:t>Синициной Марии Сергеевны –</a:t>
            </a:r>
            <a:r>
              <a:rPr lang="ru-RU" altLang="ru-RU" sz="1800" b="1" i="1">
                <a:solidFill>
                  <a:srgbClr val="CC0000"/>
                </a:solidFill>
                <a:latin typeface="Arial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ClrTx/>
              <a:buSzPct val="100000"/>
              <a:buFontTx/>
              <a:buNone/>
            </a:pPr>
            <a:r>
              <a:rPr lang="ru-RU" altLang="ru-RU" sz="1800" i="1">
                <a:solidFill>
                  <a:srgbClr val="680000"/>
                </a:solidFill>
                <a:latin typeface="Arial" charset="0"/>
              </a:rPr>
              <a:t>преподавателя живописного отделения</a:t>
            </a:r>
          </a:p>
          <a:p>
            <a:pPr algn="ctr" eaLnBrk="1" hangingPunct="1">
              <a:spcBef>
                <a:spcPct val="0"/>
              </a:spcBef>
              <a:buClrTx/>
              <a:buSzPct val="100000"/>
              <a:buFontTx/>
              <a:buNone/>
            </a:pPr>
            <a:r>
              <a:rPr lang="ru-RU" altLang="ru-RU" sz="1800" i="1">
                <a:solidFill>
                  <a:srgbClr val="680000"/>
                </a:solidFill>
                <a:latin typeface="Arial" charset="0"/>
              </a:rPr>
              <a:t>МБУДО «Детская художественная школа №4» г. о. Саранск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3861" y="2276872"/>
            <a:ext cx="8857679" cy="41436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spcBef>
                <a:spcPts val="2400"/>
              </a:spcBef>
              <a:buClr>
                <a:srgbClr val="F0A22E"/>
              </a:buClr>
              <a:defRPr/>
            </a:pPr>
            <a:r>
              <a:rPr lang="ru-RU" altLang="ru-RU" sz="2000" b="1" dirty="0">
                <a:solidFill>
                  <a:srgbClr val="C00000"/>
                </a:solidFill>
                <a:latin typeface="Times New Roman" pitchFamily="16" charset="0"/>
              </a:rPr>
              <a:t>Дата рождения: </a:t>
            </a:r>
            <a:r>
              <a:rPr lang="ru-RU" altLang="ru-RU" sz="2000" dirty="0">
                <a:solidFill>
                  <a:srgbClr val="C00000"/>
                </a:solidFill>
                <a:latin typeface="Times New Roman" pitchFamily="16" charset="0"/>
              </a:rPr>
              <a:t>15.09.1983г.</a:t>
            </a:r>
            <a:endParaRPr lang="ru-RU" altLang="ru-RU" sz="2000" b="1" dirty="0">
              <a:solidFill>
                <a:srgbClr val="C00000"/>
              </a:solidFill>
              <a:latin typeface="Times New Roman" pitchFamily="16" charset="0"/>
            </a:endParaRPr>
          </a:p>
          <a:p>
            <a:pPr eaLnBrk="1" hangingPunct="1">
              <a:lnSpc>
                <a:spcPct val="80000"/>
              </a:lnSpc>
              <a:spcBef>
                <a:spcPts val="450"/>
              </a:spcBef>
              <a:buClrTx/>
              <a:defRPr/>
            </a:pPr>
            <a:r>
              <a:rPr lang="ru-RU" altLang="ru-RU" sz="2000" b="1" dirty="0">
                <a:solidFill>
                  <a:srgbClr val="C00000"/>
                </a:solidFill>
                <a:latin typeface="Times New Roman" pitchFamily="16" charset="0"/>
              </a:rPr>
              <a:t>Профессиональное образование:</a:t>
            </a:r>
          </a:p>
          <a:p>
            <a:pPr eaLnBrk="1" hangingPunct="1">
              <a:lnSpc>
                <a:spcPct val="80000"/>
              </a:lnSpc>
              <a:spcBef>
                <a:spcPts val="450"/>
              </a:spcBef>
              <a:buClrTx/>
              <a:defRPr/>
            </a:pPr>
            <a:r>
              <a:rPr lang="ru-RU" altLang="ru-RU" sz="2000" dirty="0">
                <a:solidFill>
                  <a:srgbClr val="680000"/>
                </a:solidFill>
              </a:rPr>
              <a:t>- </a:t>
            </a:r>
            <a:r>
              <a:rPr lang="ru-RU" altLang="ru-RU" dirty="0">
                <a:solidFill>
                  <a:srgbClr val="680000"/>
                </a:solidFill>
              </a:rPr>
              <a:t>Закончила «ДХШ №4» декоративно-прикладное отделение;</a:t>
            </a:r>
          </a:p>
          <a:p>
            <a:pPr eaLnBrk="1" hangingPunct="1">
              <a:lnSpc>
                <a:spcPct val="80000"/>
              </a:lnSpc>
              <a:spcBef>
                <a:spcPts val="450"/>
              </a:spcBef>
              <a:buClrTx/>
              <a:defRPr/>
            </a:pPr>
            <a:r>
              <a:rPr lang="ru-RU" altLang="ru-RU" dirty="0">
                <a:solidFill>
                  <a:srgbClr val="680000"/>
                </a:solidFill>
              </a:rPr>
              <a:t>- Мордовский республиканский колледж культуры и  искусства г. Саранска;</a:t>
            </a:r>
          </a:p>
          <a:p>
            <a:pPr eaLnBrk="1" hangingPunct="1">
              <a:lnSpc>
                <a:spcPct val="80000"/>
              </a:lnSpc>
              <a:spcBef>
                <a:spcPts val="450"/>
              </a:spcBef>
              <a:buClrTx/>
              <a:defRPr/>
            </a:pPr>
            <a:r>
              <a:rPr lang="ru-RU" altLang="ru-RU" dirty="0">
                <a:solidFill>
                  <a:srgbClr val="680000"/>
                </a:solidFill>
              </a:rPr>
              <a:t>- Государственное образовательное учреждение высшего профессионального образования «Мордовский государственный университет им. Н.П. Огарева» Институт национальной культуры, присуждена квалификация «Художественный  руководитель студии декоративно-прикладного творчества, преподаватель по специальности «Народное художественное творчество».</a:t>
            </a:r>
          </a:p>
          <a:p>
            <a:pPr eaLnBrk="1" hangingPunct="1">
              <a:lnSpc>
                <a:spcPct val="80000"/>
              </a:lnSpc>
              <a:spcBef>
                <a:spcPts val="450"/>
              </a:spcBef>
              <a:buClrTx/>
              <a:defRPr/>
            </a:pPr>
            <a:r>
              <a:rPr lang="ru-RU" altLang="ru-RU" b="1" dirty="0">
                <a:solidFill>
                  <a:srgbClr val="FF0000"/>
                </a:solidFill>
              </a:rPr>
              <a:t>Стаж педагогической работы (по специальности): </a:t>
            </a:r>
            <a:r>
              <a:rPr lang="ru-RU" altLang="ru-RU" sz="1600" b="1" dirty="0">
                <a:solidFill>
                  <a:srgbClr val="FF0000"/>
                </a:solidFill>
              </a:rPr>
              <a:t>в данной должности:11 лет</a:t>
            </a:r>
          </a:p>
          <a:p>
            <a:pPr eaLnBrk="1" hangingPunct="1">
              <a:lnSpc>
                <a:spcPct val="80000"/>
              </a:lnSpc>
              <a:spcBef>
                <a:spcPts val="450"/>
              </a:spcBef>
              <a:buClrTx/>
              <a:defRPr/>
            </a:pPr>
            <a:r>
              <a:rPr lang="ru-RU" altLang="ru-RU" sz="1600" b="1" dirty="0">
                <a:solidFill>
                  <a:srgbClr val="FF0000"/>
                </a:solidFill>
              </a:rPr>
              <a:t>                                                                                                     в данном учреждении:11 лет</a:t>
            </a:r>
          </a:p>
          <a:p>
            <a:pPr eaLnBrk="1" hangingPunct="1">
              <a:lnSpc>
                <a:spcPct val="80000"/>
              </a:lnSpc>
              <a:spcBef>
                <a:spcPts val="450"/>
              </a:spcBef>
              <a:buClrTx/>
              <a:defRPr/>
            </a:pPr>
            <a:r>
              <a:rPr lang="ru-RU" altLang="ru-RU" sz="1600" b="1" dirty="0">
                <a:solidFill>
                  <a:srgbClr val="FF0000"/>
                </a:solidFill>
              </a:rPr>
              <a:t>Общий трудовой стаж: 14 лет</a:t>
            </a:r>
          </a:p>
          <a:p>
            <a:pPr eaLnBrk="1" hangingPunct="1">
              <a:lnSpc>
                <a:spcPct val="80000"/>
              </a:lnSpc>
              <a:spcBef>
                <a:spcPts val="450"/>
              </a:spcBef>
              <a:buClrTx/>
              <a:defRPr/>
            </a:pPr>
            <a:r>
              <a:rPr lang="ru-RU" altLang="ru-RU" b="1" dirty="0">
                <a:solidFill>
                  <a:srgbClr val="FF0000"/>
                </a:solidFill>
              </a:rPr>
              <a:t>Наличие квалификационной категории: </a:t>
            </a:r>
            <a:r>
              <a:rPr lang="en-US" altLang="ru-RU" b="1" dirty="0">
                <a:solidFill>
                  <a:srgbClr val="FF0000"/>
                </a:solidFill>
              </a:rPr>
              <a:t>I</a:t>
            </a:r>
            <a:r>
              <a:rPr lang="ru-RU" altLang="ru-RU" b="1" dirty="0">
                <a:solidFill>
                  <a:srgbClr val="FF0000"/>
                </a:solidFill>
              </a:rPr>
              <a:t> </a:t>
            </a:r>
            <a:r>
              <a:rPr lang="ru-RU" b="1" dirty="0">
                <a:solidFill>
                  <a:srgbClr val="FF0000"/>
                </a:solidFill>
              </a:rPr>
              <a:t>квалификационная категория</a:t>
            </a:r>
            <a:endParaRPr lang="ru-RU" b="1" kern="0" dirty="0">
              <a:solidFill>
                <a:srgbClr val="FF0000"/>
              </a:solidFill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ts val="450"/>
              </a:spcBef>
              <a:buClrTx/>
              <a:defRPr/>
            </a:pPr>
            <a:endParaRPr lang="ru-RU" altLang="ru-RU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ts val="450"/>
              </a:spcBef>
              <a:buClrTx/>
              <a:defRPr/>
            </a:pPr>
            <a:r>
              <a:rPr lang="ru-RU" altLang="ru-RU" b="1" dirty="0">
                <a:solidFill>
                  <a:srgbClr val="FF0000"/>
                </a:solidFill>
              </a:rPr>
              <a:t>Дата последней аттестации: - Приказ № 428 от 22.05.2017г.</a:t>
            </a:r>
            <a:endParaRPr lang="ru-RU" altLang="ru-RU" b="1" dirty="0">
              <a:solidFill>
                <a:srgbClr val="B80047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4" name="Picture 10" descr="C:\Users\Влад\Pictures\img0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8888" y="2565400"/>
            <a:ext cx="5545137" cy="417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8367" y="1412776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dirty="0">
                <a:solidFill>
                  <a:srgbClr val="680000"/>
                </a:solidFill>
              </a:rPr>
              <a:t>Заседание зонального методического объединения преподавателей </a:t>
            </a:r>
          </a:p>
          <a:p>
            <a:pPr algn="just" fontAlgn="t"/>
            <a:r>
              <a:rPr lang="ru-RU" dirty="0">
                <a:solidFill>
                  <a:srgbClr val="680000"/>
                </a:solidFill>
              </a:rPr>
              <a:t>ДХШ и ДШИ г. о. Саранск. </a:t>
            </a:r>
            <a:r>
              <a:rPr lang="ru-RU" b="1" dirty="0">
                <a:solidFill>
                  <a:srgbClr val="680000"/>
                </a:solidFill>
              </a:rPr>
              <a:t>Выступление с темой: «Преподавание художественных дисциплин в ДХШ и ДШИ»» </a:t>
            </a:r>
            <a:r>
              <a:rPr lang="ru-RU" dirty="0">
                <a:solidFill>
                  <a:srgbClr val="680000"/>
                </a:solidFill>
              </a:rPr>
              <a:t>30 марта 2017 г. МБУДО «ДХШ №1» им. П.Ф. Рябова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46774" y="548680"/>
            <a:ext cx="83529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i="1" dirty="0">
                <a:solidFill>
                  <a:srgbClr val="C00000"/>
                </a:solidFill>
              </a:rPr>
              <a:t>2. Выступления на научно-практических конференциях, педагогических чтениях, семинарах, секциях, методических объединениях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8" name="Picture 9" descr="C:\Users\Влад\Pictures\img0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2274" y="1894375"/>
            <a:ext cx="5330825" cy="416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332656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dirty="0">
                <a:solidFill>
                  <a:srgbClr val="680000"/>
                </a:solidFill>
              </a:rPr>
              <a:t>Заседание городского методического объединения преподавателей </a:t>
            </a:r>
          </a:p>
          <a:p>
            <a:pPr algn="just" fontAlgn="t"/>
            <a:r>
              <a:rPr lang="ru-RU" dirty="0">
                <a:solidFill>
                  <a:srgbClr val="680000"/>
                </a:solidFill>
              </a:rPr>
              <a:t>ДХШ и ДШИ </a:t>
            </a:r>
            <a:r>
              <a:rPr lang="ru-RU" dirty="0" err="1">
                <a:solidFill>
                  <a:srgbClr val="680000"/>
                </a:solidFill>
              </a:rPr>
              <a:t>г.о</a:t>
            </a:r>
            <a:r>
              <a:rPr lang="ru-RU" dirty="0">
                <a:solidFill>
                  <a:srgbClr val="680000"/>
                </a:solidFill>
              </a:rPr>
              <a:t>. Саранск. </a:t>
            </a:r>
            <a:r>
              <a:rPr lang="ru-RU" b="1" dirty="0">
                <a:solidFill>
                  <a:srgbClr val="680000"/>
                </a:solidFill>
              </a:rPr>
              <a:t>Выступление с темой: «Декоративная композиция в 3 классе ДХШ В соответствии с ФГТ» </a:t>
            </a:r>
            <a:r>
              <a:rPr lang="ru-RU" dirty="0">
                <a:solidFill>
                  <a:srgbClr val="680000"/>
                </a:solidFill>
              </a:rPr>
              <a:t>15 апреля 2019 г. МБУДО «ДХШ №1» им. П.Ф. Рябова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811634"/>
            <a:ext cx="8712968" cy="2489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  <a:spcBef>
                <a:spcPts val="300"/>
              </a:spcBef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dirty="0">
                <a:solidFill>
                  <a:srgbClr val="0070C0"/>
                </a:solidFill>
                <a:latin typeface="Times New Roman" pitchFamily="16" charset="0"/>
                <a:ea typeface="Lucida Sans Unicode" pitchFamily="32" charset="0"/>
                <a:cs typeface="Times New Roman" pitchFamily="16" charset="0"/>
              </a:rPr>
              <a:t>Качество знаний  по итогам внутреннего мониторинга  учебных достижений обучающихся за </a:t>
            </a:r>
            <a:r>
              <a:rPr lang="ru-RU" altLang="ru-RU" dirty="0" err="1">
                <a:solidFill>
                  <a:srgbClr val="0070C0"/>
                </a:solidFill>
                <a:latin typeface="Times New Roman" pitchFamily="16" charset="0"/>
                <a:ea typeface="Lucida Sans Unicode" pitchFamily="32" charset="0"/>
                <a:cs typeface="Times New Roman" pitchFamily="16" charset="0"/>
              </a:rPr>
              <a:t>межаттестационный</a:t>
            </a:r>
            <a:r>
              <a:rPr lang="ru-RU" altLang="ru-RU" dirty="0">
                <a:solidFill>
                  <a:srgbClr val="0070C0"/>
                </a:solidFill>
                <a:latin typeface="Times New Roman" pitchFamily="16" charset="0"/>
                <a:ea typeface="Lucida Sans Unicode" pitchFamily="32" charset="0"/>
                <a:cs typeface="Times New Roman" pitchFamily="16" charset="0"/>
              </a:rPr>
              <a:t> период:</a:t>
            </a:r>
          </a:p>
          <a:p>
            <a:pPr lvl="0" algn="ctr">
              <a:lnSpc>
                <a:spcPct val="90000"/>
              </a:lnSpc>
              <a:spcBef>
                <a:spcPts val="300"/>
              </a:spcBef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dirty="0">
              <a:solidFill>
                <a:srgbClr val="0070C0"/>
              </a:solidFill>
              <a:latin typeface="Times New Roman" pitchFamily="16" charset="0"/>
              <a:ea typeface="Lucida Sans Unicode" pitchFamily="32" charset="0"/>
              <a:cs typeface="Times New Roman" pitchFamily="16" charset="0"/>
            </a:endParaRPr>
          </a:p>
          <a:p>
            <a:pPr lvl="0" algn="ctr">
              <a:lnSpc>
                <a:spcPct val="90000"/>
              </a:lnSpc>
              <a:spcBef>
                <a:spcPts val="300"/>
              </a:spcBef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dirty="0">
              <a:solidFill>
                <a:srgbClr val="0070C0"/>
              </a:solidFill>
              <a:latin typeface="Times New Roman" pitchFamily="16" charset="0"/>
              <a:ea typeface="Lucida Sans Unicode" pitchFamily="32" charset="0"/>
              <a:cs typeface="Times New Roman" pitchFamily="16" charset="0"/>
            </a:endParaRPr>
          </a:p>
          <a:p>
            <a:pPr lvl="0">
              <a:buClr>
                <a:srgbClr val="C00000"/>
              </a:buClr>
              <a:buSzTx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 dirty="0">
                <a:solidFill>
                  <a:srgbClr val="C00000"/>
                </a:solidFill>
                <a:latin typeface="Times New Roman" pitchFamily="16" charset="0"/>
                <a:ea typeface="MS Gothic" charset="-128"/>
                <a:cs typeface="Times New Roman" pitchFamily="16" charset="0"/>
              </a:rPr>
              <a:t>История искусств – 87,8%</a:t>
            </a:r>
          </a:p>
          <a:p>
            <a:pPr lvl="0">
              <a:buClr>
                <a:srgbClr val="C00000"/>
              </a:buClr>
              <a:buSzTx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 dirty="0">
                <a:solidFill>
                  <a:srgbClr val="C00000"/>
                </a:solidFill>
                <a:latin typeface="Times New Roman" pitchFamily="16" charset="0"/>
                <a:ea typeface="MS Gothic" charset="-128"/>
                <a:cs typeface="Times New Roman" pitchFamily="16" charset="0"/>
              </a:rPr>
              <a:t>Декоративная композиция  – 85,4%</a:t>
            </a:r>
          </a:p>
          <a:p>
            <a:pPr lvl="0">
              <a:buClr>
                <a:srgbClr val="C00000"/>
              </a:buClr>
              <a:buSzTx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 dirty="0">
                <a:solidFill>
                  <a:srgbClr val="C00000"/>
                </a:solidFill>
                <a:latin typeface="Times New Roman" pitchFamily="16" charset="0"/>
                <a:ea typeface="MS Gothic" charset="-128"/>
                <a:cs typeface="Times New Roman" pitchFamily="16" charset="0"/>
              </a:rPr>
              <a:t>Рисунок – 80,5%</a:t>
            </a:r>
          </a:p>
          <a:p>
            <a:pPr lvl="0">
              <a:buClr>
                <a:srgbClr val="C00000"/>
              </a:buClr>
              <a:buSz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z="1600" b="1" dirty="0">
              <a:solidFill>
                <a:srgbClr val="C00000"/>
              </a:solidFill>
              <a:latin typeface="Times New Roman" pitchFamily="16" charset="0"/>
              <a:ea typeface="MS Gothic" charset="-128"/>
              <a:cs typeface="Times New Roman" pitchFamily="16" charset="0"/>
            </a:endParaRPr>
          </a:p>
          <a:p>
            <a:pPr lvl="0" algn="ctr">
              <a:buClrTx/>
              <a:buSz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600" b="1" i="1" dirty="0">
                <a:solidFill>
                  <a:srgbClr val="99284C"/>
                </a:solidFill>
                <a:latin typeface="Times New Roman" pitchFamily="16" charset="0"/>
                <a:ea typeface="MS Gothic" charset="-128"/>
                <a:cs typeface="Times New Roman" pitchFamily="16" charset="0"/>
              </a:rPr>
              <a:t>(копия справки заверенная руководителем образовательной организации прилагается)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511805"/>
            <a:ext cx="77768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600" i="1" dirty="0">
                <a:solidFill>
                  <a:srgbClr val="A50021"/>
                </a:solidFill>
              </a:rPr>
              <a:t>3.</a:t>
            </a:r>
            <a:r>
              <a:rPr lang="ru-RU" i="1" dirty="0">
                <a:solidFill>
                  <a:srgbClr val="A50021"/>
                </a:solidFill>
              </a:rPr>
              <a:t> Позитивная динамика доли учащихся, </a:t>
            </a:r>
            <a:br>
              <a:rPr lang="ru-RU" i="1" dirty="0">
                <a:solidFill>
                  <a:srgbClr val="A50021"/>
                </a:solidFill>
              </a:rPr>
            </a:br>
            <a:r>
              <a:rPr lang="ru-RU" i="1" dirty="0">
                <a:solidFill>
                  <a:srgbClr val="A50021"/>
                </a:solidFill>
              </a:rPr>
              <a:t>успевающих на «4» и «5» за предшествующий период</a:t>
            </a:r>
            <a:endParaRPr lang="ru-RU" dirty="0">
              <a:solidFill>
                <a:srgbClr val="3333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268760"/>
            <a:ext cx="914400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u="sng" dirty="0">
                <a:solidFill>
                  <a:srgbClr val="680000"/>
                </a:solidFill>
                <a:cs typeface="Calibri" pitchFamily="34" charset="0"/>
              </a:rPr>
              <a:t>Республиканский уровень: </a:t>
            </a:r>
          </a:p>
          <a:p>
            <a:pPr algn="just"/>
            <a:endParaRPr lang="ru-RU" b="1" u="sng" dirty="0">
              <a:solidFill>
                <a:srgbClr val="C00000"/>
              </a:solidFill>
              <a:cs typeface="Calibri" pitchFamily="34" charset="0"/>
            </a:endParaRPr>
          </a:p>
          <a:p>
            <a:pPr marL="228600" indent="-228600" algn="just">
              <a:buAutoNum type="arabicPeriod"/>
            </a:pPr>
            <a:r>
              <a:rPr lang="en-US" dirty="0">
                <a:solidFill>
                  <a:srgbClr val="C00000"/>
                </a:solidFill>
                <a:cs typeface="Calibri" pitchFamily="34" charset="0"/>
              </a:rPr>
              <a:t>VII</a:t>
            </a:r>
            <a:r>
              <a:rPr lang="ru-RU" dirty="0">
                <a:solidFill>
                  <a:srgbClr val="C00000"/>
                </a:solidFill>
                <a:cs typeface="Calibri" pitchFamily="34" charset="0"/>
              </a:rPr>
              <a:t> Республиканский конкурс по рисунку учащихся ДХШ и ДШИ, 2018г.</a:t>
            </a:r>
          </a:p>
          <a:p>
            <a:pPr marL="0" indent="0" algn="just">
              <a:buNone/>
            </a:pPr>
            <a:r>
              <a:rPr lang="ru-RU" b="1" dirty="0">
                <a:solidFill>
                  <a:srgbClr val="C00000"/>
                </a:solidFill>
                <a:cs typeface="Calibri" pitchFamily="34" charset="0"/>
              </a:rPr>
              <a:t> - </a:t>
            </a:r>
            <a:r>
              <a:rPr lang="ru-RU" b="1" dirty="0" err="1">
                <a:solidFill>
                  <a:srgbClr val="C00000"/>
                </a:solidFill>
                <a:cs typeface="Calibri" pitchFamily="34" charset="0"/>
              </a:rPr>
              <a:t>Трубенков</a:t>
            </a:r>
            <a:r>
              <a:rPr lang="ru-RU" b="1" dirty="0">
                <a:solidFill>
                  <a:srgbClr val="C00000"/>
                </a:solidFill>
                <a:cs typeface="Calibri" pitchFamily="34" charset="0"/>
              </a:rPr>
              <a:t> Степан – </a:t>
            </a:r>
            <a:r>
              <a:rPr lang="en-US" b="1" dirty="0">
                <a:solidFill>
                  <a:srgbClr val="C00000"/>
                </a:solidFill>
                <a:cs typeface="Calibri" pitchFamily="34" charset="0"/>
              </a:rPr>
              <a:t>III</a:t>
            </a:r>
            <a:r>
              <a:rPr lang="ru-RU" b="1" dirty="0">
                <a:solidFill>
                  <a:srgbClr val="C00000"/>
                </a:solidFill>
                <a:cs typeface="Calibri" pitchFamily="34" charset="0"/>
              </a:rPr>
              <a:t> место</a:t>
            </a:r>
            <a:r>
              <a:rPr lang="ru-RU" b="1" dirty="0">
                <a:solidFill>
                  <a:srgbClr val="C00000"/>
                </a:solidFill>
              </a:rPr>
              <a:t> .</a:t>
            </a:r>
          </a:p>
          <a:p>
            <a:pPr algn="just"/>
            <a:endParaRPr lang="ru-RU" dirty="0">
              <a:solidFill>
                <a:srgbClr val="C00000"/>
              </a:solidFill>
            </a:endParaRPr>
          </a:p>
          <a:p>
            <a:pPr algn="just"/>
            <a:r>
              <a:rPr lang="ru-RU" dirty="0">
                <a:solidFill>
                  <a:srgbClr val="C00000"/>
                </a:solidFill>
              </a:rPr>
              <a:t> 2. Открытый Республиканский Отборочный тур Московского Международного Форума «Одаренные дети-Будущее России», 2018г.</a:t>
            </a:r>
          </a:p>
          <a:p>
            <a:pPr algn="just"/>
            <a:r>
              <a:rPr lang="ru-RU" b="1" dirty="0">
                <a:solidFill>
                  <a:srgbClr val="C00000"/>
                </a:solidFill>
              </a:rPr>
              <a:t>- </a:t>
            </a:r>
            <a:r>
              <a:rPr lang="ru-RU" b="1" dirty="0" err="1">
                <a:solidFill>
                  <a:srgbClr val="C00000"/>
                </a:solidFill>
              </a:rPr>
              <a:t>Яськина</a:t>
            </a:r>
            <a:r>
              <a:rPr lang="ru-RU" b="1" dirty="0">
                <a:solidFill>
                  <a:srgbClr val="C00000"/>
                </a:solidFill>
              </a:rPr>
              <a:t> Анастасия – </a:t>
            </a:r>
            <a:r>
              <a:rPr lang="en-US" b="1" dirty="0">
                <a:solidFill>
                  <a:srgbClr val="C00000"/>
                </a:solidFill>
              </a:rPr>
              <a:t>III</a:t>
            </a:r>
            <a:r>
              <a:rPr lang="ru-RU" b="1" dirty="0">
                <a:solidFill>
                  <a:srgbClr val="C00000"/>
                </a:solidFill>
              </a:rPr>
              <a:t>место.</a:t>
            </a:r>
          </a:p>
          <a:p>
            <a:pPr algn="just"/>
            <a:endParaRPr lang="ru-RU" dirty="0">
              <a:solidFill>
                <a:srgbClr val="C00000"/>
              </a:solidFill>
            </a:endParaRPr>
          </a:p>
          <a:p>
            <a:pPr algn="just"/>
            <a:r>
              <a:rPr lang="ru-RU" dirty="0">
                <a:solidFill>
                  <a:srgbClr val="C00000"/>
                </a:solidFill>
              </a:rPr>
              <a:t>3. Открытый Республиканский Отборочный тур Московского Международного Форума «Одаренные дети-Будущее России», 2019г.</a:t>
            </a:r>
          </a:p>
          <a:p>
            <a:pPr marL="171450" indent="-171450" algn="just">
              <a:buFontTx/>
              <a:buChar char="-"/>
            </a:pPr>
            <a:r>
              <a:rPr lang="ru-RU" b="1" dirty="0" err="1">
                <a:solidFill>
                  <a:srgbClr val="C00000"/>
                </a:solidFill>
              </a:rPr>
              <a:t>Базанова</a:t>
            </a:r>
            <a:r>
              <a:rPr lang="ru-RU" b="1" dirty="0">
                <a:solidFill>
                  <a:srgbClr val="C00000"/>
                </a:solidFill>
              </a:rPr>
              <a:t> Анастасия – </a:t>
            </a:r>
            <a:r>
              <a:rPr lang="en-US" b="1" dirty="0">
                <a:solidFill>
                  <a:srgbClr val="C00000"/>
                </a:solidFill>
              </a:rPr>
              <a:t>I</a:t>
            </a:r>
            <a:r>
              <a:rPr lang="ru-RU" b="1" dirty="0">
                <a:solidFill>
                  <a:srgbClr val="C00000"/>
                </a:solidFill>
              </a:rPr>
              <a:t>место.</a:t>
            </a:r>
          </a:p>
          <a:p>
            <a:pPr marL="171450" indent="-171450" algn="just">
              <a:buFontTx/>
              <a:buChar char="-"/>
            </a:pPr>
            <a:endParaRPr lang="ru-RU" b="1" dirty="0">
              <a:solidFill>
                <a:srgbClr val="C00000"/>
              </a:solidFill>
            </a:endParaRPr>
          </a:p>
          <a:p>
            <a:pPr marL="0" indent="0" algn="just">
              <a:buFontTx/>
              <a:buNone/>
            </a:pPr>
            <a:r>
              <a:rPr lang="ru-RU" dirty="0">
                <a:solidFill>
                  <a:srgbClr val="C00000"/>
                </a:solidFill>
              </a:rPr>
              <a:t>4. </a:t>
            </a:r>
            <a:r>
              <a:rPr lang="en-US" dirty="0">
                <a:solidFill>
                  <a:srgbClr val="C00000"/>
                </a:solidFill>
              </a:rPr>
              <a:t>XIX</a:t>
            </a:r>
            <a:r>
              <a:rPr lang="ru-RU" dirty="0">
                <a:solidFill>
                  <a:srgbClr val="C00000"/>
                </a:solidFill>
              </a:rPr>
              <a:t> Всероссийский фестиваль – конкурс детского творчества «Пластилиновая Ворона», 2019г.</a:t>
            </a:r>
          </a:p>
          <a:p>
            <a:pPr marL="171450" indent="-171450" algn="just">
              <a:buFontTx/>
              <a:buChar char="-"/>
            </a:pPr>
            <a:r>
              <a:rPr lang="ru-RU" b="1" dirty="0" err="1">
                <a:solidFill>
                  <a:srgbClr val="C00000"/>
                </a:solidFill>
              </a:rPr>
              <a:t>Яськина</a:t>
            </a:r>
            <a:r>
              <a:rPr lang="ru-RU" b="1" dirty="0">
                <a:solidFill>
                  <a:srgbClr val="C00000"/>
                </a:solidFill>
              </a:rPr>
              <a:t> Анастасия – </a:t>
            </a:r>
            <a:r>
              <a:rPr lang="en-US" b="1" dirty="0">
                <a:solidFill>
                  <a:srgbClr val="C00000"/>
                </a:solidFill>
              </a:rPr>
              <a:t>III</a:t>
            </a:r>
            <a:r>
              <a:rPr lang="ru-RU" b="1" dirty="0">
                <a:solidFill>
                  <a:srgbClr val="C00000"/>
                </a:solidFill>
              </a:rPr>
              <a:t> место.</a:t>
            </a:r>
          </a:p>
          <a:p>
            <a:pPr marL="171450" indent="-171450" algn="just">
              <a:buFontTx/>
              <a:buChar char="-"/>
            </a:pPr>
            <a:endParaRPr lang="ru-RU" b="1" dirty="0">
              <a:solidFill>
                <a:srgbClr val="C00000"/>
              </a:solidFill>
            </a:endParaRPr>
          </a:p>
          <a:p>
            <a:pPr marL="0" indent="0" algn="just">
              <a:buFontTx/>
              <a:buNone/>
            </a:pPr>
            <a:r>
              <a:rPr lang="ru-RU" dirty="0">
                <a:solidFill>
                  <a:srgbClr val="C00000"/>
                </a:solidFill>
              </a:rPr>
              <a:t>5. Республиканский детский фестиваль искусств  «Радость творчества», 2019г.</a:t>
            </a:r>
          </a:p>
          <a:p>
            <a:pPr marL="0" indent="0" algn="just">
              <a:buFontTx/>
              <a:buNone/>
            </a:pPr>
            <a:r>
              <a:rPr lang="ru-RU" b="1" dirty="0">
                <a:solidFill>
                  <a:srgbClr val="C00000"/>
                </a:solidFill>
              </a:rPr>
              <a:t>- </a:t>
            </a:r>
            <a:r>
              <a:rPr lang="ru-RU" b="1" dirty="0" err="1">
                <a:solidFill>
                  <a:srgbClr val="C00000"/>
                </a:solidFill>
              </a:rPr>
              <a:t>Яськина</a:t>
            </a:r>
            <a:r>
              <a:rPr lang="ru-RU" b="1" dirty="0">
                <a:solidFill>
                  <a:srgbClr val="C00000"/>
                </a:solidFill>
              </a:rPr>
              <a:t> Анастасия – </a:t>
            </a:r>
            <a:r>
              <a:rPr lang="en-US" b="1" dirty="0">
                <a:solidFill>
                  <a:srgbClr val="C00000"/>
                </a:solidFill>
              </a:rPr>
              <a:t>III </a:t>
            </a:r>
            <a:r>
              <a:rPr lang="ru-RU" b="1" dirty="0">
                <a:solidFill>
                  <a:srgbClr val="C00000"/>
                </a:solidFill>
              </a:rPr>
              <a:t>место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88639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</a:pPr>
            <a:r>
              <a:rPr lang="ru-RU" altLang="ru-RU" sz="1600" i="1" dirty="0">
                <a:solidFill>
                  <a:srgbClr val="A50021"/>
                </a:solidFill>
              </a:rPr>
              <a:t>4.</a:t>
            </a:r>
            <a:r>
              <a:rPr lang="ru-RU" altLang="ru-RU" i="1" dirty="0">
                <a:solidFill>
                  <a:srgbClr val="A50021"/>
                </a:solidFill>
              </a:rPr>
              <a:t> Результаты участия обучающихся</a:t>
            </a:r>
            <a:br>
              <a:rPr lang="ru-RU" altLang="ru-RU" i="1" dirty="0">
                <a:solidFill>
                  <a:srgbClr val="A50021"/>
                </a:solidFill>
              </a:rPr>
            </a:br>
            <a:r>
              <a:rPr lang="ru-RU" altLang="ru-RU" i="1" dirty="0">
                <a:solidFill>
                  <a:srgbClr val="A50021"/>
                </a:solidFill>
              </a:rPr>
              <a:t>в профессиональных конкурсах, проводимых под патронатом Министерства культуры</a:t>
            </a:r>
            <a:endParaRPr lang="ru-RU" altLang="ru-RU" dirty="0">
              <a:solidFill>
                <a:srgbClr val="000000"/>
              </a:solidFill>
              <a:latin typeface="Times New Roman" pitchFamily="1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Users\Влад\Pictures\грамоты Синицина М.С. 2019\ученики\e1d10a5d3fd97e7c0db6cd30221bd6b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135553"/>
            <a:ext cx="2174677" cy="2990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4" name="Picture 4" descr="C:\Users\Влад\Pictures\грамоты Синицина М.С. 2019\ученики\67d70964f2b6ad464fad54168c6fd07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1" y="198100"/>
            <a:ext cx="2192637" cy="3014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5" name="Picture 5" descr="C:\Users\Влад\Pictures\грамоты Синицина М.С. 2019\ученики\086abe0b21c2a81a298f59d0caece7fd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651" y="198100"/>
            <a:ext cx="2084185" cy="2865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:\Users\Влад\Pictures\грамоты Синицина М.С. 2019\ученики\2b9abffd5b441192fa31e9245f85795c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3212976"/>
            <a:ext cx="2515438" cy="34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C:\Users\Влад\Pictures\грамоты Синицина М.С. 2019\ученики\img07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212975"/>
            <a:ext cx="2468671" cy="34905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1" y="1628800"/>
            <a:ext cx="8932979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600"/>
              </a:spcAft>
              <a:buClrTx/>
              <a:buSz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dirty="0">
                <a:solidFill>
                  <a:srgbClr val="0070C0"/>
                </a:solidFill>
              </a:rPr>
              <a:t>Городской уровень:</a:t>
            </a:r>
          </a:p>
          <a:p>
            <a:pPr marL="285750" indent="-285750" defTabSz="91440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Char char="-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dirty="0">
                <a:solidFill>
                  <a:schemeClr val="accent5">
                    <a:lumMod val="50000"/>
                  </a:schemeClr>
                </a:solidFill>
              </a:rPr>
              <a:t>Открытый конкурс исполнителей произведений </a:t>
            </a:r>
            <a:r>
              <a:rPr lang="ru-RU" sz="1400" i="1" dirty="0" err="1">
                <a:solidFill>
                  <a:schemeClr val="accent5">
                    <a:lumMod val="50000"/>
                  </a:schemeClr>
                </a:solidFill>
              </a:rPr>
              <a:t>В.С.Высоцкого</a:t>
            </a:r>
            <a:r>
              <a:rPr lang="ru-RU" sz="1400" i="1" dirty="0">
                <a:solidFill>
                  <a:schemeClr val="accent5">
                    <a:lumMod val="50000"/>
                  </a:schemeClr>
                </a:solidFill>
              </a:rPr>
              <a:t>, посвященного Дню рождения поэта, барда, актера. Номинация «Рисунок по темам произведений </a:t>
            </a:r>
            <a:r>
              <a:rPr lang="ru-RU" sz="1400" i="1" dirty="0" err="1">
                <a:solidFill>
                  <a:schemeClr val="accent5">
                    <a:lumMod val="50000"/>
                  </a:schemeClr>
                </a:solidFill>
              </a:rPr>
              <a:t>В.С.Высоцкого</a:t>
            </a:r>
            <a:r>
              <a:rPr lang="ru-RU" sz="1400" i="1" dirty="0">
                <a:solidFill>
                  <a:schemeClr val="accent5">
                    <a:lumMod val="50000"/>
                  </a:schemeClr>
                </a:solidFill>
              </a:rPr>
              <a:t>», 2019г;</a:t>
            </a:r>
          </a:p>
          <a:p>
            <a:pPr defTabSz="914400" fontAlgn="auto">
              <a:spcBef>
                <a:spcPts val="0"/>
              </a:spcBef>
              <a:spcAft>
                <a:spcPts val="600"/>
              </a:spcAft>
              <a:buClrTx/>
              <a:buSz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b="1" i="1" dirty="0">
                <a:solidFill>
                  <a:schemeClr val="accent5">
                    <a:lumMod val="50000"/>
                  </a:schemeClr>
                </a:solidFill>
              </a:rPr>
              <a:t>(</a:t>
            </a:r>
            <a:r>
              <a:rPr lang="ru-RU" sz="1400" b="1" i="1" dirty="0" err="1">
                <a:solidFill>
                  <a:schemeClr val="accent5">
                    <a:lumMod val="50000"/>
                  </a:schemeClr>
                </a:solidFill>
              </a:rPr>
              <a:t>Шиляева</a:t>
            </a:r>
            <a:r>
              <a:rPr lang="ru-RU" sz="1400" b="1" i="1" dirty="0">
                <a:solidFill>
                  <a:schemeClr val="accent5">
                    <a:lumMod val="50000"/>
                  </a:schemeClr>
                </a:solidFill>
              </a:rPr>
              <a:t> Ольга – </a:t>
            </a:r>
            <a:r>
              <a:rPr lang="en-US" sz="1400" b="1" i="1" dirty="0">
                <a:solidFill>
                  <a:schemeClr val="accent5">
                    <a:lumMod val="50000"/>
                  </a:schemeClr>
                </a:solidFill>
              </a:rPr>
              <a:t>III </a:t>
            </a:r>
            <a:r>
              <a:rPr lang="ru-RU" sz="1400" b="1" i="1" dirty="0">
                <a:solidFill>
                  <a:schemeClr val="accent5">
                    <a:lumMod val="50000"/>
                  </a:schemeClr>
                </a:solidFill>
              </a:rPr>
              <a:t>место)</a:t>
            </a:r>
          </a:p>
          <a:p>
            <a:pPr defTabSz="914400" fontAlgn="auto">
              <a:spcBef>
                <a:spcPts val="0"/>
              </a:spcBef>
              <a:spcAft>
                <a:spcPts val="600"/>
              </a:spcAft>
              <a:buClrTx/>
              <a:buSz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dirty="0">
                <a:solidFill>
                  <a:schemeClr val="accent5">
                    <a:lumMod val="50000"/>
                  </a:schemeClr>
                </a:solidFill>
              </a:rPr>
              <a:t>- Городской конкурс-выставка детского рисунка «Все про Новый год в любимом Саранске!», 2018г;</a:t>
            </a:r>
          </a:p>
          <a:p>
            <a:pPr marL="180975" indent="-95250" eaLnBrk="1" fontAlgn="auto" hangingPunct="1">
              <a:spcBef>
                <a:spcPts val="0"/>
              </a:spcBef>
              <a:spcAft>
                <a:spcPts val="600"/>
              </a:spcAft>
              <a:buFont typeface="Wingdings"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b="1" i="1" dirty="0">
                <a:solidFill>
                  <a:schemeClr val="accent5">
                    <a:lumMod val="50000"/>
                  </a:schemeClr>
                </a:solidFill>
              </a:rPr>
              <a:t>(</a:t>
            </a:r>
            <a:r>
              <a:rPr lang="ru-RU" sz="1400" b="1" i="1" dirty="0" err="1">
                <a:solidFill>
                  <a:schemeClr val="accent5">
                    <a:lumMod val="50000"/>
                  </a:schemeClr>
                </a:solidFill>
              </a:rPr>
              <a:t>Яськина</a:t>
            </a:r>
            <a:r>
              <a:rPr lang="ru-RU" sz="1400" b="1" i="1" dirty="0">
                <a:solidFill>
                  <a:schemeClr val="accent5">
                    <a:lumMod val="50000"/>
                  </a:schemeClr>
                </a:solidFill>
              </a:rPr>
              <a:t> Анастасия – </a:t>
            </a:r>
            <a:r>
              <a:rPr lang="en-US" sz="1400" b="1" i="1" dirty="0">
                <a:solidFill>
                  <a:schemeClr val="accent5">
                    <a:lumMod val="50000"/>
                  </a:schemeClr>
                </a:solidFill>
              </a:rPr>
              <a:t>I </a:t>
            </a:r>
            <a:r>
              <a:rPr lang="ru-RU" sz="1400" b="1" i="1" dirty="0">
                <a:solidFill>
                  <a:schemeClr val="accent5">
                    <a:lumMod val="50000"/>
                  </a:schemeClr>
                </a:solidFill>
              </a:rPr>
              <a:t>место).</a:t>
            </a:r>
          </a:p>
          <a:p>
            <a:pPr marL="180975" indent="-95250" defTabSz="914400" fontAlgn="auto">
              <a:spcBef>
                <a:spcPts val="0"/>
              </a:spcBef>
              <a:spcAft>
                <a:spcPts val="600"/>
              </a:spcAft>
              <a:buClrTx/>
              <a:buSz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dirty="0">
                <a:solidFill>
                  <a:schemeClr val="accent5">
                    <a:lumMod val="50000"/>
                  </a:schemeClr>
                </a:solidFill>
              </a:rPr>
              <a:t>- Городской конкурс-выставка детского рисунка «Все про Новый год в любимом Саранске!», 2018г;</a:t>
            </a:r>
          </a:p>
          <a:p>
            <a:pPr marL="180975" indent="-95250" eaLnBrk="1" fontAlgn="auto" hangingPunct="1">
              <a:spcBef>
                <a:spcPts val="0"/>
              </a:spcBef>
              <a:spcAft>
                <a:spcPts val="600"/>
              </a:spcAft>
              <a:buFont typeface="Wingdings"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b="1" i="1" dirty="0">
                <a:solidFill>
                  <a:schemeClr val="accent5">
                    <a:lumMod val="50000"/>
                  </a:schemeClr>
                </a:solidFill>
              </a:rPr>
              <a:t>(</a:t>
            </a:r>
            <a:r>
              <a:rPr lang="ru-RU" sz="1400" b="1" i="1" dirty="0" err="1">
                <a:solidFill>
                  <a:schemeClr val="accent5">
                    <a:lumMod val="50000"/>
                  </a:schemeClr>
                </a:solidFill>
              </a:rPr>
              <a:t>Синицин</a:t>
            </a:r>
            <a:r>
              <a:rPr lang="ru-RU" sz="1400" b="1" i="1" dirty="0">
                <a:solidFill>
                  <a:schemeClr val="accent5">
                    <a:lumMod val="50000"/>
                  </a:schemeClr>
                </a:solidFill>
              </a:rPr>
              <a:t> Владислав – </a:t>
            </a:r>
            <a:r>
              <a:rPr lang="en-US" sz="1400" b="1" i="1" dirty="0">
                <a:solidFill>
                  <a:schemeClr val="accent5">
                    <a:lumMod val="50000"/>
                  </a:schemeClr>
                </a:solidFill>
              </a:rPr>
              <a:t>II </a:t>
            </a:r>
            <a:r>
              <a:rPr lang="ru-RU" sz="1400" b="1" i="1" dirty="0">
                <a:solidFill>
                  <a:schemeClr val="accent5">
                    <a:lumMod val="50000"/>
                  </a:schemeClr>
                </a:solidFill>
              </a:rPr>
              <a:t>место).</a:t>
            </a:r>
          </a:p>
          <a:p>
            <a:pPr marL="171450" indent="-171450" defTabSz="91440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Char char="-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dirty="0">
                <a:solidFill>
                  <a:schemeClr val="accent5">
                    <a:lumMod val="50000"/>
                  </a:schemeClr>
                </a:solidFill>
              </a:rPr>
              <a:t>Городской конкурс-выставка детского рисунка «Все про Новый год в любимом Саранске!», 2018г;</a:t>
            </a:r>
          </a:p>
          <a:p>
            <a:pPr defTabSz="914400" fontAlgn="auto">
              <a:spcBef>
                <a:spcPts val="0"/>
              </a:spcBef>
              <a:spcAft>
                <a:spcPts val="600"/>
              </a:spcAft>
              <a:buClrTx/>
              <a:buSz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b="1" i="1" dirty="0">
                <a:solidFill>
                  <a:schemeClr val="accent5">
                    <a:lumMod val="50000"/>
                  </a:schemeClr>
                </a:solidFill>
              </a:rPr>
              <a:t>(</a:t>
            </a:r>
            <a:r>
              <a:rPr lang="ru-RU" sz="1400" b="1" i="1" dirty="0" err="1">
                <a:solidFill>
                  <a:schemeClr val="accent5">
                    <a:lumMod val="50000"/>
                  </a:schemeClr>
                </a:solidFill>
              </a:rPr>
              <a:t>Шарафутдинова</a:t>
            </a:r>
            <a:r>
              <a:rPr lang="ru-RU" sz="1400" b="1" i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1400" b="1" i="1" dirty="0" err="1">
                <a:solidFill>
                  <a:schemeClr val="accent5">
                    <a:lumMod val="50000"/>
                  </a:schemeClr>
                </a:solidFill>
              </a:rPr>
              <a:t>анастасия</a:t>
            </a:r>
            <a:r>
              <a:rPr lang="ru-RU" sz="1400" b="1" i="1" dirty="0">
                <a:solidFill>
                  <a:schemeClr val="accent5">
                    <a:lumMod val="50000"/>
                  </a:schemeClr>
                </a:solidFill>
              </a:rPr>
              <a:t> – </a:t>
            </a:r>
            <a:r>
              <a:rPr lang="en-US" sz="1400" b="1" i="1" dirty="0">
                <a:solidFill>
                  <a:schemeClr val="accent5">
                    <a:lumMod val="50000"/>
                  </a:schemeClr>
                </a:solidFill>
              </a:rPr>
              <a:t>III</a:t>
            </a:r>
            <a:r>
              <a:rPr lang="ru-RU" sz="1400" b="1" i="1" dirty="0">
                <a:solidFill>
                  <a:schemeClr val="accent5">
                    <a:lumMod val="50000"/>
                  </a:schemeClr>
                </a:solidFill>
              </a:rPr>
              <a:t> место)</a:t>
            </a:r>
          </a:p>
          <a:p>
            <a:pPr defTabSz="914400" fontAlgn="auto">
              <a:spcBef>
                <a:spcPts val="0"/>
              </a:spcBef>
              <a:spcAft>
                <a:spcPts val="600"/>
              </a:spcAft>
              <a:buClrTx/>
              <a:buSz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dirty="0">
                <a:solidFill>
                  <a:schemeClr val="accent5">
                    <a:lumMod val="50000"/>
                  </a:schemeClr>
                </a:solidFill>
              </a:rPr>
              <a:t>- Городской конкурс-выставка детского рисунка «Все про Новый год в любимом Саранске!», 2018г;</a:t>
            </a:r>
          </a:p>
          <a:p>
            <a:pPr defTabSz="914400" fontAlgn="auto">
              <a:spcBef>
                <a:spcPts val="0"/>
              </a:spcBef>
              <a:spcAft>
                <a:spcPts val="600"/>
              </a:spcAft>
              <a:buClrTx/>
              <a:buSz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b="1" i="1" dirty="0">
                <a:solidFill>
                  <a:schemeClr val="accent5">
                    <a:lumMod val="50000"/>
                  </a:schemeClr>
                </a:solidFill>
              </a:rPr>
              <a:t>(Усманов Герман – </a:t>
            </a:r>
            <a:r>
              <a:rPr lang="en-US" sz="1400" b="1" i="1" dirty="0">
                <a:solidFill>
                  <a:schemeClr val="accent5">
                    <a:lumMod val="50000"/>
                  </a:schemeClr>
                </a:solidFill>
              </a:rPr>
              <a:t>III</a:t>
            </a:r>
            <a:r>
              <a:rPr lang="ru-RU" sz="1400" b="1" i="1" dirty="0">
                <a:solidFill>
                  <a:schemeClr val="accent5">
                    <a:lumMod val="50000"/>
                  </a:schemeClr>
                </a:solidFill>
              </a:rPr>
              <a:t> место)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600"/>
              </a:spcAft>
              <a:buFont typeface="Wingdings"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dirty="0">
                <a:solidFill>
                  <a:schemeClr val="accent5">
                    <a:lumMod val="50000"/>
                  </a:schemeClr>
                </a:solidFill>
              </a:rPr>
              <a:t>-Творческий конкурс иллюстраций «Литературный вернисаж», 2019 г;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600"/>
              </a:spcAft>
              <a:buFont typeface="Wingdings"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b="1" i="1" dirty="0">
                <a:solidFill>
                  <a:schemeClr val="accent5">
                    <a:lumMod val="50000"/>
                  </a:schemeClr>
                </a:solidFill>
              </a:rPr>
              <a:t>(Тимохина Екатерина – победитель)</a:t>
            </a:r>
          </a:p>
          <a:p>
            <a:pPr defTabSz="914400" fontAlgn="auto">
              <a:spcBef>
                <a:spcPts val="0"/>
              </a:spcBef>
              <a:spcAft>
                <a:spcPts val="600"/>
              </a:spcAft>
              <a:buClrTx/>
              <a:buSz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dirty="0">
                <a:solidFill>
                  <a:schemeClr val="accent5">
                    <a:lumMod val="50000"/>
                  </a:schemeClr>
                </a:solidFill>
              </a:rPr>
              <a:t>-Творческий конкурс иллюстраций «Литературный вернисаж», 2019 г;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600"/>
              </a:spcAft>
              <a:buFont typeface="Wingdings"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b="1" i="1" dirty="0">
                <a:solidFill>
                  <a:schemeClr val="accent5">
                    <a:lumMod val="50000"/>
                  </a:schemeClr>
                </a:solidFill>
              </a:rPr>
              <a:t>(</a:t>
            </a:r>
            <a:r>
              <a:rPr lang="ru-RU" sz="1400" b="1" i="1" dirty="0" err="1">
                <a:solidFill>
                  <a:schemeClr val="accent5">
                    <a:lumMod val="50000"/>
                  </a:schemeClr>
                </a:solidFill>
              </a:rPr>
              <a:t>Базанова</a:t>
            </a:r>
            <a:r>
              <a:rPr lang="ru-RU" sz="1400" b="1" i="1" dirty="0">
                <a:solidFill>
                  <a:schemeClr val="accent5">
                    <a:lumMod val="50000"/>
                  </a:schemeClr>
                </a:solidFill>
              </a:rPr>
              <a:t> Анастасия – призер)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87273" y="476672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</a:pPr>
            <a:r>
              <a:rPr lang="ru-RU" altLang="ru-RU" sz="1600" i="1" dirty="0">
                <a:solidFill>
                  <a:srgbClr val="A50021"/>
                </a:solidFill>
              </a:rPr>
              <a:t>5. </a:t>
            </a:r>
            <a:r>
              <a:rPr lang="ru-RU" altLang="ru-RU" i="1" dirty="0">
                <a:solidFill>
                  <a:srgbClr val="A50021"/>
                </a:solidFill>
              </a:rPr>
              <a:t>Результаты участия обучающихся в мероприятиях различных уровней по учебной деятельности: предметные олимпиады, конкурсы, фестивали, выставки-конкурсы и т.д.</a:t>
            </a:r>
            <a:endParaRPr lang="ru-RU" altLang="ru-RU" dirty="0">
              <a:solidFill>
                <a:srgbClr val="000000"/>
              </a:solidFill>
              <a:latin typeface="Times New Roman" pitchFamily="1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188640"/>
            <a:ext cx="8964488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fontAlgn="auto">
              <a:spcBef>
                <a:spcPts val="0"/>
              </a:spcBef>
              <a:spcAft>
                <a:spcPts val="600"/>
              </a:spcAft>
              <a:buClrTx/>
              <a:buSz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dirty="0">
                <a:solidFill>
                  <a:srgbClr val="0070C0"/>
                </a:solidFill>
              </a:rPr>
              <a:t>Всероссийский уровень:</a:t>
            </a:r>
          </a:p>
          <a:p>
            <a:pPr marL="285750" indent="-285750" defTabSz="914400" fontAlgn="auto">
              <a:spcBef>
                <a:spcPts val="0"/>
              </a:spcBef>
              <a:spcAft>
                <a:spcPts val="600"/>
              </a:spcAft>
              <a:buClrTx/>
              <a:buSzTx/>
              <a:buFontTx/>
              <a:buChar char="-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dirty="0">
                <a:solidFill>
                  <a:schemeClr val="accent5">
                    <a:lumMod val="50000"/>
                  </a:schemeClr>
                </a:solidFill>
              </a:rPr>
              <a:t>Всероссийский интернет-конкурс творческих работ «Пришла зима веселая»</a:t>
            </a:r>
          </a:p>
          <a:p>
            <a:pPr defTabSz="914400" fontAlgn="auto">
              <a:spcBef>
                <a:spcPts val="0"/>
              </a:spcBef>
              <a:spcAft>
                <a:spcPts val="600"/>
              </a:spcAft>
              <a:buClrTx/>
              <a:buSz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b="1" i="1" dirty="0">
                <a:solidFill>
                  <a:schemeClr val="accent5">
                    <a:lumMod val="50000"/>
                  </a:schemeClr>
                </a:solidFill>
              </a:rPr>
              <a:t>(</a:t>
            </a:r>
            <a:r>
              <a:rPr lang="ru-RU" sz="1400" b="1" i="1" dirty="0" err="1">
                <a:solidFill>
                  <a:schemeClr val="accent5">
                    <a:lumMod val="50000"/>
                  </a:schemeClr>
                </a:solidFill>
              </a:rPr>
              <a:t>Клычихин</a:t>
            </a:r>
            <a:r>
              <a:rPr lang="ru-RU" sz="1400" b="1" i="1" dirty="0">
                <a:solidFill>
                  <a:schemeClr val="accent5">
                    <a:lumMod val="50000"/>
                  </a:schemeClr>
                </a:solidFill>
              </a:rPr>
              <a:t> Алексей – </a:t>
            </a:r>
            <a:r>
              <a:rPr lang="en-US" sz="1400" b="1" i="1" dirty="0">
                <a:solidFill>
                  <a:schemeClr val="accent5">
                    <a:lumMod val="50000"/>
                  </a:schemeClr>
                </a:solidFill>
              </a:rPr>
              <a:t>I</a:t>
            </a:r>
            <a:r>
              <a:rPr lang="ru-RU" sz="1400" b="1" i="1" dirty="0">
                <a:solidFill>
                  <a:schemeClr val="accent5">
                    <a:lumMod val="50000"/>
                  </a:schemeClr>
                </a:solidFill>
              </a:rPr>
              <a:t> место)</a:t>
            </a:r>
          </a:p>
          <a:p>
            <a:pPr defTabSz="914400" fontAlgn="auto">
              <a:spcBef>
                <a:spcPts val="0"/>
              </a:spcBef>
              <a:spcAft>
                <a:spcPts val="600"/>
              </a:spcAft>
              <a:buClrTx/>
              <a:buSz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dirty="0">
                <a:solidFill>
                  <a:schemeClr val="accent5">
                    <a:lumMod val="50000"/>
                  </a:schemeClr>
                </a:solidFill>
              </a:rPr>
              <a:t>- </a:t>
            </a:r>
            <a:r>
              <a:rPr lang="en-US" sz="1400" i="1" dirty="0">
                <a:solidFill>
                  <a:schemeClr val="accent5">
                    <a:lumMod val="50000"/>
                  </a:schemeClr>
                </a:solidFill>
              </a:rPr>
              <a:t>X</a:t>
            </a:r>
            <a:r>
              <a:rPr lang="ru-RU" sz="1400" i="1" dirty="0">
                <a:solidFill>
                  <a:schemeClr val="accent5">
                    <a:lumMod val="50000"/>
                  </a:schemeClr>
                </a:solidFill>
              </a:rPr>
              <a:t> Всероссийский творческий конкурс, посвященный основателю чебоксарского художественного училища </a:t>
            </a:r>
            <a:r>
              <a:rPr lang="ru-RU" sz="1400" i="1" dirty="0" err="1">
                <a:solidFill>
                  <a:schemeClr val="accent5">
                    <a:lumMod val="50000"/>
                  </a:schemeClr>
                </a:solidFill>
              </a:rPr>
              <a:t>Ф.С.Быкову</a:t>
            </a:r>
            <a:endParaRPr lang="ru-RU" sz="1400" i="1" dirty="0">
              <a:solidFill>
                <a:schemeClr val="accent5">
                  <a:lumMod val="50000"/>
                </a:schemeClr>
              </a:solidFill>
            </a:endParaRPr>
          </a:p>
          <a:p>
            <a:pPr defTabSz="914400" fontAlgn="auto">
              <a:spcBef>
                <a:spcPts val="0"/>
              </a:spcBef>
              <a:spcAft>
                <a:spcPts val="600"/>
              </a:spcAft>
              <a:buClrTx/>
              <a:buSz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b="1" i="1" dirty="0">
                <a:solidFill>
                  <a:schemeClr val="accent5">
                    <a:lumMod val="50000"/>
                  </a:schemeClr>
                </a:solidFill>
              </a:rPr>
              <a:t>( </a:t>
            </a:r>
            <a:r>
              <a:rPr lang="ru-RU" sz="1400" b="1" i="1" dirty="0" err="1">
                <a:solidFill>
                  <a:schemeClr val="accent5">
                    <a:lumMod val="50000"/>
                  </a:schemeClr>
                </a:solidFill>
              </a:rPr>
              <a:t>Яськина</a:t>
            </a:r>
            <a:r>
              <a:rPr lang="ru-RU" sz="1400" b="1" i="1" dirty="0">
                <a:solidFill>
                  <a:schemeClr val="accent5">
                    <a:lumMod val="50000"/>
                  </a:schemeClr>
                </a:solidFill>
              </a:rPr>
              <a:t> Анастасия – диплом лауреата)</a:t>
            </a:r>
          </a:p>
          <a:p>
            <a:pPr defTabSz="914400" fontAlgn="auto">
              <a:spcBef>
                <a:spcPts val="0"/>
              </a:spcBef>
              <a:spcAft>
                <a:spcPts val="600"/>
              </a:spcAft>
              <a:buClrTx/>
              <a:buSz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dirty="0">
                <a:solidFill>
                  <a:srgbClr val="0070C0"/>
                </a:solidFill>
              </a:rPr>
              <a:t>Республиканский ,межрегиональный уровень:</a:t>
            </a:r>
          </a:p>
          <a:p>
            <a:pPr defTabSz="914400" fontAlgn="auto">
              <a:spcBef>
                <a:spcPts val="0"/>
              </a:spcBef>
              <a:spcAft>
                <a:spcPts val="600"/>
              </a:spcAft>
              <a:buClrTx/>
              <a:buSz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u="sng" dirty="0">
                <a:solidFill>
                  <a:schemeClr val="accent6">
                    <a:lumMod val="50000"/>
                  </a:schemeClr>
                </a:solidFill>
              </a:rPr>
              <a:t>Победы и призовые места: (2)</a:t>
            </a:r>
          </a:p>
          <a:p>
            <a:pPr defTabSz="914400" fontAlgn="auto">
              <a:spcBef>
                <a:spcPts val="0"/>
              </a:spcBef>
              <a:spcAft>
                <a:spcPts val="600"/>
              </a:spcAft>
              <a:buClrTx/>
              <a:buSz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dirty="0">
                <a:solidFill>
                  <a:schemeClr val="accent5">
                    <a:lumMod val="50000"/>
                  </a:schemeClr>
                </a:solidFill>
              </a:rPr>
              <a:t>-</a:t>
            </a:r>
            <a:r>
              <a:rPr lang="ru-RU" sz="1400" i="1" dirty="0">
                <a:solidFill>
                  <a:schemeClr val="accent5">
                    <a:lumMod val="50000"/>
                  </a:schemeClr>
                </a:solidFill>
                <a:cs typeface="Calibri" pitchFamily="34" charset="0"/>
              </a:rPr>
              <a:t>Открытая творческая олимпиада по рисунку, живописи и композиции среди учащихся ДХШ, ДШИ, общеобразовательных школ и студентов образовательных учреждений СПО, 2018 г. </a:t>
            </a:r>
          </a:p>
          <a:p>
            <a:pPr defTabSz="914400" fontAlgn="auto">
              <a:spcBef>
                <a:spcPts val="0"/>
              </a:spcBef>
              <a:spcAft>
                <a:spcPts val="600"/>
              </a:spcAft>
              <a:buClrTx/>
              <a:buSz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b="1" i="1" dirty="0">
                <a:solidFill>
                  <a:schemeClr val="accent6">
                    <a:lumMod val="50000"/>
                  </a:schemeClr>
                </a:solidFill>
              </a:rPr>
              <a:t>(</a:t>
            </a:r>
            <a:r>
              <a:rPr lang="ru-RU" sz="1400" b="1" i="1" dirty="0" err="1">
                <a:solidFill>
                  <a:schemeClr val="accent6">
                    <a:lumMod val="50000"/>
                  </a:schemeClr>
                </a:solidFill>
              </a:rPr>
              <a:t>Трубенков</a:t>
            </a:r>
            <a:r>
              <a:rPr lang="ru-RU" sz="1400" b="1" i="1" dirty="0">
                <a:solidFill>
                  <a:schemeClr val="accent6">
                    <a:lumMod val="50000"/>
                  </a:schemeClr>
                </a:solidFill>
              </a:rPr>
              <a:t> Степан – </a:t>
            </a:r>
            <a:r>
              <a:rPr lang="en-US" sz="1400" b="1" i="1" dirty="0">
                <a:solidFill>
                  <a:schemeClr val="accent6">
                    <a:lumMod val="50000"/>
                  </a:schemeClr>
                </a:solidFill>
              </a:rPr>
              <a:t>III</a:t>
            </a:r>
            <a:r>
              <a:rPr lang="ru-RU" sz="1400" b="1" i="1" dirty="0">
                <a:solidFill>
                  <a:schemeClr val="accent6">
                    <a:lumMod val="50000"/>
                  </a:schemeClr>
                </a:solidFill>
              </a:rPr>
              <a:t> место)</a:t>
            </a:r>
          </a:p>
          <a:p>
            <a:pPr defTabSz="914400" fontAlgn="auto">
              <a:spcBef>
                <a:spcPts val="0"/>
              </a:spcBef>
              <a:spcAft>
                <a:spcPts val="600"/>
              </a:spcAft>
              <a:buClrTx/>
              <a:buSz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</a:rPr>
              <a:t>-</a:t>
            </a:r>
            <a:r>
              <a:rPr lang="en-US" sz="1400" i="1" dirty="0">
                <a:solidFill>
                  <a:schemeClr val="accent6">
                    <a:lumMod val="50000"/>
                  </a:schemeClr>
                </a:solidFill>
              </a:rPr>
              <a:t>IV </a:t>
            </a: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</a:rPr>
              <a:t>Открытый межрегиональный конкурс мультимедийных проектов учащихся «Культура моего народа» , 2018г.</a:t>
            </a:r>
            <a:endParaRPr lang="en-US" sz="1400" i="1" dirty="0">
              <a:solidFill>
                <a:schemeClr val="accent6">
                  <a:lumMod val="50000"/>
                </a:schemeClr>
              </a:solidFill>
            </a:endParaRPr>
          </a:p>
          <a:p>
            <a:pPr defTabSz="914400" fontAlgn="auto">
              <a:spcBef>
                <a:spcPts val="0"/>
              </a:spcBef>
              <a:spcAft>
                <a:spcPts val="600"/>
              </a:spcAft>
              <a:buClrTx/>
              <a:buSz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400" b="1" i="1" dirty="0">
                <a:solidFill>
                  <a:schemeClr val="accent6">
                    <a:lumMod val="50000"/>
                  </a:schemeClr>
                </a:solidFill>
              </a:rPr>
              <a:t>( </a:t>
            </a:r>
            <a:r>
              <a:rPr lang="ru-RU" sz="1400" b="1" i="1" dirty="0">
                <a:solidFill>
                  <a:schemeClr val="accent6">
                    <a:lumMod val="50000"/>
                  </a:schemeClr>
                </a:solidFill>
              </a:rPr>
              <a:t> Алимов </a:t>
            </a:r>
            <a:r>
              <a:rPr lang="ru-RU" sz="1400" b="1" i="1" dirty="0" err="1">
                <a:solidFill>
                  <a:schemeClr val="accent6">
                    <a:lumMod val="50000"/>
                  </a:schemeClr>
                </a:solidFill>
              </a:rPr>
              <a:t>Тимерлан</a:t>
            </a:r>
            <a:r>
              <a:rPr lang="ru-RU" sz="1400" b="1" i="1" dirty="0">
                <a:solidFill>
                  <a:schemeClr val="accent6">
                    <a:lumMod val="50000"/>
                  </a:schemeClr>
                </a:solidFill>
              </a:rPr>
              <a:t> - лауреат </a:t>
            </a:r>
            <a:r>
              <a:rPr lang="en-US" sz="1400" b="1" i="1" dirty="0">
                <a:solidFill>
                  <a:schemeClr val="accent6">
                    <a:lumMod val="50000"/>
                  </a:schemeClr>
                </a:solidFill>
              </a:rPr>
              <a:t>III </a:t>
            </a:r>
            <a:r>
              <a:rPr lang="ru-RU" sz="1400" b="1" i="1" dirty="0">
                <a:solidFill>
                  <a:schemeClr val="accent6">
                    <a:lumMod val="50000"/>
                  </a:schemeClr>
                </a:solidFill>
              </a:rPr>
              <a:t>степени, </a:t>
            </a:r>
            <a:r>
              <a:rPr lang="ru-RU" sz="1400" b="1" i="1" dirty="0" err="1">
                <a:solidFill>
                  <a:schemeClr val="accent6">
                    <a:lumMod val="50000"/>
                  </a:schemeClr>
                </a:solidFill>
              </a:rPr>
              <a:t>Алетурин</a:t>
            </a:r>
            <a:r>
              <a:rPr lang="ru-RU" sz="1400" b="1" i="1" dirty="0">
                <a:solidFill>
                  <a:schemeClr val="accent6">
                    <a:lumMod val="50000"/>
                  </a:schemeClr>
                </a:solidFill>
              </a:rPr>
              <a:t> Артем -  лауреат </a:t>
            </a:r>
            <a:r>
              <a:rPr lang="en-US" sz="1400" b="1" i="1" dirty="0">
                <a:solidFill>
                  <a:schemeClr val="accent6">
                    <a:lumMod val="50000"/>
                  </a:schemeClr>
                </a:solidFill>
              </a:rPr>
              <a:t>III </a:t>
            </a:r>
            <a:r>
              <a:rPr lang="ru-RU" sz="1400" b="1" i="1" dirty="0">
                <a:solidFill>
                  <a:schemeClr val="accent6">
                    <a:lumMod val="50000"/>
                  </a:schemeClr>
                </a:solidFill>
              </a:rPr>
              <a:t>степени)</a:t>
            </a:r>
          </a:p>
          <a:p>
            <a:pPr defTabSz="914400" fontAlgn="auto">
              <a:spcBef>
                <a:spcPts val="0"/>
              </a:spcBef>
              <a:spcAft>
                <a:spcPts val="600"/>
              </a:spcAft>
              <a:buClrTx/>
              <a:buSz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</a:rPr>
              <a:t>- Региональный этап Всероссийского изобразительного </a:t>
            </a:r>
            <a:r>
              <a:rPr lang="ru-RU" sz="1400" i="1" dirty="0" err="1">
                <a:solidFill>
                  <a:schemeClr val="accent6">
                    <a:lumMod val="50000"/>
                  </a:schemeClr>
                </a:solidFill>
              </a:rPr>
              <a:t>диктаната</a:t>
            </a: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</a:rPr>
              <a:t> (очного этапа Международного благотворительного конкурса «Каждый народ – художник»), 2019 г;</a:t>
            </a:r>
          </a:p>
          <a:p>
            <a:pPr defTabSz="914400" fontAlgn="auto">
              <a:spcBef>
                <a:spcPts val="0"/>
              </a:spcBef>
              <a:spcAft>
                <a:spcPts val="600"/>
              </a:spcAft>
              <a:buClrTx/>
              <a:buSz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b="1" i="1" dirty="0">
                <a:solidFill>
                  <a:schemeClr val="accent6">
                    <a:lumMod val="50000"/>
                  </a:schemeClr>
                </a:solidFill>
              </a:rPr>
              <a:t>(</a:t>
            </a:r>
            <a:r>
              <a:rPr lang="ru-RU" sz="1400" b="1" i="1" dirty="0" err="1">
                <a:solidFill>
                  <a:schemeClr val="accent6">
                    <a:lumMod val="50000"/>
                  </a:schemeClr>
                </a:solidFill>
              </a:rPr>
              <a:t>Базанова</a:t>
            </a:r>
            <a:r>
              <a:rPr lang="ru-RU" sz="1400" b="1" i="1" dirty="0">
                <a:solidFill>
                  <a:schemeClr val="accent6">
                    <a:lumMod val="50000"/>
                  </a:schemeClr>
                </a:solidFill>
              </a:rPr>
              <a:t> Анастасия - Диплом </a:t>
            </a:r>
            <a:r>
              <a:rPr lang="en-US" sz="1400" b="1" i="1" dirty="0">
                <a:solidFill>
                  <a:schemeClr val="accent6">
                    <a:lumMod val="50000"/>
                  </a:schemeClr>
                </a:solidFill>
              </a:rPr>
              <a:t>I</a:t>
            </a:r>
            <a:r>
              <a:rPr lang="ru-RU" sz="1400" b="1" i="1" dirty="0">
                <a:solidFill>
                  <a:schemeClr val="accent6">
                    <a:lumMod val="50000"/>
                  </a:schemeClr>
                </a:solidFill>
              </a:rPr>
              <a:t>степени)</a:t>
            </a:r>
          </a:p>
          <a:p>
            <a:pPr defTabSz="914400" fontAlgn="auto">
              <a:spcBef>
                <a:spcPts val="0"/>
              </a:spcBef>
              <a:spcAft>
                <a:spcPts val="600"/>
              </a:spcAft>
              <a:buClrTx/>
              <a:buSz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</a:rPr>
              <a:t>- Региональный этап Всероссийского изобразительного </a:t>
            </a:r>
            <a:r>
              <a:rPr lang="ru-RU" sz="1400" i="1" dirty="0" err="1">
                <a:solidFill>
                  <a:schemeClr val="accent6">
                    <a:lumMod val="50000"/>
                  </a:schemeClr>
                </a:solidFill>
              </a:rPr>
              <a:t>диктаната</a:t>
            </a: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</a:rPr>
              <a:t> (очного этапа Международного благотворительного конкурса «Каждый народ – художник»), 2019 г;</a:t>
            </a:r>
          </a:p>
          <a:p>
            <a:pPr defTabSz="914400" fontAlgn="auto">
              <a:spcBef>
                <a:spcPts val="0"/>
              </a:spcBef>
              <a:spcAft>
                <a:spcPts val="600"/>
              </a:spcAft>
              <a:buClrTx/>
              <a:buSz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b="1" i="1" dirty="0">
                <a:solidFill>
                  <a:schemeClr val="accent6">
                    <a:lumMod val="50000"/>
                  </a:schemeClr>
                </a:solidFill>
              </a:rPr>
              <a:t>(</a:t>
            </a:r>
            <a:r>
              <a:rPr lang="ru-RU" sz="1400" b="1" i="1" dirty="0" err="1">
                <a:solidFill>
                  <a:schemeClr val="accent6">
                    <a:lumMod val="50000"/>
                  </a:schemeClr>
                </a:solidFill>
              </a:rPr>
              <a:t>Яськина</a:t>
            </a:r>
            <a:r>
              <a:rPr lang="ru-RU" sz="1400" b="1" i="1" dirty="0">
                <a:solidFill>
                  <a:schemeClr val="accent6">
                    <a:lumMod val="50000"/>
                  </a:schemeClr>
                </a:solidFill>
              </a:rPr>
              <a:t> Анастасия – Диплом </a:t>
            </a:r>
            <a:r>
              <a:rPr lang="en-US" sz="1400" b="1" i="1" dirty="0">
                <a:solidFill>
                  <a:schemeClr val="accent6">
                    <a:lumMod val="50000"/>
                  </a:schemeClr>
                </a:solidFill>
              </a:rPr>
              <a:t>II </a:t>
            </a:r>
            <a:r>
              <a:rPr lang="ru-RU" sz="1400" b="1" i="1" dirty="0">
                <a:solidFill>
                  <a:schemeClr val="accent6">
                    <a:lumMod val="50000"/>
                  </a:schemeClr>
                </a:solidFill>
              </a:rPr>
              <a:t>степени)</a:t>
            </a:r>
          </a:p>
          <a:p>
            <a:pPr defTabSz="914400" fontAlgn="auto">
              <a:spcBef>
                <a:spcPts val="0"/>
              </a:spcBef>
              <a:spcAft>
                <a:spcPts val="600"/>
              </a:spcAft>
              <a:buClrTx/>
              <a:buSz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</a:rPr>
              <a:t>- Региональный этап Всероссийского изобразительного </a:t>
            </a:r>
            <a:r>
              <a:rPr lang="ru-RU" sz="1400" i="1" dirty="0" err="1">
                <a:solidFill>
                  <a:schemeClr val="accent6">
                    <a:lumMod val="50000"/>
                  </a:schemeClr>
                </a:solidFill>
              </a:rPr>
              <a:t>диктаната</a:t>
            </a: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</a:rPr>
              <a:t> (очного этапа Международного благотворительного конкурса «Каждый народ – художник»), 2019 г;</a:t>
            </a:r>
          </a:p>
          <a:p>
            <a:pPr defTabSz="914400" fontAlgn="auto">
              <a:spcBef>
                <a:spcPts val="0"/>
              </a:spcBef>
              <a:spcAft>
                <a:spcPts val="600"/>
              </a:spcAft>
              <a:buClrTx/>
              <a:buSz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b="1" i="1" dirty="0">
                <a:solidFill>
                  <a:schemeClr val="accent6">
                    <a:lumMod val="50000"/>
                  </a:schemeClr>
                </a:solidFill>
              </a:rPr>
              <a:t>(</a:t>
            </a:r>
            <a:r>
              <a:rPr lang="ru-RU" sz="1400" b="1" i="1" dirty="0" err="1">
                <a:solidFill>
                  <a:schemeClr val="accent6">
                    <a:lumMod val="50000"/>
                  </a:schemeClr>
                </a:solidFill>
              </a:rPr>
              <a:t>Герасина</a:t>
            </a:r>
            <a:r>
              <a:rPr lang="ru-RU" sz="1400" b="1" i="1" dirty="0">
                <a:solidFill>
                  <a:schemeClr val="accent6">
                    <a:lumMod val="50000"/>
                  </a:schemeClr>
                </a:solidFill>
              </a:rPr>
              <a:t> Екатерина -  Диплом </a:t>
            </a:r>
            <a:r>
              <a:rPr lang="en-US" sz="1400" b="1" i="1" dirty="0">
                <a:solidFill>
                  <a:schemeClr val="accent6">
                    <a:lumMod val="50000"/>
                  </a:schemeClr>
                </a:solidFill>
              </a:rPr>
              <a:t>III</a:t>
            </a:r>
            <a:r>
              <a:rPr lang="ru-RU" sz="1400" b="1" i="1" dirty="0">
                <a:solidFill>
                  <a:schemeClr val="accent6">
                    <a:lumMod val="50000"/>
                  </a:schemeClr>
                </a:solidFill>
              </a:rPr>
              <a:t> степени)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692696"/>
            <a:ext cx="8892480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313" indent="-87313" eaLnBrk="1" fontAlgn="auto" hangingPunct="1">
              <a:spcBef>
                <a:spcPts val="0"/>
              </a:spcBef>
              <a:spcAft>
                <a:spcPts val="600"/>
              </a:spcAft>
              <a:buClr>
                <a:srgbClr val="F0A22E"/>
              </a:buClr>
              <a:buFont typeface="Arial" panose="020B0604020202020204" pitchFamily="34" charset="0"/>
              <a:buNone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dirty="0">
                <a:solidFill>
                  <a:srgbClr val="0070C0"/>
                </a:solidFill>
              </a:rPr>
              <a:t>Международный уровень: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600"/>
              </a:spcAft>
              <a:buClr>
                <a:srgbClr val="F0A22E"/>
              </a:buClr>
              <a:buFontTx/>
              <a:buNone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dirty="0">
                <a:solidFill>
                  <a:schemeClr val="accent5">
                    <a:lumMod val="50000"/>
                  </a:schemeClr>
                </a:solidFill>
              </a:rPr>
              <a:t>- </a:t>
            </a:r>
            <a:r>
              <a:rPr lang="en-US" sz="1400" i="1" dirty="0">
                <a:solidFill>
                  <a:schemeClr val="accent5">
                    <a:lumMod val="50000"/>
                  </a:schemeClr>
                </a:solidFill>
              </a:rPr>
              <a:t>I</a:t>
            </a:r>
            <a:r>
              <a:rPr lang="ru-RU" sz="1400" i="1" dirty="0">
                <a:solidFill>
                  <a:schemeClr val="accent5">
                    <a:lumMod val="50000"/>
                  </a:schemeClr>
                </a:solidFill>
              </a:rPr>
              <a:t> Международный конкурс профессионального художественного творчества «страна восходящего солнца», 2019 г.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600"/>
              </a:spcAft>
              <a:buClr>
                <a:srgbClr val="F0A22E"/>
              </a:buClr>
              <a:buFontTx/>
              <a:buNone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b="1" i="1" dirty="0">
                <a:solidFill>
                  <a:schemeClr val="accent5">
                    <a:lumMod val="50000"/>
                  </a:schemeClr>
                </a:solidFill>
              </a:rPr>
              <a:t>( Комиссарова Натали – диплом </a:t>
            </a:r>
            <a:r>
              <a:rPr lang="en-US" sz="1400" b="1" i="1" dirty="0">
                <a:solidFill>
                  <a:schemeClr val="accent5">
                    <a:lumMod val="50000"/>
                  </a:schemeClr>
                </a:solidFill>
              </a:rPr>
              <a:t>I</a:t>
            </a:r>
            <a:r>
              <a:rPr lang="ru-RU" sz="1400" b="1" i="1" dirty="0">
                <a:solidFill>
                  <a:schemeClr val="accent5">
                    <a:lumMod val="50000"/>
                  </a:schemeClr>
                </a:solidFill>
              </a:rPr>
              <a:t> степени);</a:t>
            </a:r>
          </a:p>
          <a:p>
            <a:pPr defTabSz="914400" fontAlgn="auto">
              <a:spcBef>
                <a:spcPts val="0"/>
              </a:spcBef>
              <a:spcAft>
                <a:spcPts val="600"/>
              </a:spcAft>
              <a:buClr>
                <a:srgbClr val="F0A22E"/>
              </a:buClr>
              <a:buSzTx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dirty="0">
                <a:solidFill>
                  <a:schemeClr val="accent5">
                    <a:lumMod val="50000"/>
                  </a:schemeClr>
                </a:solidFill>
                <a:cs typeface="Calibri" pitchFamily="34" charset="0"/>
              </a:rPr>
              <a:t> - Международный конкурс-выставка творческих работ учащихся детских художественных школ и школ искусств «Солнечный круг» , 2019 г.</a:t>
            </a:r>
          </a:p>
          <a:p>
            <a:pPr defTabSz="914400" fontAlgn="auto">
              <a:spcBef>
                <a:spcPts val="0"/>
              </a:spcBef>
              <a:spcAft>
                <a:spcPts val="600"/>
              </a:spcAft>
              <a:buClr>
                <a:srgbClr val="F0A22E"/>
              </a:buClr>
              <a:buSzTx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cs typeface="Calibri" pitchFamily="34" charset="0"/>
              </a:rPr>
              <a:t> (</a:t>
            </a:r>
            <a:r>
              <a:rPr lang="ru-RU" sz="1400" b="1" dirty="0" err="1">
                <a:solidFill>
                  <a:schemeClr val="accent5">
                    <a:lumMod val="50000"/>
                  </a:schemeClr>
                </a:solidFill>
                <a:cs typeface="Calibri" pitchFamily="34" charset="0"/>
              </a:rPr>
              <a:t>Яськина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cs typeface="Calibri" pitchFamily="34" charset="0"/>
              </a:rPr>
              <a:t> Анастасия – диплом </a:t>
            </a:r>
            <a:r>
              <a:rPr lang="en-US" sz="1400" b="1" dirty="0">
                <a:solidFill>
                  <a:schemeClr val="accent5">
                    <a:lumMod val="50000"/>
                  </a:schemeClr>
                </a:solidFill>
                <a:cs typeface="Calibri" pitchFamily="34" charset="0"/>
              </a:rPr>
              <a:t>II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cs typeface="Calibri" pitchFamily="34" charset="0"/>
              </a:rPr>
              <a:t> степени);</a:t>
            </a:r>
          </a:p>
          <a:p>
            <a:pPr defTabSz="914400" fontAlgn="auto">
              <a:spcBef>
                <a:spcPts val="0"/>
              </a:spcBef>
              <a:spcAft>
                <a:spcPts val="600"/>
              </a:spcAft>
              <a:buClr>
                <a:srgbClr val="F0A22E"/>
              </a:buClr>
              <a:buSzTx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dirty="0">
                <a:solidFill>
                  <a:schemeClr val="accent5">
                    <a:lumMod val="50000"/>
                  </a:schemeClr>
                </a:solidFill>
                <a:cs typeface="Calibri" pitchFamily="34" charset="0"/>
              </a:rPr>
              <a:t> - Международный конкурс-выставка творческих работ учащихся детских художественных школ и школ искусств «Солнечный круг» , 2019 г.</a:t>
            </a:r>
          </a:p>
          <a:p>
            <a:pPr defTabSz="914400" fontAlgn="auto">
              <a:spcBef>
                <a:spcPts val="0"/>
              </a:spcBef>
              <a:spcAft>
                <a:spcPts val="600"/>
              </a:spcAft>
              <a:buClr>
                <a:srgbClr val="F0A22E"/>
              </a:buClr>
              <a:buSzTx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cs typeface="Calibri" pitchFamily="34" charset="0"/>
              </a:rPr>
              <a:t> (</a:t>
            </a:r>
            <a:r>
              <a:rPr lang="ru-RU" sz="1400" b="1" dirty="0" err="1">
                <a:solidFill>
                  <a:schemeClr val="accent5">
                    <a:lumMod val="50000"/>
                  </a:schemeClr>
                </a:solidFill>
                <a:cs typeface="Calibri" pitchFamily="34" charset="0"/>
              </a:rPr>
              <a:t>Базанова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cs typeface="Calibri" pitchFamily="34" charset="0"/>
              </a:rPr>
              <a:t> Анастасия – диплом </a:t>
            </a:r>
            <a:r>
              <a:rPr lang="en-US" sz="1400" b="1" dirty="0">
                <a:solidFill>
                  <a:schemeClr val="accent5">
                    <a:lumMod val="50000"/>
                  </a:schemeClr>
                </a:solidFill>
                <a:cs typeface="Calibri" pitchFamily="34" charset="0"/>
              </a:rPr>
              <a:t>III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cs typeface="Calibri" pitchFamily="34" charset="0"/>
              </a:rPr>
              <a:t> степени);</a:t>
            </a:r>
          </a:p>
          <a:p>
            <a:pPr defTabSz="914400" fontAlgn="auto">
              <a:spcBef>
                <a:spcPts val="0"/>
              </a:spcBef>
              <a:spcAft>
                <a:spcPts val="600"/>
              </a:spcAft>
              <a:buClr>
                <a:srgbClr val="F0A22E"/>
              </a:buClr>
              <a:buSzTx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dirty="0">
                <a:solidFill>
                  <a:schemeClr val="accent5">
                    <a:lumMod val="50000"/>
                  </a:schemeClr>
                </a:solidFill>
                <a:cs typeface="Calibri" pitchFamily="34" charset="0"/>
              </a:rPr>
              <a:t>- Международный конкурс-выставка творческих работ учащихся детских художественных школ и школ искусств «Солнечный круг» , 2019 г.</a:t>
            </a:r>
          </a:p>
          <a:p>
            <a:pPr defTabSz="914400" fontAlgn="auto">
              <a:spcBef>
                <a:spcPts val="0"/>
              </a:spcBef>
              <a:spcAft>
                <a:spcPts val="600"/>
              </a:spcAft>
              <a:buClr>
                <a:srgbClr val="F0A22E"/>
              </a:buClr>
              <a:buSzTx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cs typeface="Calibri" pitchFamily="34" charset="0"/>
              </a:rPr>
              <a:t>(</a:t>
            </a:r>
            <a:r>
              <a:rPr lang="ru-RU" sz="1400" b="1" dirty="0" err="1">
                <a:solidFill>
                  <a:schemeClr val="accent5">
                    <a:lumMod val="50000"/>
                  </a:schemeClr>
                </a:solidFill>
                <a:cs typeface="Calibri" pitchFamily="34" charset="0"/>
              </a:rPr>
              <a:t>Трубенков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cs typeface="Calibri" pitchFamily="34" charset="0"/>
              </a:rPr>
              <a:t> Степан – диплом </a:t>
            </a:r>
            <a:r>
              <a:rPr lang="en-US" sz="1400" b="1" dirty="0">
                <a:solidFill>
                  <a:schemeClr val="accent5">
                    <a:lumMod val="50000"/>
                  </a:schemeClr>
                </a:solidFill>
                <a:cs typeface="Calibri" pitchFamily="34" charset="0"/>
              </a:rPr>
              <a:t>III</a:t>
            </a: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cs typeface="Calibri" pitchFamily="34" charset="0"/>
              </a:rPr>
              <a:t>степени)</a:t>
            </a:r>
          </a:p>
          <a:p>
            <a:pPr defTabSz="914400" fontAlgn="auto">
              <a:spcBef>
                <a:spcPts val="0"/>
              </a:spcBef>
              <a:spcAft>
                <a:spcPts val="600"/>
              </a:spcAft>
              <a:buClr>
                <a:srgbClr val="F0A22E"/>
              </a:buClr>
              <a:buSzTx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dirty="0">
                <a:solidFill>
                  <a:schemeClr val="accent5">
                    <a:lumMod val="50000"/>
                  </a:schemeClr>
                </a:solidFill>
                <a:cs typeface="Calibri" pitchFamily="34" charset="0"/>
              </a:rPr>
              <a:t>- Участник итоговой выставки </a:t>
            </a:r>
            <a:r>
              <a:rPr lang="en-US" sz="1400" dirty="0">
                <a:solidFill>
                  <a:schemeClr val="accent5">
                    <a:lumMod val="50000"/>
                  </a:schemeClr>
                </a:solidFill>
                <a:cs typeface="Calibri" pitchFamily="34" charset="0"/>
              </a:rPr>
              <a:t>XXI</a:t>
            </a:r>
            <a:r>
              <a:rPr lang="ru-RU" sz="1400" dirty="0">
                <a:solidFill>
                  <a:schemeClr val="accent5">
                    <a:lumMod val="50000"/>
                  </a:schemeClr>
                </a:solidFill>
                <a:cs typeface="Calibri" pitchFamily="34" charset="0"/>
              </a:rPr>
              <a:t> открытого Международного Форума детского творчества «Экология души» - 2019</a:t>
            </a:r>
          </a:p>
          <a:p>
            <a:pPr defTabSz="914400" fontAlgn="auto">
              <a:spcBef>
                <a:spcPts val="0"/>
              </a:spcBef>
              <a:spcAft>
                <a:spcPts val="600"/>
              </a:spcAft>
              <a:buClr>
                <a:srgbClr val="F0A22E"/>
              </a:buClr>
              <a:buSzTx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cs typeface="Calibri" pitchFamily="34" charset="0"/>
              </a:rPr>
              <a:t>(Воеводина Арина – участник выставки)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10" descr="C:\Users\Влад\Desktop\Новая папка (3)\img0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8038" y="188913"/>
            <a:ext cx="2390775" cy="3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3" name="Picture 11" descr="C:\Users\Влад\Desktop\Новая папка (3)\img09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688" y="188913"/>
            <a:ext cx="2376487" cy="335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4" name="Picture 12" descr="C:\Users\Влад\Desktop\Новая папка (3)\img09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25" y="166688"/>
            <a:ext cx="2406650" cy="340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5" name="Picture 13" descr="C:\Users\Влад\Desktop\Новая папка (3)\img09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6713" y="3341688"/>
            <a:ext cx="2278062" cy="322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6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0175" y="3205163"/>
            <a:ext cx="2541588" cy="3494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19" descr="C:\Users\Влад\Desktop\Новая папка (3)\img08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950" y="3429000"/>
            <a:ext cx="2289175" cy="323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7" name="Picture 20" descr="C:\Users\Влад\Desktop\Новая папка (3)\img08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575" y="3352800"/>
            <a:ext cx="2408238" cy="340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8" name="Picture 21" descr="C:\Users\Влад\Desktop\Новая папка (3)\img08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6650" y="3336925"/>
            <a:ext cx="2419350" cy="342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9" name="Picture 13" descr="C:\Users\Влад\Desktop\54a6c3853bd3586b883258261068939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92238" y="123825"/>
            <a:ext cx="2517775" cy="348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90" name="Picture 14" descr="C:\Users\Влад\Pictures\грамота Влад\img03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1175" y="87313"/>
            <a:ext cx="2581275" cy="355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636912"/>
            <a:ext cx="1739339" cy="2455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76880"/>
            <a:ext cx="3006204" cy="211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6388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2687341"/>
            <a:ext cx="1691898" cy="2386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" name="Picture 6" descr="D:\пОВЫШЕНИЕ КВАЛИФИКАЦИИ 2017\Трудовая книжка Синициной М.С\Трудовая книжка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9559" y="254768"/>
            <a:ext cx="2810206" cy="1958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D:\пОВЫШЕНИЕ КВАЛИФИКАЦИИ 2017\Трудовая книжка Синициной М.С\Страница 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240052"/>
            <a:ext cx="2849509" cy="199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D:\пОВЫШЕНИЕ КВАЛИФИКАЦИИ 2017\Трудовая книжка Синициной М.С\Страница 1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157" y="2492896"/>
            <a:ext cx="2712037" cy="1922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9" descr="D:\пОВЫШЕНИЕ КВАЛИФИКАЦИИ 2017\Трудовая книжка Синициной М.С\Страница 3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157" y="4581128"/>
            <a:ext cx="2736304" cy="1997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4" descr="C:\Users\Влад\Pictures\грамоты Синицина М.С. 2019\ученики\e1d10a5d3fd97e7c0db6cd30221bd6b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2644" y="157163"/>
            <a:ext cx="2322487" cy="3194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1" name="Picture 5" descr="C:\Users\Влад\Desktop\Новая папка (3)\img09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3729" y="256538"/>
            <a:ext cx="2118322" cy="2995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2" name="Picture 3" descr="C:\Users\Влад\Pictures\грамоты Синицина М.С. 2019\ученики\f49bc86c4396ce3b71c680d9270e501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149916"/>
            <a:ext cx="2309360" cy="3266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3" name="Picture 6" descr="C:\Users\Влад\Pictures\грамоты Синицина М.С. 2019\ученики\cf484462e535991e7ab5b672a868dd9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672" y="3582508"/>
            <a:ext cx="2144379" cy="2946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4" name="Picture 7" descr="C:\Users\Влад\Pictures\грамоты Синицина М.С. 2019\ученики\0ce50d7be8d508bb870ac84680c1b82e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8802" y="3573016"/>
            <a:ext cx="2240430" cy="3081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Влад\Pictures\грамоты Синицина М.С. 2019\ученики\i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2644" y="3617808"/>
            <a:ext cx="2246749" cy="3090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C:\Users\Влад\Desktop\Новая папка (3)\img1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2898218" cy="2049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5" name="Picture 3" descr="C:\Users\Влад\Pictures\грамоты Синицина М.С. 2019\ученики\JFVIQkn9J7k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116632"/>
            <a:ext cx="1993833" cy="2681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C:\Users\Влад\Desktop\Новая папка (3)\img09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2695" y="227771"/>
            <a:ext cx="2788157" cy="1971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C:\Users\Влад\Desktop\Новая папка (3)\img09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411" y="2492896"/>
            <a:ext cx="2794420" cy="1976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C:\Users\Влад\Desktop\Новая папка (3)\img09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410" y="4608583"/>
            <a:ext cx="2684405" cy="1898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C:\Users\Влад\Desktop\Новая папка (3)\img09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6502" y="2348880"/>
            <a:ext cx="2016224" cy="2850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C:\Users\Влад\Desktop\Новая папка (3)\img098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2910099"/>
            <a:ext cx="1930545" cy="2729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 descr="C:\Users\Влад\Desktop\Новая папка (3)\img100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5305" y="4221088"/>
            <a:ext cx="1815162" cy="256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993" y="1772816"/>
            <a:ext cx="9144000" cy="347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90000"/>
              </a:lnSpc>
              <a:spcBef>
                <a:spcPts val="300"/>
              </a:spcBef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dirty="0">
                <a:solidFill>
                  <a:srgbClr val="0070C0"/>
                </a:solidFill>
              </a:rPr>
              <a:t>Городской уровень: (5)</a:t>
            </a:r>
          </a:p>
          <a:p>
            <a:pPr marL="285750" lvl="0" indent="-285750" algn="just">
              <a:lnSpc>
                <a:spcPct val="90000"/>
              </a:lnSpc>
              <a:spcBef>
                <a:spcPts val="300"/>
              </a:spcBef>
              <a:buClrTx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</a:rPr>
              <a:t>Городской конкурс рисунка «Мой любимый  </a:t>
            </a:r>
            <a:r>
              <a:rPr lang="ru-RU" sz="1400" i="1" dirty="0" err="1">
                <a:solidFill>
                  <a:schemeClr val="accent6">
                    <a:lumMod val="50000"/>
                  </a:schemeClr>
                </a:solidFill>
              </a:rPr>
              <a:t>Мульт</a:t>
            </a: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</a:rPr>
              <a:t>-Герой»</a:t>
            </a:r>
          </a:p>
          <a:p>
            <a:pPr marL="285750" lvl="0" indent="-285750" algn="just">
              <a:lnSpc>
                <a:spcPct val="90000"/>
              </a:lnSpc>
              <a:spcBef>
                <a:spcPts val="300"/>
              </a:spcBef>
              <a:buClrTx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400" i="1" dirty="0">
                <a:solidFill>
                  <a:schemeClr val="accent6">
                    <a:lumMod val="50000"/>
                  </a:schemeClr>
                </a:solidFill>
              </a:rPr>
              <a:t>IV</a:t>
            </a: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</a:rPr>
              <a:t>Открытый конкурс мультимедийных проектов «Культура моего народа»</a:t>
            </a:r>
          </a:p>
          <a:p>
            <a:pPr marL="285750" lvl="0" indent="-285750" algn="just">
              <a:lnSpc>
                <a:spcPct val="90000"/>
              </a:lnSpc>
              <a:spcBef>
                <a:spcPts val="300"/>
              </a:spcBef>
              <a:buClrTx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</a:rPr>
              <a:t>Городская выставка-конкурс «Пасхальная радость»</a:t>
            </a:r>
          </a:p>
          <a:p>
            <a:pPr marL="285750" lvl="0" indent="-285750" algn="just">
              <a:lnSpc>
                <a:spcPct val="90000"/>
              </a:lnSpc>
              <a:spcBef>
                <a:spcPts val="300"/>
              </a:spcBef>
              <a:buClrTx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</a:rPr>
              <a:t>Выставка детских рисунков, посвященных «Международному Дню Птиц – 2017»</a:t>
            </a:r>
          </a:p>
          <a:p>
            <a:pPr marL="285750" lvl="0" indent="-285750" algn="just">
              <a:lnSpc>
                <a:spcPct val="90000"/>
              </a:lnSpc>
              <a:spcBef>
                <a:spcPts val="300"/>
              </a:spcBef>
              <a:buClrTx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</a:rPr>
              <a:t>Городской творческий конкурс «Мы за безопасность на дороге»</a:t>
            </a:r>
          </a:p>
          <a:p>
            <a:pPr marL="285750" lvl="0" indent="-285750" algn="just">
              <a:lnSpc>
                <a:spcPct val="90000"/>
              </a:lnSpc>
              <a:spcBef>
                <a:spcPts val="300"/>
              </a:spcBef>
              <a:buClrTx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dirty="0">
                <a:solidFill>
                  <a:srgbClr val="0070C0"/>
                </a:solidFill>
              </a:rPr>
              <a:t>Республиканский уровень: Участие (4)</a:t>
            </a:r>
          </a:p>
          <a:p>
            <a:pPr lvl="0" algn="just">
              <a:lnSpc>
                <a:spcPct val="90000"/>
              </a:lnSpc>
              <a:spcBef>
                <a:spcPts val="300"/>
              </a:spcBef>
              <a:buClrTx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400" i="1" dirty="0">
                <a:solidFill>
                  <a:schemeClr val="accent6">
                    <a:lumMod val="50000"/>
                  </a:schemeClr>
                </a:solidFill>
              </a:rPr>
              <a:t>VII</a:t>
            </a: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</a:rPr>
              <a:t> Республиканский конкурс по рисунку учащихся ДХШ и ДШИ</a:t>
            </a:r>
          </a:p>
          <a:p>
            <a:pPr lvl="0" algn="just">
              <a:lnSpc>
                <a:spcPct val="90000"/>
              </a:lnSpc>
              <a:spcBef>
                <a:spcPts val="300"/>
              </a:spcBef>
              <a:buClrTx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400" i="1" dirty="0">
                <a:solidFill>
                  <a:schemeClr val="accent6">
                    <a:lumMod val="50000"/>
                  </a:schemeClr>
                </a:solidFill>
              </a:rPr>
              <a:t>IV </a:t>
            </a: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</a:rPr>
              <a:t> Республиканский, </a:t>
            </a:r>
            <a:r>
              <a:rPr lang="en-US" sz="1400" i="1" dirty="0">
                <a:solidFill>
                  <a:schemeClr val="accent6">
                    <a:lumMod val="50000"/>
                  </a:schemeClr>
                </a:solidFill>
              </a:rPr>
              <a:t>II</a:t>
            </a: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</a:rPr>
              <a:t> Зональный,</a:t>
            </a:r>
            <a:r>
              <a:rPr lang="en-US" sz="1400" i="1" dirty="0">
                <a:solidFill>
                  <a:schemeClr val="accent6">
                    <a:lumMod val="50000"/>
                  </a:schemeClr>
                </a:solidFill>
              </a:rPr>
              <a:t> XII</a:t>
            </a: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</a:rPr>
              <a:t> Открытый районный конкурс детского художественного творчества  «Благовест»</a:t>
            </a:r>
          </a:p>
          <a:p>
            <a:pPr lvl="0" algn="just">
              <a:lnSpc>
                <a:spcPct val="90000"/>
              </a:lnSpc>
              <a:spcBef>
                <a:spcPts val="300"/>
              </a:spcBef>
              <a:buClrTx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</a:rPr>
              <a:t>Региональный этап Всероссийского конкурса творческих работ учащихся «Я и Россия: мечты о будущем»</a:t>
            </a:r>
          </a:p>
          <a:p>
            <a:pPr lvl="0" algn="just">
              <a:lnSpc>
                <a:spcPct val="90000"/>
              </a:lnSpc>
              <a:spcBef>
                <a:spcPts val="300"/>
              </a:spcBef>
              <a:buClrTx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400" i="1" dirty="0">
                <a:solidFill>
                  <a:schemeClr val="accent6">
                    <a:lumMod val="50000"/>
                  </a:schemeClr>
                </a:solidFill>
              </a:rPr>
              <a:t>II</a:t>
            </a: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</a:rPr>
              <a:t> Республиканский конкурс книжных иллюстраторов «Я рисую книгу» среди детей и подростков Республики Мордовия</a:t>
            </a:r>
          </a:p>
          <a:p>
            <a:pPr lvl="0" algn="just">
              <a:lnSpc>
                <a:spcPct val="90000"/>
              </a:lnSpc>
              <a:spcBef>
                <a:spcPts val="300"/>
              </a:spcBef>
              <a:buClrTx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</a:rPr>
              <a:t> Республиканский детский фестиваль искусств  «Радость творчества», 2019г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85505" y="476672"/>
            <a:ext cx="87849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</a:pPr>
            <a:r>
              <a:rPr lang="ru-RU" altLang="ru-RU" sz="1600" i="1" dirty="0">
                <a:solidFill>
                  <a:srgbClr val="A50021"/>
                </a:solidFill>
              </a:rPr>
              <a:t>6.</a:t>
            </a:r>
            <a:r>
              <a:rPr lang="ru-RU" altLang="ru-RU" i="1" dirty="0">
                <a:solidFill>
                  <a:srgbClr val="A50021"/>
                </a:solidFill>
              </a:rPr>
              <a:t> Количество учащихся (коллективов), принимающих участие в конкурсах, фестивалях, выставках </a:t>
            </a:r>
            <a:br>
              <a:rPr lang="ru-RU" altLang="ru-RU" i="1" dirty="0">
                <a:solidFill>
                  <a:srgbClr val="A50021"/>
                </a:solidFill>
              </a:rPr>
            </a:br>
            <a:r>
              <a:rPr lang="ru-RU" altLang="ru-RU" i="1" dirty="0">
                <a:solidFill>
                  <a:srgbClr val="A50021"/>
                </a:solidFill>
              </a:rPr>
              <a:t>различного уровня за </a:t>
            </a:r>
            <a:r>
              <a:rPr lang="ru-RU" altLang="ru-RU" i="1" dirty="0" err="1">
                <a:solidFill>
                  <a:srgbClr val="A50021"/>
                </a:solidFill>
              </a:rPr>
              <a:t>межаттестационный</a:t>
            </a:r>
            <a:r>
              <a:rPr lang="ru-RU" altLang="ru-RU" i="1" dirty="0">
                <a:solidFill>
                  <a:srgbClr val="A50021"/>
                </a:solidFill>
              </a:rPr>
              <a:t> период </a:t>
            </a:r>
            <a:endParaRPr lang="ru-RU" altLang="ru-RU" dirty="0">
              <a:solidFill>
                <a:srgbClr val="000000"/>
              </a:solidFill>
              <a:latin typeface="Times New Roman" pitchFamily="1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268760"/>
            <a:ext cx="8424863" cy="45196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  <a:spcBef>
                <a:spcPts val="300"/>
              </a:spcBef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dirty="0">
                <a:solidFill>
                  <a:srgbClr val="0070C0"/>
                </a:solidFill>
                <a:latin typeface="Constantia"/>
                <a:ea typeface="+mn-ea"/>
              </a:rPr>
              <a:t>Всероссийский уровень: Участие: (8)</a:t>
            </a:r>
          </a:p>
          <a:p>
            <a:pPr algn="just">
              <a:lnSpc>
                <a:spcPct val="90000"/>
              </a:lnSpc>
              <a:spcBef>
                <a:spcPts val="300"/>
              </a:spcBef>
              <a:buClrTx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dirty="0">
                <a:solidFill>
                  <a:srgbClr val="A5C249">
                    <a:lumMod val="50000"/>
                  </a:srgbClr>
                </a:solidFill>
                <a:latin typeface="Constantia"/>
              </a:rPr>
              <a:t> Всероссийский конкурс детского изобразительного творчества «Ликующий мир красок- 2017»</a:t>
            </a:r>
          </a:p>
          <a:p>
            <a:pPr algn="just">
              <a:lnSpc>
                <a:spcPct val="90000"/>
              </a:lnSpc>
              <a:spcBef>
                <a:spcPts val="300"/>
              </a:spcBef>
              <a:buClrTx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dirty="0">
                <a:solidFill>
                  <a:srgbClr val="A5C249">
                    <a:lumMod val="50000"/>
                  </a:srgbClr>
                </a:solidFill>
                <a:latin typeface="Constantia"/>
              </a:rPr>
              <a:t> Конкурс детского и юношеского творчества «Животные Красной книги России» в рамках Года Экологии в РФ»</a:t>
            </a:r>
          </a:p>
          <a:p>
            <a:pPr algn="just">
              <a:lnSpc>
                <a:spcPct val="90000"/>
              </a:lnSpc>
              <a:spcBef>
                <a:spcPts val="300"/>
              </a:spcBef>
              <a:buClrTx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400" i="1" dirty="0">
                <a:solidFill>
                  <a:srgbClr val="A5C249">
                    <a:lumMod val="50000"/>
                  </a:srgbClr>
                </a:solidFill>
                <a:latin typeface="Constantia"/>
                <a:ea typeface="+mn-ea"/>
              </a:rPr>
              <a:t>X</a:t>
            </a:r>
            <a:r>
              <a:rPr lang="ru-RU" sz="1400" i="1" dirty="0">
                <a:solidFill>
                  <a:srgbClr val="A5C249">
                    <a:lumMod val="50000"/>
                  </a:srgbClr>
                </a:solidFill>
                <a:latin typeface="Constantia"/>
                <a:ea typeface="+mn-ea"/>
              </a:rPr>
              <a:t> Всероссийский творческий конкурс ,посвященный основателю чебоксарского художественного училища </a:t>
            </a:r>
            <a:r>
              <a:rPr lang="ru-RU" sz="1400" i="1" dirty="0" err="1">
                <a:solidFill>
                  <a:srgbClr val="A5C249">
                    <a:lumMod val="50000"/>
                  </a:srgbClr>
                </a:solidFill>
                <a:latin typeface="Constantia"/>
                <a:ea typeface="+mn-ea"/>
              </a:rPr>
              <a:t>Ф.С.Быкову</a:t>
            </a:r>
            <a:endParaRPr lang="ru-RU" sz="1400" i="1" dirty="0">
              <a:solidFill>
                <a:srgbClr val="A5C249">
                  <a:lumMod val="50000"/>
                </a:srgbClr>
              </a:solidFill>
              <a:latin typeface="Constantia"/>
              <a:ea typeface="+mn-ea"/>
            </a:endParaRPr>
          </a:p>
          <a:p>
            <a:pPr algn="just">
              <a:lnSpc>
                <a:spcPct val="90000"/>
              </a:lnSpc>
              <a:spcBef>
                <a:spcPts val="300"/>
              </a:spcBef>
              <a:buClrTx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dirty="0">
                <a:solidFill>
                  <a:srgbClr val="A5C249">
                    <a:lumMod val="50000"/>
                  </a:srgbClr>
                </a:solidFill>
                <a:latin typeface="Constantia"/>
              </a:rPr>
              <a:t>Всероссийский конкурс юных дизайнеров «Дизайнер будущего»</a:t>
            </a:r>
          </a:p>
          <a:p>
            <a:pPr algn="just">
              <a:lnSpc>
                <a:spcPct val="90000"/>
              </a:lnSpc>
              <a:spcBef>
                <a:spcPts val="300"/>
              </a:spcBef>
              <a:buClrTx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dirty="0">
                <a:solidFill>
                  <a:srgbClr val="A5C249">
                    <a:lumMod val="50000"/>
                  </a:srgbClr>
                </a:solidFill>
                <a:latin typeface="Constantia"/>
              </a:rPr>
              <a:t>Всероссийский конкурс детского рисунка «Жил-был кот в городе </a:t>
            </a:r>
            <a:r>
              <a:rPr lang="ru-RU" sz="1400" i="1" dirty="0" err="1">
                <a:solidFill>
                  <a:srgbClr val="A5C249">
                    <a:lumMod val="50000"/>
                  </a:srgbClr>
                </a:solidFill>
                <a:latin typeface="Constantia"/>
              </a:rPr>
              <a:t>Кэтсбург</a:t>
            </a:r>
            <a:r>
              <a:rPr lang="ru-RU" sz="1400" i="1" dirty="0">
                <a:solidFill>
                  <a:srgbClr val="A5C249">
                    <a:lumMod val="50000"/>
                  </a:srgbClr>
                </a:solidFill>
                <a:latin typeface="Constantia"/>
              </a:rPr>
              <a:t>»</a:t>
            </a:r>
          </a:p>
          <a:p>
            <a:pPr algn="just">
              <a:lnSpc>
                <a:spcPct val="90000"/>
              </a:lnSpc>
              <a:spcBef>
                <a:spcPts val="300"/>
              </a:spcBef>
              <a:buClrTx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dirty="0">
                <a:solidFill>
                  <a:srgbClr val="A5C249">
                    <a:lumMod val="50000"/>
                  </a:srgbClr>
                </a:solidFill>
                <a:latin typeface="Constantia"/>
              </a:rPr>
              <a:t>Всероссийский художественный конкурс «Залп «Авроры»</a:t>
            </a:r>
          </a:p>
          <a:p>
            <a:pPr algn="just">
              <a:lnSpc>
                <a:spcPct val="90000"/>
              </a:lnSpc>
              <a:spcBef>
                <a:spcPts val="300"/>
              </a:spcBef>
              <a:buClrTx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dirty="0">
                <a:solidFill>
                  <a:srgbClr val="A5C249">
                    <a:lumMod val="50000"/>
                  </a:srgbClr>
                </a:solidFill>
                <a:latin typeface="Constantia"/>
              </a:rPr>
              <a:t>Всероссийский конкурс творческих работ учащихся детских художественных школ  «Город моей мечты – 2019»</a:t>
            </a:r>
          </a:p>
          <a:p>
            <a:pPr algn="just">
              <a:lnSpc>
                <a:spcPct val="90000"/>
              </a:lnSpc>
              <a:spcBef>
                <a:spcPts val="300"/>
              </a:spcBef>
              <a:buClrTx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dirty="0">
                <a:solidFill>
                  <a:srgbClr val="A5C249">
                    <a:lumMod val="50000"/>
                  </a:srgbClr>
                </a:solidFill>
                <a:latin typeface="Constantia"/>
              </a:rPr>
              <a:t>Общероссийский конкурс «Молодые Дарования России»</a:t>
            </a:r>
          </a:p>
          <a:p>
            <a:pPr algn="just">
              <a:lnSpc>
                <a:spcPct val="90000"/>
              </a:lnSpc>
              <a:spcBef>
                <a:spcPts val="300"/>
              </a:spcBef>
              <a:buClrTx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dirty="0">
                <a:solidFill>
                  <a:srgbClr val="0070C0"/>
                </a:solidFill>
                <a:latin typeface="Constantia"/>
              </a:rPr>
              <a:t>Международный уровень : Участие: (4)</a:t>
            </a:r>
          </a:p>
          <a:p>
            <a:pPr algn="just">
              <a:lnSpc>
                <a:spcPct val="90000"/>
              </a:lnSpc>
              <a:spcBef>
                <a:spcPts val="300"/>
              </a:spcBef>
              <a:buClrTx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  <a:latin typeface="Constantia"/>
              </a:rPr>
              <a:t>Международный художественный конкурс юных художников «Пас, удар, гол!»</a:t>
            </a:r>
          </a:p>
          <a:p>
            <a:pPr algn="just">
              <a:lnSpc>
                <a:spcPct val="90000"/>
              </a:lnSpc>
              <a:spcBef>
                <a:spcPts val="300"/>
              </a:spcBef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  <a:latin typeface="Constantia" panose="02030602050306030303" pitchFamily="18" charset="0"/>
              </a:rPr>
              <a:t>-</a:t>
            </a:r>
            <a:r>
              <a:rPr lang="en-US" sz="1400" i="1" dirty="0">
                <a:solidFill>
                  <a:schemeClr val="accent6">
                    <a:lumMod val="50000"/>
                  </a:schemeClr>
                </a:solidFill>
                <a:latin typeface="Constantia" panose="02030602050306030303" pitchFamily="18" charset="0"/>
              </a:rPr>
              <a:t>XV</a:t>
            </a: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  <a:latin typeface="Constantia" panose="02030602050306030303" pitchFamily="18" charset="0"/>
              </a:rPr>
              <a:t> Международный конкурс детского рисунка «А.С. Пушкин глазами детей»</a:t>
            </a:r>
          </a:p>
          <a:p>
            <a:pPr marL="171450" indent="-171450" algn="just">
              <a:lnSpc>
                <a:spcPct val="90000"/>
              </a:lnSpc>
              <a:spcBef>
                <a:spcPts val="300"/>
              </a:spcBef>
              <a:buClrTx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  <a:latin typeface="Constantia" panose="02030602050306030303" pitchFamily="18" charset="0"/>
              </a:rPr>
              <a:t>Международный конкурс-выставка творческих работ учащихся детских художественных школ и школ искусств «Солнечный круг»</a:t>
            </a:r>
          </a:p>
          <a:p>
            <a:pPr marL="171450" indent="-171450" algn="just">
              <a:lnSpc>
                <a:spcPct val="90000"/>
              </a:lnSpc>
              <a:spcBef>
                <a:spcPts val="300"/>
              </a:spcBef>
              <a:buClrTx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400" i="1" dirty="0">
                <a:solidFill>
                  <a:schemeClr val="accent6">
                    <a:lumMod val="50000"/>
                  </a:schemeClr>
                </a:solidFill>
                <a:latin typeface="Constantia" panose="02030602050306030303" pitchFamily="18" charset="0"/>
              </a:rPr>
              <a:t>I</a:t>
            </a: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  <a:latin typeface="Constantia" panose="02030602050306030303" pitchFamily="18" charset="0"/>
              </a:rPr>
              <a:t>международный благотворительный конкурс «Каждый народ-художник»</a:t>
            </a:r>
          </a:p>
          <a:p>
            <a:pPr marL="171450" indent="-171450" algn="just">
              <a:lnSpc>
                <a:spcPct val="90000"/>
              </a:lnSpc>
              <a:spcBef>
                <a:spcPts val="300"/>
              </a:spcBef>
              <a:buClrTx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  <a:latin typeface="Constantia" panose="02030602050306030303" pitchFamily="18" charset="0"/>
              </a:rPr>
              <a:t>Международный детский конкурс художественного творчества «</a:t>
            </a:r>
            <a:r>
              <a:rPr lang="ru-RU" sz="1400" i="1" dirty="0" err="1">
                <a:solidFill>
                  <a:schemeClr val="accent6">
                    <a:lumMod val="50000"/>
                  </a:schemeClr>
                </a:solidFill>
                <a:latin typeface="Constantia" panose="02030602050306030303" pitchFamily="18" charset="0"/>
              </a:rPr>
              <a:t>Рублёвская</a:t>
            </a: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  <a:latin typeface="Constantia" panose="02030602050306030303" pitchFamily="18" charset="0"/>
              </a:rPr>
              <a:t> палитра – 2019»</a:t>
            </a:r>
          </a:p>
          <a:p>
            <a:pPr marL="171450" indent="-171450" algn="just">
              <a:lnSpc>
                <a:spcPct val="90000"/>
              </a:lnSpc>
              <a:spcBef>
                <a:spcPts val="300"/>
              </a:spcBef>
              <a:buClrTx/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sz="1200" dirty="0">
              <a:solidFill>
                <a:srgbClr val="000000"/>
              </a:solidFill>
              <a:latin typeface="Times New Roman" pitchFamily="16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14" descr="C:\Users\Влад\Desktop\da643f00669c4a011e211bd8409ece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2588" y="115888"/>
            <a:ext cx="2298700" cy="323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5" name="Picture 15" descr="C:\Users\Влад\Desktop\5a2c1bea599e7af580e1b04cf470628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9913" y="131763"/>
            <a:ext cx="2397125" cy="329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6" name="Picture 16" descr="C:\Users\Влад\Desktop\e532960128ad027c06a01de7355f743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6150" y="115888"/>
            <a:ext cx="2368550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7" name="Picture 18" descr="C:\Users\Влад\Desktop\876eaef5f78ad730da40b6cf88ea4b4c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8700" y="3627438"/>
            <a:ext cx="2282825" cy="314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8" name="Picture 19" descr="C:\Users\Влад\Desktop\1 а\Новая папка\img10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8" y="3443288"/>
            <a:ext cx="2322512" cy="328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9" name="Picture 20" descr="C:\Users\Влад\Desktop\1 а\Новая папка\img10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7538" y="3446463"/>
            <a:ext cx="2349500" cy="3322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13" descr="C:\Users\Влад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9675" y="3605213"/>
            <a:ext cx="2238375" cy="307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79" name="Picture 12" descr="C:\Users\Влад\Desktop\1 а\Новая папка\img1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025" y="174625"/>
            <a:ext cx="2325688" cy="328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0" name="Picture 13" descr="C:\Users\Влад\Desktop\1 а\Новая папка\img10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3738" y="212725"/>
            <a:ext cx="2424112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1" name="Picture 17" descr="C:\Users\Влад\Desktop\i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0" y="3535363"/>
            <a:ext cx="2338388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2" name="Picture 14" descr="C:\Users\Влад\Desktop\1 а\Новая папка\img106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249238"/>
            <a:ext cx="2371725" cy="335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3" name="Picture 15" descr="C:\Users\Влад\Desktop\cb2294ee3cead5846b506a1da2a045ca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813" y="3463925"/>
            <a:ext cx="2335212" cy="324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14" descr="C:\Users\Влад\Desktop\1 а\Новая папка\img1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201613"/>
            <a:ext cx="2305050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3" name="Picture 15" descr="C:\Users\Влад\Desktop\1 а\Новая папка\img11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2688" y="185738"/>
            <a:ext cx="2386012" cy="3376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4" name="Picture 16" descr="C:\Users\Влад\Desktop\1 а\Новая папка\img11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0" y="180975"/>
            <a:ext cx="2317750" cy="327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5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3413125"/>
            <a:ext cx="2355850" cy="334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6" name="Picture 13" descr="C:\Users\Влад\Desktop\1 а\Новая папка\img117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325" y="3387725"/>
            <a:ext cx="2400300" cy="339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7" name="Picture 13" descr="C:\Users\Влад\Desktop\5mcfGRN6dnw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6350" y="3487738"/>
            <a:ext cx="2198688" cy="319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C:\Users\Влад\Desktop\1 а\Новая папка\img1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725" y="139700"/>
            <a:ext cx="2165350" cy="306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7" name="Picture 3" descr="C:\Users\Влад\Desktop\1 а\Новая папка\img1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0" y="115888"/>
            <a:ext cx="2170113" cy="307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8" name="Picture 4" descr="C:\Users\Влад\Desktop\1 а\Новая папка\img11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115888"/>
            <a:ext cx="2232025" cy="315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9" name="Picture 5" descr="C:\Users\Влад\Desktop\1 а\Новая папка\img11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013" y="3417888"/>
            <a:ext cx="2247900" cy="317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0" name="Picture 6" descr="C:\Users\Влад\Desktop\1 а\Новая папка\img107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5163" y="3417888"/>
            <a:ext cx="2233612" cy="315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31" name="Picture 7" descr="C:\Users\Влад\Desktop\1 а\Новая папка\img108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3413125"/>
            <a:ext cx="2184400" cy="308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C:\Users\Влад\Desktop\1 а\Новая папка\img1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269875"/>
            <a:ext cx="2087563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1" name="Picture 3" descr="C:\Users\Влад\Desktop\1 а\Новая папка\img11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375" y="296863"/>
            <a:ext cx="2138363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2" name="Picture 4" descr="C:\Users\Влад\Desktop\1 а\Новая папка\img12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246063"/>
            <a:ext cx="2100262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3" name="Picture 5" descr="C:\Users\Влад\Desktop\1 а\Новая папка\img12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025" y="3390900"/>
            <a:ext cx="2135188" cy="310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4" name="Picture 6" descr="C:\Users\Влад\Desktop\1 а\Новая папка\img12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475" y="3421063"/>
            <a:ext cx="2211388" cy="317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5" name="Picture 7" descr="C:\Users\Влад\Desktop\1 а\Новая папка\img13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25" y="3421063"/>
            <a:ext cx="2266950" cy="320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C:\Users\Влад\Desktop\1 а\Новая папка\img12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260350"/>
            <a:ext cx="2160588" cy="305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5" name="Picture 3" descr="C:\Users\Влад\Desktop\1 а\Новая папка\img1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8038" y="293688"/>
            <a:ext cx="2087562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6" name="Picture 4" descr="C:\Users\Влад\Desktop\1 а\Новая папка\img12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260350"/>
            <a:ext cx="2160588" cy="305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7" name="Picture 5" descr="C:\Users\Влад\Desktop\1 а\Новая папка\img12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850" y="3451225"/>
            <a:ext cx="1982788" cy="308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8" name="Picture 6" descr="C:\Users\Влад\Desktop\1 а\Новая папка\img127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6800" y="3425825"/>
            <a:ext cx="2127250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9" name="Picture 7" descr="C:\Users\Влад\Pictures\грамоты Синицина М.С. 2019\ученики\yOAtwHrSMec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9288" y="3235325"/>
            <a:ext cx="2405062" cy="351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10" descr="C:\Users\Влад\Desktop\Новая папка (5)\img2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1057275"/>
            <a:ext cx="2997200" cy="423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11" descr="C:\Users\Влад\Desktop\Новая папка (5)\img2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6738" y="1069975"/>
            <a:ext cx="2998787" cy="424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12" descr="C:\Users\Влад\Desktop\Новая папка (5)\img20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5525" y="1057275"/>
            <a:ext cx="2979738" cy="421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C:\Users\Влад\Desktop\1 а\Новая папка\img1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295275"/>
            <a:ext cx="2160587" cy="305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299" name="Picture 3" descr="C:\Users\Влад\Desktop\1 а\Новая папка\img1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0" y="325438"/>
            <a:ext cx="2159000" cy="305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0" name="Picture 4" descr="C:\Users\Влад\Desktop\1 а\Новая папка\img13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888" y="295275"/>
            <a:ext cx="2201862" cy="311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1" name="Picture 5" descr="C:\Users\Влад\Desktop\1 а\Новая папка\img13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3573463"/>
            <a:ext cx="1943100" cy="274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2" name="Picture 6" descr="C:\Users\Влад\Desktop\1 а\Новая папка\img13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3590925"/>
            <a:ext cx="1979613" cy="280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3" name="Picture 7" descr="C:\Users\Влад\Desktop\1 а\Новая папка\img13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608388"/>
            <a:ext cx="1955800" cy="276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4" name="Picture 8" descr="C:\Users\Влад\Desktop\1 а\Новая папка\img135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025" y="3567113"/>
            <a:ext cx="1930400" cy="272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C:\Users\Влад\Pictures\грамоты Синицина М.С. 2019\ученики\xhIpNHFDuWQ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0" y="188913"/>
            <a:ext cx="2374900" cy="349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3" name="Picture 3" descr="C:\Users\Влад\Desktop\1 а\Новая папка\img14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269875"/>
            <a:ext cx="2189162" cy="309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4" name="Picture 4" descr="C:\Users\Влад\Desktop\1 а\Новая папка\img14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9700" y="3476625"/>
            <a:ext cx="22098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5" name="Picture 5" descr="C:\Users\Влад\Desktop\1 а\Новая папка\img146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5113" y="3527425"/>
            <a:ext cx="2173287" cy="307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6" name="Picture 6" descr="C:\Users\Влад\Desktop\1 а\Новая папка\img149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4600" y="228600"/>
            <a:ext cx="2246313" cy="317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C:\Users\Влад\Desktop\1 а\Новая папка\img1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234950"/>
            <a:ext cx="2041525" cy="288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7" name="Picture 3" descr="C:\Users\Влад\Desktop\1 а\Новая папка\img13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938" y="234950"/>
            <a:ext cx="2166937" cy="306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8" name="Picture 4" descr="C:\Users\Влад\Desktop\1 а\Новая папка\img13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25" y="260350"/>
            <a:ext cx="2170113" cy="306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9" name="Picture 5" descr="C:\Users\Влад\Desktop\1 а\Новая папка\img13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8175" y="3300413"/>
            <a:ext cx="2011363" cy="299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0" name="Picture 6" descr="C:\Users\Влад\Desktop\1 а\Новая папка\img14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5663" y="3360738"/>
            <a:ext cx="2130425" cy="292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C:\Users\Влад\Desktop\1 а\Новая папка\img14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246063"/>
            <a:ext cx="2044700" cy="289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1" name="Picture 3" descr="C:\Users\Влад\Desktop\1 а\Новая папка\img14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1425" y="246063"/>
            <a:ext cx="2200275" cy="310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2" name="Picture 4" descr="C:\Users\Влад\Desktop\1 а\Новая папка\img14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575" y="236538"/>
            <a:ext cx="2141538" cy="302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3" name="Picture 5" descr="C:\Users\Влад\Desktop\1 а\Новая папка\img14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254375"/>
            <a:ext cx="2314575" cy="327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4" name="Picture 6" descr="C:\Users\Влад\Desktop\1 а\Новая папка\img145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0663" y="3241675"/>
            <a:ext cx="2333625" cy="329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9355" y="1318022"/>
            <a:ext cx="9001000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eaLnBrk="1" fontAlgn="auto" hangingPunct="1">
              <a:spcBef>
                <a:spcPts val="0"/>
              </a:spcBef>
              <a:spcAft>
                <a:spcPts val="600"/>
              </a:spcAft>
              <a:buClr>
                <a:srgbClr val="F0A22E"/>
              </a:buClr>
              <a:buFont typeface="Wingdings 2" pitchFamily="18" charset="2"/>
              <a:buNone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dirty="0">
                <a:solidFill>
                  <a:srgbClr val="0070C0"/>
                </a:solidFill>
              </a:rPr>
              <a:t>Городской уровень: </a:t>
            </a:r>
            <a:r>
              <a:rPr lang="ru-RU" sz="1400" i="1" u="sng" dirty="0">
                <a:solidFill>
                  <a:srgbClr val="0070C0"/>
                </a:solidFill>
              </a:rPr>
              <a:t>Участие: (1)</a:t>
            </a:r>
          </a:p>
          <a:p>
            <a:pPr marL="87313" indent="-87313" eaLnBrk="1" fontAlgn="auto" hangingPunct="1">
              <a:spcBef>
                <a:spcPts val="0"/>
              </a:spcBef>
              <a:spcAft>
                <a:spcPts val="600"/>
              </a:spcAft>
              <a:buClr>
                <a:srgbClr val="F0A22E"/>
              </a:buClr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</a:rPr>
              <a:t>Выставка –конкурс творческих работ мастеров изобразительного, декоративно-прикладного творчества и художественных промыслов и ремесел</a:t>
            </a:r>
            <a:r>
              <a:rPr lang="en-US" sz="1400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</a:rPr>
              <a:t>«Мастер года 2016», 2017г;</a:t>
            </a:r>
          </a:p>
          <a:p>
            <a:pPr marL="87313" indent="-87313" eaLnBrk="1" fontAlgn="auto" hangingPunct="1">
              <a:spcBef>
                <a:spcPts val="0"/>
              </a:spcBef>
              <a:spcAft>
                <a:spcPts val="600"/>
              </a:spcAft>
              <a:buClr>
                <a:srgbClr val="F0A22E"/>
              </a:buClr>
              <a:buFont typeface="Arial" panose="020B0604020202020204" pitchFamily="34" charset="0"/>
              <a:buNone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dirty="0">
                <a:solidFill>
                  <a:srgbClr val="0070C0"/>
                </a:solidFill>
              </a:rPr>
              <a:t>Республиканский уровень: Участие: (1)</a:t>
            </a:r>
            <a:endParaRPr lang="ru-RU" sz="1400" i="1" dirty="0">
              <a:solidFill>
                <a:srgbClr val="C17529">
                  <a:lumMod val="50000"/>
                </a:srgbClr>
              </a:solidFill>
            </a:endParaRPr>
          </a:p>
          <a:p>
            <a:pPr marL="87313" indent="-87313" eaLnBrk="1" fontAlgn="auto" hangingPunct="1">
              <a:spcBef>
                <a:spcPts val="0"/>
              </a:spcBef>
              <a:spcAft>
                <a:spcPts val="600"/>
              </a:spcAft>
              <a:buClr>
                <a:srgbClr val="F0A22E"/>
              </a:buClr>
              <a:buFont typeface="Arial" panose="020B0604020202020204" pitchFamily="34" charset="0"/>
              <a:buChar char="•"/>
              <a:tabLst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400" i="1" dirty="0">
                <a:solidFill>
                  <a:schemeClr val="accent6">
                    <a:lumMod val="50000"/>
                  </a:schemeClr>
                </a:solidFill>
              </a:rPr>
              <a:t>XXIII  </a:t>
            </a: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</a:rPr>
              <a:t>Республиканский фестиваль  народного творчества «</a:t>
            </a:r>
            <a:r>
              <a:rPr lang="ru-RU" sz="1400" i="1" dirty="0" err="1">
                <a:solidFill>
                  <a:schemeClr val="accent6">
                    <a:lumMod val="50000"/>
                  </a:schemeClr>
                </a:solidFill>
              </a:rPr>
              <a:t>Шумбрат</a:t>
            </a: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</a:rPr>
              <a:t>, Мордовия!», 2019г;</a:t>
            </a:r>
          </a:p>
          <a:p>
            <a:pPr defTabSz="914400" fontAlgn="auto">
              <a:spcBef>
                <a:spcPts val="0"/>
              </a:spcBef>
              <a:spcAft>
                <a:spcPts val="600"/>
              </a:spcAft>
              <a:buClrTx/>
              <a:buSz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u="sng" dirty="0">
                <a:solidFill>
                  <a:srgbClr val="0070C0"/>
                </a:solidFill>
              </a:rPr>
              <a:t>Всероссийский уровень: Участие: (3)</a:t>
            </a:r>
          </a:p>
          <a:p>
            <a:pPr defTabSz="914400" fontAlgn="auto">
              <a:spcBef>
                <a:spcPts val="0"/>
              </a:spcBef>
              <a:spcAft>
                <a:spcPts val="600"/>
              </a:spcAft>
              <a:buClrTx/>
              <a:buSz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</a:rPr>
              <a:t>-VI Всероссийский педагогический конкурс «Методическая разработка», </a:t>
            </a:r>
            <a:r>
              <a:rPr lang="en-US" sz="1400" i="1" dirty="0">
                <a:solidFill>
                  <a:schemeClr val="accent6">
                    <a:lumMod val="50000"/>
                  </a:schemeClr>
                </a:solidFill>
              </a:rPr>
              <a:t>PROFI PED. COM</a:t>
            </a: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</a:rPr>
              <a:t>, 2017г;</a:t>
            </a:r>
          </a:p>
          <a:p>
            <a:pPr defTabSz="914400" fontAlgn="auto">
              <a:spcBef>
                <a:spcPts val="0"/>
              </a:spcBef>
              <a:spcAft>
                <a:spcPts val="600"/>
              </a:spcAft>
              <a:buClrTx/>
              <a:buSz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</a:rPr>
              <a:t>-VII Всероссийский педагогический конкурс «Открытый урок» , </a:t>
            </a:r>
            <a:r>
              <a:rPr lang="en-US" sz="1400" i="1" dirty="0">
                <a:solidFill>
                  <a:schemeClr val="accent6">
                    <a:lumMod val="50000"/>
                  </a:schemeClr>
                </a:solidFill>
              </a:rPr>
              <a:t>PROFI PED. COM, 2017</a:t>
            </a: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</a:rPr>
              <a:t>г;</a:t>
            </a:r>
          </a:p>
          <a:p>
            <a:pPr defTabSz="914400" fontAlgn="auto">
              <a:spcBef>
                <a:spcPts val="0"/>
              </a:spcBef>
              <a:spcAft>
                <a:spcPts val="600"/>
              </a:spcAft>
              <a:buClrTx/>
              <a:buSz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</a:rPr>
              <a:t>- Всероссийский творческий конкурс «</a:t>
            </a:r>
            <a:r>
              <a:rPr lang="ru-RU" sz="1400" i="1" dirty="0" err="1">
                <a:solidFill>
                  <a:schemeClr val="accent6">
                    <a:lumMod val="50000"/>
                  </a:schemeClr>
                </a:solidFill>
              </a:rPr>
              <a:t>Росмедаль</a:t>
            </a: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</a:rPr>
              <a:t>» , Международное СМИ «</a:t>
            </a:r>
            <a:r>
              <a:rPr lang="ru-RU" sz="1400" i="1" dirty="0" err="1">
                <a:solidFill>
                  <a:schemeClr val="accent6">
                    <a:lumMod val="50000"/>
                  </a:schemeClr>
                </a:solidFill>
              </a:rPr>
              <a:t>Росмедаль</a:t>
            </a: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</a:rPr>
              <a:t>», 2017г; 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600"/>
              </a:spcAft>
              <a:buClr>
                <a:srgbClr val="F0A22E"/>
              </a:buClr>
              <a:buFont typeface="Wingdings 2" pitchFamily="18" charset="2"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u="sng" dirty="0">
                <a:solidFill>
                  <a:srgbClr val="0070C0"/>
                </a:solidFill>
              </a:rPr>
              <a:t>Международный уровень: Участие : (5)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600"/>
              </a:spcAft>
              <a:buClr>
                <a:srgbClr val="F0A22E"/>
              </a:buClr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</a:rPr>
              <a:t>- Международный творческий конкурс «</a:t>
            </a:r>
            <a:r>
              <a:rPr lang="ru-RU" sz="1400" i="1" dirty="0" err="1">
                <a:solidFill>
                  <a:schemeClr val="accent6">
                    <a:lumMod val="50000"/>
                  </a:schemeClr>
                </a:solidFill>
              </a:rPr>
              <a:t>Росмедаль</a:t>
            </a: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</a:rPr>
              <a:t>»,  Международное СМИ «</a:t>
            </a:r>
            <a:r>
              <a:rPr lang="ru-RU" sz="1400" i="1" dirty="0" err="1">
                <a:solidFill>
                  <a:schemeClr val="accent6">
                    <a:lumMod val="50000"/>
                  </a:schemeClr>
                </a:solidFill>
              </a:rPr>
              <a:t>Росмедаль</a:t>
            </a: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</a:rPr>
              <a:t>», 2017г;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600"/>
              </a:spcAft>
              <a:buClr>
                <a:srgbClr val="F0A22E"/>
              </a:buClr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</a:rPr>
              <a:t>- Международный творческий конкурс «Солнечный свет», номинация «Осеннее творчество», Международный педагогический портал «Солнечный свет», 2017г;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600"/>
              </a:spcAft>
              <a:buClr>
                <a:srgbClr val="F0A22E"/>
              </a:buClr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</a:rPr>
              <a:t>- Международный творческий конкурс «Солнечный свет», номинация «Новогодние украшения», Международный педагогический портал «Солнечный свет», 2017г;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600"/>
              </a:spcAft>
              <a:buClr>
                <a:srgbClr val="F0A22E"/>
              </a:buClr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</a:rPr>
              <a:t>- Международный творческий конкурс «Солнечный свет», номинация «Внеурочная деятельность», Международный педагогический портал «Солнечный свет», 2017г;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600"/>
              </a:spcAft>
              <a:buClr>
                <a:srgbClr val="F0A22E"/>
              </a:buClr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1400" i="1" dirty="0">
                <a:solidFill>
                  <a:schemeClr val="accent6">
                    <a:lumMod val="50000"/>
                  </a:schemeClr>
                </a:solidFill>
              </a:rPr>
              <a:t>- Международная профессиональная олимпиада для работников образовательных организаций, Портал «Совушка», 2019г .</a:t>
            </a:r>
          </a:p>
          <a:p>
            <a:pPr marL="0" indent="0" eaLnBrk="1" fontAlgn="auto" hangingPunct="1">
              <a:spcBef>
                <a:spcPts val="0"/>
              </a:spcBef>
              <a:spcAft>
                <a:spcPts val="600"/>
              </a:spcAft>
              <a:buClr>
                <a:srgbClr val="F0A22E"/>
              </a:buClr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470265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</a:pPr>
            <a:r>
              <a:rPr lang="ru-RU" altLang="ru-RU" i="1" dirty="0">
                <a:solidFill>
                  <a:srgbClr val="A50021"/>
                </a:solidFill>
              </a:rPr>
              <a:t>7. Участие преподавателя или учащихся в мероприятиях концертно-просветительского, художественно-творческого характера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9" descr="C:\Users\Влад\Desktop\Новая папка (2)\img1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775" y="579438"/>
            <a:ext cx="3498850" cy="247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9" name="Picture 10" descr="C:\Users\Влад\Desktop\Новая папка (2)\img17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2725" y="3213100"/>
            <a:ext cx="3536950" cy="250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0" name="Picture 11" descr="C:\Users\Влад\Desktop\Новая папка (2)\img17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125" y="193675"/>
            <a:ext cx="2295525" cy="324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1" name="Picture 12" descr="C:\Users\Влад\Desktop\Новая папка (2)\img17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400" y="3573463"/>
            <a:ext cx="2317750" cy="327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2" name="Picture 13" descr="C:\Users\Влад\Desktop\Новая папка (2)\img17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125" y="3503613"/>
            <a:ext cx="2295525" cy="324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3" name="Picture 8" descr="C:\Users\Влад\Desktop\Новая папка (2)\img180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93675"/>
            <a:ext cx="2317750" cy="327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10" descr="C:\Users\Влад\Desktop\Новая папка (2)\img1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1850" y="100013"/>
            <a:ext cx="2444750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3" name="Picture 4" descr="F:\Синицина\Синицина Маш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115888"/>
            <a:ext cx="2787650" cy="385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4" name="Picture 11" descr="C:\Users\Влад\Pictures\грамоты Синицина М.С. 2019\диплом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46338" y="3429000"/>
            <a:ext cx="2225675" cy="314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5" name="Picture 9" descr="C:\Users\Влад\Desktop\Новая папка (2)\img18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3663" y="3287713"/>
            <a:ext cx="24257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7" name="Picture 9" descr="C:\Users\Влад\Desktop\Новая папка (4)\изображение_viber_2019-12-18_10-16-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9238" y="1489075"/>
            <a:ext cx="2794000" cy="185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8" name="Picture 10" descr="C:\Users\Влад\Desktop\Новая папка (4)\изображение_viber_2019-12-18_10-16-3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3888" y="1052513"/>
            <a:ext cx="2862262" cy="189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9" name="Picture 11" descr="C:\Users\Влад\Desktop\Новая папка (4)\изображение_viber_2019-12-18_10-16-5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5213" y="1489075"/>
            <a:ext cx="2697162" cy="191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0" name="Picture 12" descr="C:\Users\Влад\Desktop\Новая папка (4)\изображение_viber_2019-12-18_10-17-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250" y="3644900"/>
            <a:ext cx="2922588" cy="191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1" name="Picture 13" descr="C:\Users\Влад\Desktop\Новая папка (4)\изображение_viber_2019-12-18_10-17-04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5800" y="3068638"/>
            <a:ext cx="2687638" cy="190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2" name="Picture 14" descr="C:\Users\Влад\Desktop\Новая папка (4)\изображение_viber_2019-12-18_10-17-13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0288" y="3644900"/>
            <a:ext cx="2767012" cy="198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3" name="Picture 15" descr="C:\Users\Влад\Desktop\Новая папка (4)\изображение_viber_2019-12-18_10-17-20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8988" y="5097463"/>
            <a:ext cx="248285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2250" y="260648"/>
            <a:ext cx="881424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</a:pPr>
            <a:r>
              <a:rPr lang="ru-RU" altLang="ru-RU" sz="1400" i="1" dirty="0">
                <a:solidFill>
                  <a:srgbClr val="A50021"/>
                </a:solidFill>
              </a:rPr>
              <a:t>8. </a:t>
            </a:r>
            <a:r>
              <a:rPr lang="ru-RU" altLang="ru-RU" i="1" dirty="0">
                <a:solidFill>
                  <a:srgbClr val="A50021"/>
                </a:solidFill>
              </a:rPr>
              <a:t>Поступление учащихся в </a:t>
            </a:r>
            <a:r>
              <a:rPr lang="ru-RU" altLang="ru-RU" i="1" dirty="0" err="1">
                <a:solidFill>
                  <a:srgbClr val="A50021"/>
                </a:solidFill>
              </a:rPr>
              <a:t>ССУЗы</a:t>
            </a:r>
            <a:r>
              <a:rPr lang="ru-RU" altLang="ru-RU" i="1" dirty="0">
                <a:solidFill>
                  <a:srgbClr val="A50021"/>
                </a:solidFill>
              </a:rPr>
              <a:t> и ВУЗы за </a:t>
            </a:r>
            <a:r>
              <a:rPr lang="ru-RU" altLang="ru-RU" i="1" dirty="0" err="1">
                <a:solidFill>
                  <a:srgbClr val="A50021"/>
                </a:solidFill>
              </a:rPr>
              <a:t>межаттестационный</a:t>
            </a:r>
            <a:r>
              <a:rPr lang="ru-RU" altLang="ru-RU" i="1" dirty="0">
                <a:solidFill>
                  <a:srgbClr val="A50021"/>
                </a:solidFill>
              </a:rPr>
              <a:t> период</a:t>
            </a:r>
            <a:endParaRPr lang="ru-RU" altLang="ru-RU" sz="2000" dirty="0">
              <a:solidFill>
                <a:srgbClr val="000000"/>
              </a:solidFill>
              <a:latin typeface="Times New Roman" pitchFamily="1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7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8038" y="908050"/>
            <a:ext cx="2208212" cy="308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8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125" y="908050"/>
            <a:ext cx="2051050" cy="299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9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363" y="3500438"/>
            <a:ext cx="2303462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500" name="Picture 13" descr="C:\Users\Влад\Desktop\Новая папка (5)\img19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836613"/>
            <a:ext cx="2473325" cy="349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501" name="Picture 4" descr="C:\Documents and Settings\123\Мои документы\Мои результаты сканирования\2013-11 (ноя)\сканирование000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050" y="3500438"/>
            <a:ext cx="2271713" cy="312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19672" y="366647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</a:pPr>
            <a:r>
              <a:rPr lang="ru-RU" altLang="ru-RU" sz="1600" i="1" dirty="0">
                <a:solidFill>
                  <a:srgbClr val="A50021"/>
                </a:solidFill>
              </a:rPr>
              <a:t>9.</a:t>
            </a:r>
            <a:r>
              <a:rPr lang="ru-RU" altLang="ru-RU" i="1" dirty="0">
                <a:solidFill>
                  <a:srgbClr val="A50021"/>
                </a:solidFill>
              </a:rPr>
              <a:t> Наличие авторских учебно-методических пособий</a:t>
            </a:r>
            <a:endParaRPr lang="ru-RU" altLang="ru-RU" dirty="0">
              <a:solidFill>
                <a:srgbClr val="000000"/>
              </a:solidFill>
              <a:latin typeface="Times New Roman" pitchFamily="1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20" name="Picture 10" descr="C:\Users\Влад\Desktop\Новая папка (5)\img18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91142"/>
            <a:ext cx="1958432" cy="2769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21" name="Picture 11" descr="C:\Users\Влад\Desktop\Новая папка (5)\img19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319017"/>
            <a:ext cx="1919065" cy="2714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22" name="Picture 3" descr="C:\Users\1\Desktop\копии справок\сканирование000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260648"/>
            <a:ext cx="1932730" cy="2772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F:\Справка 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433025"/>
            <a:ext cx="3967810" cy="2276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1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433025"/>
            <a:ext cx="3600400" cy="2320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603256"/>
            <a:ext cx="864096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 eaLnBrk="1" hangingPunct="1">
              <a:buFont typeface="Wingdings 2" pitchFamily="18" charset="2"/>
              <a:buNone/>
              <a:tabLst>
                <a:tab pos="6778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/>
            </a:pPr>
            <a:endParaRPr lang="ru-RU" altLang="ru-RU" i="1" dirty="0">
              <a:solidFill>
                <a:srgbClr val="FF0000"/>
              </a:solidFill>
            </a:endParaRPr>
          </a:p>
          <a:p>
            <a:pPr algn="just" eaLnBrk="1" hangingPunct="1">
              <a:buFont typeface="Arial" charset="0"/>
              <a:buChar char="•"/>
              <a:tabLst>
                <a:tab pos="6778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/>
            </a:pPr>
            <a:r>
              <a:rPr lang="ru-RU" altLang="ru-RU" i="1" dirty="0">
                <a:solidFill>
                  <a:srgbClr val="FF0000"/>
                </a:solidFill>
              </a:rPr>
              <a:t>    «Психолого-педагогические подходы к реализации художественного    образования в условиях детской  художественной школы», ГБОУ ДПО   «Мордовский республиканский  институт образования»,</a:t>
            </a:r>
          </a:p>
          <a:p>
            <a:pPr marL="361950" indent="-361950" algn="just" eaLnBrk="1" hangingPunct="1">
              <a:buFont typeface="Wingdings 2" pitchFamily="18" charset="2"/>
              <a:buNone/>
              <a:tabLst>
                <a:tab pos="6778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/>
            </a:pPr>
            <a:r>
              <a:rPr lang="ru-RU" altLang="ru-RU" i="1" dirty="0">
                <a:solidFill>
                  <a:srgbClr val="FF0000"/>
                </a:solidFill>
              </a:rPr>
              <a:t>     с 25.03.2013 по 30 03.2013 г., объём – 72 часа.</a:t>
            </a:r>
          </a:p>
          <a:p>
            <a:pPr marL="361950" indent="-361950" algn="just" eaLnBrk="1" hangingPunct="1">
              <a:buFont typeface="Wingdings 2" pitchFamily="18" charset="2"/>
              <a:buNone/>
              <a:tabLst>
                <a:tab pos="6778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/>
            </a:pPr>
            <a:endParaRPr lang="ru-RU" i="1" dirty="0">
              <a:solidFill>
                <a:srgbClr val="FF0000"/>
              </a:solidFill>
              <a:latin typeface="Times New Roman" pitchFamily="16" charset="0"/>
            </a:endParaRPr>
          </a:p>
          <a:p>
            <a:pPr algn="just" eaLnBrk="1" hangingPunct="1">
              <a:buFont typeface="Arial" charset="0"/>
              <a:buChar char="•"/>
              <a:tabLst>
                <a:tab pos="6778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/>
            </a:pPr>
            <a:r>
              <a:rPr lang="ru-RU" altLang="ru-RU" i="1" dirty="0">
                <a:solidFill>
                  <a:srgbClr val="FF0000"/>
                </a:solidFill>
              </a:rPr>
              <a:t>   «Теория и методика профессиональной деятельности», </a:t>
            </a:r>
          </a:p>
          <a:p>
            <a:pPr marL="0" indent="0" algn="just" eaLnBrk="1" hangingPunct="1">
              <a:buFont typeface="Wingdings 2" pitchFamily="18" charset="2"/>
              <a:buNone/>
              <a:tabLst>
                <a:tab pos="6778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/>
            </a:pPr>
            <a:r>
              <a:rPr lang="ru-RU" altLang="ru-RU" i="1" dirty="0">
                <a:solidFill>
                  <a:srgbClr val="FF0000"/>
                </a:solidFill>
              </a:rPr>
              <a:t>     ГБУК «Национальная библиотека имени А.С. Пушкина РМ», </a:t>
            </a:r>
          </a:p>
          <a:p>
            <a:pPr marL="0" indent="0" algn="just" eaLnBrk="1" hangingPunct="1">
              <a:buFont typeface="Wingdings 2" pitchFamily="18" charset="2"/>
              <a:buNone/>
              <a:tabLst>
                <a:tab pos="6778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/>
            </a:pPr>
            <a:r>
              <a:rPr lang="ru-RU" altLang="ru-RU" i="1" dirty="0">
                <a:solidFill>
                  <a:srgbClr val="FF0000"/>
                </a:solidFill>
              </a:rPr>
              <a:t>     с 19.10. 2015 по 28.10.2015 г., объём – 72 часа.</a:t>
            </a:r>
          </a:p>
          <a:p>
            <a:pPr marL="0" indent="0" algn="just" eaLnBrk="1" hangingPunct="1">
              <a:buFont typeface="Wingdings 2" pitchFamily="18" charset="2"/>
              <a:buNone/>
              <a:tabLst>
                <a:tab pos="6778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/>
            </a:pPr>
            <a:endParaRPr lang="ru-RU" altLang="ru-RU" i="1" dirty="0">
              <a:solidFill>
                <a:srgbClr val="FF0000"/>
              </a:solidFill>
            </a:endParaRPr>
          </a:p>
          <a:p>
            <a:pPr marL="342900" indent="-342900" algn="just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6778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/>
            </a:pPr>
            <a:r>
              <a:rPr lang="ru-RU" altLang="ru-RU" i="1" dirty="0">
                <a:solidFill>
                  <a:srgbClr val="FF0000"/>
                </a:solidFill>
              </a:rPr>
              <a:t>«Теория и методика профессиональной деятельности» для преподавателей живописных отделений детских художественных школ и школ искусств», в объеме 72 ч., ГБОУ ДПО (повышения квалификации) специалистов «Мордовский республиканский институт образования», 2018 г.</a:t>
            </a:r>
          </a:p>
          <a:p>
            <a:pPr marL="342900" indent="-342900" algn="just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6778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/>
            </a:pPr>
            <a:r>
              <a:rPr lang="ru-RU" altLang="ru-RU" i="1" dirty="0">
                <a:solidFill>
                  <a:srgbClr val="FF0000"/>
                </a:solidFill>
              </a:rPr>
              <a:t>Курс: «Оказание первой помощи пострадавшим», 17.10.19 г.</a:t>
            </a:r>
          </a:p>
          <a:p>
            <a:pPr algn="just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tabLst>
                <a:tab pos="6778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/>
            </a:pPr>
            <a:r>
              <a:rPr lang="ru-RU" altLang="ru-RU" i="1" dirty="0">
                <a:solidFill>
                  <a:srgbClr val="FF0000"/>
                </a:solidFill>
              </a:rPr>
              <a:t>     объем – 16 часов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764704"/>
            <a:ext cx="56166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buClrTx/>
              <a:buFontTx/>
              <a:buAutoNum type="arabicPeriod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i="1" dirty="0">
                <a:solidFill>
                  <a:srgbClr val="B80047"/>
                </a:solidFill>
              </a:rPr>
              <a:t>Повышение квалификации,</a:t>
            </a:r>
          </a:p>
          <a:p>
            <a:pPr marL="457200" indent="-457200" algn="ctr"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i="1" dirty="0">
                <a:solidFill>
                  <a:srgbClr val="B80047"/>
                </a:solidFill>
              </a:rPr>
              <a:t>профессиональная переподготовка</a:t>
            </a:r>
            <a:endParaRPr lang="ru-RU" dirty="0">
              <a:solidFill>
                <a:srgbClr val="3333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3" name="Picture 1" descr="C:\Users\Влад\Desktop\Новая папка (5)\img19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1520825"/>
            <a:ext cx="3590925" cy="507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564" name="Picture 2" descr="C:\Users\Влад\Desktop\Новая папка (5)\img19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1145" y="1488727"/>
            <a:ext cx="3540125" cy="5005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16632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</a:pPr>
            <a:r>
              <a:rPr lang="ru-RU" altLang="ru-RU" i="1" dirty="0">
                <a:solidFill>
                  <a:srgbClr val="680000"/>
                </a:solidFill>
                <a:ea typeface="Calibri" pitchFamily="34" charset="0"/>
                <a:cs typeface="Arial" charset="0"/>
              </a:rPr>
              <a:t>10. Признание высокого профессионализма, в </a:t>
            </a:r>
            <a:r>
              <a:rPr lang="ru-RU" altLang="ru-RU" i="1" dirty="0" err="1">
                <a:solidFill>
                  <a:srgbClr val="680000"/>
                </a:solidFill>
                <a:ea typeface="Calibri" pitchFamily="34" charset="0"/>
                <a:cs typeface="Arial" charset="0"/>
              </a:rPr>
              <a:t>т.ч</a:t>
            </a:r>
            <a:r>
              <a:rPr lang="ru-RU" altLang="ru-RU" i="1" dirty="0">
                <a:solidFill>
                  <a:srgbClr val="680000"/>
                </a:solidFill>
                <a:ea typeface="Calibri" pitchFamily="34" charset="0"/>
                <a:cs typeface="Arial" charset="0"/>
              </a:rPr>
              <a:t>.: наличие грамот, благодарственных писем, полученных за работу преподавателя (за </a:t>
            </a:r>
            <a:r>
              <a:rPr lang="ru-RU" altLang="ru-RU" i="1" dirty="0" err="1">
                <a:solidFill>
                  <a:srgbClr val="680000"/>
                </a:solidFill>
                <a:ea typeface="Calibri" pitchFamily="34" charset="0"/>
                <a:cs typeface="Arial" charset="0"/>
              </a:rPr>
              <a:t>межаттестационный</a:t>
            </a:r>
            <a:r>
              <a:rPr lang="ru-RU" altLang="ru-RU" i="1" dirty="0">
                <a:solidFill>
                  <a:srgbClr val="680000"/>
                </a:solidFill>
                <a:ea typeface="Calibri" pitchFamily="34" charset="0"/>
                <a:cs typeface="Arial" charset="0"/>
              </a:rPr>
              <a:t> период)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1" descr="C:\Users\Влад\Desktop\1 а\Новая папка\img1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200" y="188913"/>
            <a:ext cx="2713038" cy="383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87" name="Picture 2" descr="C:\Users\Влад\Desktop\1 а\Новая папка\img15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575" y="260350"/>
            <a:ext cx="2592388" cy="366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88" name="Picture 3" descr="C:\Users\Влад\Desktop\1 а\Новая папка\img15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209550"/>
            <a:ext cx="2665412" cy="376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89" name="Picture 4" descr="C:\Users\Влад\Desktop\1 а\Новая папка\img15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8738" y="3636963"/>
            <a:ext cx="2266950" cy="320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90" name="Picture 5" descr="C:\Users\Влад\Desktop\1 а\Новая папка\img156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7250" y="3627438"/>
            <a:ext cx="2257425" cy="319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1" descr="C:\Users\Влад\Desktop\1 а\Новая папка\img15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2522537" cy="356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1" name="Picture 2" descr="C:\Users\Влад\Desktop\1 а\Новая папка\img15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25" y="188913"/>
            <a:ext cx="2522538" cy="356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2" name="Picture 3" descr="C:\Users\Влад\Desktop\1 а\Новая папка\img16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0" y="188913"/>
            <a:ext cx="2641600" cy="3735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3" name="Picture 4" descr="C:\Users\Влад\Desktop\1 а\Новая папка\img17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2275" y="3476625"/>
            <a:ext cx="2368550" cy="334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4" name="Picture 5" descr="C:\Users\Влад\Desktop\1 а\Новая папка\img16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3476625"/>
            <a:ext cx="2351087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C:\Users\Влад\Desktop\1 а\Новая папка\img16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2774950" cy="392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5" name="Picture 3" descr="C:\Users\Влад\Desktop\1 а\Новая папка\img16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8038" y="179388"/>
            <a:ext cx="2532062" cy="358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6" name="Picture 4" descr="C:\Users\Влад\Desktop\1 а\Новая папка\img15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188913"/>
            <a:ext cx="2397125" cy="338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7" name="Picture 5" descr="C:\Users\Влад\Desktop\1 а\Новая папка\img16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4113213"/>
            <a:ext cx="3854450" cy="272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8" name="Picture 6" descr="C:\Users\Влад\Desktop\1 а\Новая папка\img16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3429000"/>
            <a:ext cx="2336800" cy="330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C:\Users\Влад\Desktop\1 а\Новая папка\img1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4281487" cy="302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59" name="Picture 3" descr="C:\Users\Влад\Desktop\1 а\Новая папка\img16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9700" y="855663"/>
            <a:ext cx="3195638" cy="451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60" name="Picture 4" descr="C:\Users\Влад\Desktop\1 а\Новая папка\img15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738" y="3357563"/>
            <a:ext cx="4275137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 descr="C:\Users\Влад\Desktop\1 а\Новая папка\img1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187325"/>
            <a:ext cx="2928938" cy="414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3" name="Picture 3" descr="C:\Users\Влад\Desktop\1 а\Новая папка\img16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625" y="214313"/>
            <a:ext cx="2889250" cy="408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4" name="Picture 4" descr="C:\Users\Влад\Desktop\1 а\Новая папка\img16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213" y="2806700"/>
            <a:ext cx="2827337" cy="399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752" y="1916832"/>
            <a:ext cx="903649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600"/>
              </a:spcAft>
              <a:buClr>
                <a:srgbClr val="F0A22E"/>
              </a:buClr>
              <a:buFont typeface="Wingdings" panose="05000000000000000000" pitchFamily="2" charset="2"/>
              <a:buChar char="§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</a:rPr>
              <a:t>Благодарность Департамента по социальной политике Администрации городского округа Саранск, 2013 г.</a:t>
            </a:r>
            <a:endParaRPr lang="ru-RU" i="1" dirty="0">
              <a:solidFill>
                <a:schemeClr val="accent6">
                  <a:lumMod val="50000"/>
                </a:schemeClr>
              </a:solidFill>
              <a:latin typeface="Times New Roman" pitchFamily="16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600"/>
              </a:spcAft>
              <a:buClr>
                <a:srgbClr val="F0A22E"/>
              </a:buClr>
              <a:buFont typeface="Wingdings" panose="05000000000000000000" pitchFamily="2" charset="2"/>
              <a:buChar char="§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</a:rPr>
              <a:t>Благодарность  за успешное и добросовестное исполнение должностных обязанностей и в связи с Днем Учителя, 2013г.</a:t>
            </a:r>
          </a:p>
          <a:p>
            <a:pPr eaLnBrk="1" fontAlgn="auto" hangingPunct="1">
              <a:spcBef>
                <a:spcPts val="0"/>
              </a:spcBef>
              <a:spcAft>
                <a:spcPts val="600"/>
              </a:spcAft>
              <a:buClr>
                <a:srgbClr val="F0A22E"/>
              </a:buClr>
              <a:buFont typeface="Wingdings" panose="05000000000000000000" pitchFamily="2" charset="2"/>
              <a:buChar char="§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</a:rPr>
              <a:t>Грамота за добросовестный труд в обучении подрастающего поколения и в связи с профессиональным праздником «День учителя», 2016 г.</a:t>
            </a:r>
          </a:p>
          <a:p>
            <a:pPr eaLnBrk="1" fontAlgn="auto" hangingPunct="1">
              <a:spcBef>
                <a:spcPts val="0"/>
              </a:spcBef>
              <a:spcAft>
                <a:spcPts val="600"/>
              </a:spcAft>
              <a:buClr>
                <a:srgbClr val="F0A22E"/>
              </a:buClr>
              <a:buFont typeface="Wingdings" panose="05000000000000000000" pitchFamily="2" charset="2"/>
              <a:buChar char="§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</a:rPr>
              <a:t>Благодарственное письмо Главы Республики Мордовия </a:t>
            </a:r>
            <a:r>
              <a:rPr lang="ru-RU" i="1" dirty="0" err="1">
                <a:solidFill>
                  <a:schemeClr val="accent6">
                    <a:lumMod val="50000"/>
                  </a:schemeClr>
                </a:solidFill>
              </a:rPr>
              <a:t>В.Д.Волкова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</a:rPr>
              <a:t>, 2018г.</a:t>
            </a:r>
          </a:p>
          <a:p>
            <a:pPr eaLnBrk="1" fontAlgn="auto" hangingPunct="1">
              <a:spcBef>
                <a:spcPts val="0"/>
              </a:spcBef>
              <a:spcAft>
                <a:spcPts val="600"/>
              </a:spcAft>
              <a:buClr>
                <a:srgbClr val="F0A22E"/>
              </a:buClr>
              <a:buFont typeface="Wingdings" panose="05000000000000000000" pitchFamily="2" charset="2"/>
              <a:buChar char="§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</a:rPr>
              <a:t>Почетная грамота Администрации городского округа Саранск за многолетний добросовестный труд и достигнутые успехи в профессиональной деятельности, 2018г.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836712"/>
            <a:ext cx="8280920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</a:pPr>
            <a:r>
              <a:rPr lang="ru-RU" altLang="ru-RU" i="1" dirty="0">
                <a:solidFill>
                  <a:srgbClr val="99284C"/>
                </a:solidFill>
              </a:rPr>
              <a:t>11.</a:t>
            </a:r>
            <a:r>
              <a:rPr lang="ru-RU" altLang="ru-RU" sz="1600" i="1" dirty="0">
                <a:solidFill>
                  <a:srgbClr val="99284C"/>
                </a:solidFill>
              </a:rPr>
              <a:t> </a:t>
            </a:r>
            <a:r>
              <a:rPr lang="ru-RU" altLang="ru-RU" i="1" dirty="0">
                <a:solidFill>
                  <a:srgbClr val="99284C"/>
                </a:solidFill>
              </a:rPr>
              <a:t>Поощрения преподавателя </a:t>
            </a:r>
            <a:r>
              <a:rPr lang="ru-RU" altLang="ru-RU" i="1" dirty="0" smtClean="0">
                <a:solidFill>
                  <a:srgbClr val="99284C"/>
                </a:solidFill>
              </a:rPr>
              <a:t>за </a:t>
            </a:r>
            <a:r>
              <a:rPr lang="ru-RU" altLang="ru-RU" i="1" dirty="0">
                <a:solidFill>
                  <a:srgbClr val="99284C"/>
                </a:solidFill>
              </a:rPr>
              <a:t>педагогическую деятельность</a:t>
            </a:r>
            <a:br>
              <a:rPr lang="ru-RU" altLang="ru-RU" i="1" dirty="0">
                <a:solidFill>
                  <a:srgbClr val="99284C"/>
                </a:solidFill>
              </a:rPr>
            </a:br>
            <a:r>
              <a:rPr lang="ru-RU" altLang="ru-RU" sz="1100" i="1" dirty="0">
                <a:solidFill>
                  <a:srgbClr val="99284C"/>
                </a:solidFill>
              </a:rPr>
              <a:t>(независимо от года получения)</a:t>
            </a:r>
            <a:endParaRPr lang="ru-RU" altLang="ru-RU" dirty="0">
              <a:solidFill>
                <a:srgbClr val="000000"/>
              </a:solidFill>
              <a:latin typeface="Times New Roman" pitchFamily="1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99606"/>
            <a:ext cx="1810534" cy="2692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73731" name="Picture 2" descr="F:\Синицина\Благодарность 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194444"/>
            <a:ext cx="2064284" cy="283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2" name="Picture 5" descr="F:\Синицина\Грамота 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196047"/>
            <a:ext cx="2021283" cy="2808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C:\Users\Влад\Desktop\1 а\Новая папка\img17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3212976"/>
            <a:ext cx="2242868" cy="3223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:\Users\Влад\Pictures\грамоты Синицина М.С. 2019\img047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9787" y="3128267"/>
            <a:ext cx="2464769" cy="339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 descr="F:\Синицина\Удостоверение 1 стр., 2015 г.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071" y="167435"/>
            <a:ext cx="2240935" cy="1579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2" descr="F:\Синицина\Приложение к Удостоверению 2 стр., 2015 г.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57725" y="1916832"/>
            <a:ext cx="2138095" cy="3085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10" descr="F:\Синицина\Приложение к Удостоверению 1 стр., 2015 г.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3697" y="1914061"/>
            <a:ext cx="2117681" cy="299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4" descr="F:\Синицина\Удостоверение 2 стр., 2015 г.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200324"/>
            <a:ext cx="2168036" cy="1546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C:\Users\Влад\Desktop\изображение_viber_2019-12-16_11-03-1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67435"/>
            <a:ext cx="3169111" cy="2376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C:\Users\Влад\Desktop\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3936" y="2708920"/>
            <a:ext cx="2305398" cy="3073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6254" y="1196752"/>
            <a:ext cx="86227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defTabSz="914400" eaLnBrk="0" hangingPunct="0">
              <a:buClrTx/>
              <a:buSzTx/>
              <a:tabLst>
                <a:tab pos="457200" algn="l"/>
              </a:tabLst>
            </a:pPr>
            <a:r>
              <a:rPr lang="ru-RU" altLang="ru-RU" i="1" dirty="0">
                <a:solidFill>
                  <a:srgbClr val="FF0000"/>
                </a:solidFill>
                <a:latin typeface="Constantia" pitchFamily="18" charset="0"/>
                <a:ea typeface="Calibri" pitchFamily="34" charset="0"/>
                <a:cs typeface="Times New Roman" pitchFamily="16" charset="0"/>
              </a:rPr>
              <a:t>1. Республиканский методический семинар </a:t>
            </a:r>
            <a:r>
              <a:rPr lang="ru-RU" altLang="ru-RU" i="1" dirty="0" err="1">
                <a:solidFill>
                  <a:srgbClr val="FF0000"/>
                </a:solidFill>
                <a:latin typeface="Constantia" pitchFamily="18" charset="0"/>
                <a:ea typeface="Calibri" pitchFamily="34" charset="0"/>
                <a:cs typeface="Times New Roman" pitchFamily="16" charset="0"/>
              </a:rPr>
              <a:t>г.о</a:t>
            </a:r>
            <a:r>
              <a:rPr lang="ru-RU" altLang="ru-RU" i="1" dirty="0">
                <a:solidFill>
                  <a:srgbClr val="FF0000"/>
                </a:solidFill>
                <a:latin typeface="Constantia" pitchFamily="18" charset="0"/>
                <a:ea typeface="Calibri" pitchFamily="34" charset="0"/>
                <a:cs typeface="Times New Roman" pitchFamily="16" charset="0"/>
              </a:rPr>
              <a:t>. Саранск «Традиции и современная педагогическая практика» 3 февраля 2017 г. НБ им. А.С. Пушкина РМ</a:t>
            </a:r>
            <a:endParaRPr lang="ru-RU" altLang="ru-RU" i="1" dirty="0">
              <a:solidFill>
                <a:srgbClr val="FF0000"/>
              </a:solidFill>
              <a:latin typeface="Constantia" pitchFamily="18" charset="0"/>
              <a:ea typeface="Calibri" pitchFamily="34" charset="0"/>
              <a:cs typeface="Arial" charset="0"/>
            </a:endParaRPr>
          </a:p>
          <a:p>
            <a:pPr lvl="0" algn="just" defTabSz="914400" eaLnBrk="0" hangingPunct="0">
              <a:buClrTx/>
              <a:buSzTx/>
              <a:tabLst>
                <a:tab pos="457200" algn="l"/>
              </a:tabLst>
            </a:pPr>
            <a:r>
              <a:rPr lang="ru-RU" altLang="ru-RU" i="1" dirty="0">
                <a:solidFill>
                  <a:srgbClr val="FF0000"/>
                </a:solidFill>
                <a:latin typeface="Constantia" pitchFamily="18" charset="0"/>
                <a:ea typeface="Calibri" pitchFamily="34" charset="0"/>
                <a:cs typeface="Times New Roman" pitchFamily="16" charset="0"/>
              </a:rPr>
              <a:t>	2. Городское объединенное методическое заседание «Преподавание художественных дисциплин в ДХШ и ДШИ» 30 марта 2017 г.</a:t>
            </a:r>
          </a:p>
          <a:p>
            <a:pPr lvl="0" algn="just" defTabSz="914400" eaLnBrk="0" hangingPunct="0">
              <a:buClrTx/>
              <a:buSzTx/>
              <a:tabLst>
                <a:tab pos="457200" algn="l"/>
              </a:tabLst>
            </a:pPr>
            <a:r>
              <a:rPr lang="ru-RU" altLang="ru-RU" i="1" dirty="0">
                <a:solidFill>
                  <a:srgbClr val="FF0000"/>
                </a:solidFill>
                <a:latin typeface="Constantia" pitchFamily="18" charset="0"/>
                <a:ea typeface="Calibri" pitchFamily="34" charset="0"/>
                <a:cs typeface="Times New Roman" pitchFamily="16" charset="0"/>
              </a:rPr>
              <a:t>	3. Республиканский методический семинар </a:t>
            </a:r>
            <a:r>
              <a:rPr lang="ru-RU" altLang="ru-RU" i="1" dirty="0" err="1">
                <a:solidFill>
                  <a:srgbClr val="FF0000"/>
                </a:solidFill>
                <a:latin typeface="Constantia" pitchFamily="18" charset="0"/>
                <a:ea typeface="Calibri" pitchFamily="34" charset="0"/>
                <a:cs typeface="Times New Roman" pitchFamily="16" charset="0"/>
              </a:rPr>
              <a:t>г.о</a:t>
            </a:r>
            <a:r>
              <a:rPr lang="ru-RU" altLang="ru-RU" i="1" dirty="0">
                <a:solidFill>
                  <a:srgbClr val="FF0000"/>
                </a:solidFill>
                <a:latin typeface="Constantia" pitchFamily="18" charset="0"/>
                <a:ea typeface="Calibri" pitchFamily="34" charset="0"/>
                <a:cs typeface="Times New Roman" pitchFamily="16" charset="0"/>
              </a:rPr>
              <a:t>. Саранск «Современный урок: методы развития теоретических способностей» 1 февраля 2018 г. НБ им. А.С. Пушкина РМ</a:t>
            </a:r>
            <a:endParaRPr lang="ru-RU" altLang="ru-RU" i="1" dirty="0">
              <a:solidFill>
                <a:srgbClr val="FF0000"/>
              </a:solidFill>
              <a:latin typeface="Constantia" pitchFamily="18" charset="0"/>
              <a:cs typeface="Arial" charset="0"/>
            </a:endParaRPr>
          </a:p>
          <a:p>
            <a:pPr lvl="0" algn="just" defTabSz="914400" eaLnBrk="0" hangingPunct="0">
              <a:buClrTx/>
              <a:buSzTx/>
              <a:tabLst>
                <a:tab pos="457200" algn="l"/>
              </a:tabLst>
            </a:pPr>
            <a:r>
              <a:rPr lang="ru-RU" altLang="ru-RU" i="1" dirty="0">
                <a:solidFill>
                  <a:srgbClr val="FF0000"/>
                </a:solidFill>
                <a:latin typeface="Constantia" pitchFamily="18" charset="0"/>
                <a:cs typeface="Calibri" pitchFamily="34" charset="0"/>
              </a:rPr>
              <a:t>	4. Заседание секции преподавателей теоретических дисциплин ДХШ и ДШИ </a:t>
            </a:r>
            <a:r>
              <a:rPr lang="ru-RU" altLang="ru-RU" i="1" dirty="0" err="1">
                <a:solidFill>
                  <a:srgbClr val="FF0000"/>
                </a:solidFill>
                <a:latin typeface="Constantia" pitchFamily="18" charset="0"/>
                <a:cs typeface="Calibri" pitchFamily="34" charset="0"/>
              </a:rPr>
              <a:t>г.о</a:t>
            </a:r>
            <a:r>
              <a:rPr lang="ru-RU" altLang="ru-RU" i="1" dirty="0">
                <a:solidFill>
                  <a:srgbClr val="FF0000"/>
                </a:solidFill>
                <a:latin typeface="Constantia" pitchFamily="18" charset="0"/>
                <a:cs typeface="Calibri" pitchFamily="34" charset="0"/>
              </a:rPr>
              <a:t>. Саранск 14 марта 2018 г. МБУДО «ДХШ №1» им. П.Ф. Рябова</a:t>
            </a:r>
            <a:endParaRPr lang="ru-RU" altLang="ru-RU" i="1" dirty="0">
              <a:solidFill>
                <a:srgbClr val="FF0000"/>
              </a:solidFill>
              <a:latin typeface="Constantia" pitchFamily="18" charset="0"/>
              <a:cs typeface="Arial" charset="0"/>
            </a:endParaRPr>
          </a:p>
          <a:p>
            <a:pPr lvl="0" algn="just" defTabSz="914400" eaLnBrk="0" hangingPunct="0">
              <a:buClrTx/>
              <a:buSzTx/>
              <a:tabLst>
                <a:tab pos="457200" algn="l"/>
              </a:tabLst>
            </a:pPr>
            <a:r>
              <a:rPr lang="ru-RU" altLang="ru-RU" i="1" dirty="0">
                <a:solidFill>
                  <a:srgbClr val="FF0000"/>
                </a:solidFill>
                <a:latin typeface="Constantia" pitchFamily="18" charset="0"/>
                <a:cs typeface="Calibri" pitchFamily="34" charset="0"/>
              </a:rPr>
              <a:t>	5. Республиканский методический семинар </a:t>
            </a:r>
            <a:r>
              <a:rPr lang="ru-RU" altLang="ru-RU" i="1" dirty="0" err="1">
                <a:solidFill>
                  <a:srgbClr val="FF0000"/>
                </a:solidFill>
                <a:latin typeface="Constantia" pitchFamily="18" charset="0"/>
                <a:cs typeface="Calibri" pitchFamily="34" charset="0"/>
              </a:rPr>
              <a:t>г.о</a:t>
            </a:r>
            <a:r>
              <a:rPr lang="ru-RU" altLang="ru-RU" i="1" dirty="0">
                <a:solidFill>
                  <a:srgbClr val="FF0000"/>
                </a:solidFill>
                <a:latin typeface="Constantia" pitchFamily="18" charset="0"/>
                <a:cs typeface="Calibri" pitchFamily="34" charset="0"/>
              </a:rPr>
              <a:t>. Саранск «Традиции и современная педагогическая практика» 6 февраля 2019 г. СХУ им. Ф.В. </a:t>
            </a:r>
            <a:r>
              <a:rPr lang="ru-RU" altLang="ru-RU" i="1" dirty="0" err="1">
                <a:solidFill>
                  <a:srgbClr val="FF0000"/>
                </a:solidFill>
                <a:latin typeface="Constantia" pitchFamily="18" charset="0"/>
                <a:cs typeface="Calibri" pitchFamily="34" charset="0"/>
              </a:rPr>
              <a:t>Сычкова</a:t>
            </a:r>
            <a:endParaRPr lang="ru-RU" altLang="ru-RU" i="1" dirty="0">
              <a:solidFill>
                <a:srgbClr val="FF0000"/>
              </a:solidFill>
              <a:latin typeface="Constantia" pitchFamily="18" charset="0"/>
              <a:cs typeface="Arial" charset="0"/>
            </a:endParaRPr>
          </a:p>
          <a:p>
            <a:pPr lvl="0" algn="just" defTabSz="914400" eaLnBrk="0" hangingPunct="0">
              <a:buClrTx/>
              <a:buSzTx/>
              <a:tabLst>
                <a:tab pos="457200" algn="l"/>
              </a:tabLst>
            </a:pPr>
            <a:r>
              <a:rPr lang="ru-RU" altLang="ru-RU" i="1" dirty="0">
                <a:solidFill>
                  <a:srgbClr val="FF0000"/>
                </a:solidFill>
                <a:latin typeface="Constantia" pitchFamily="18" charset="0"/>
                <a:cs typeface="Calibri" pitchFamily="34" charset="0"/>
              </a:rPr>
              <a:t>	6. Методический семинар Саранского зонального методического объединения </a:t>
            </a:r>
            <a:r>
              <a:rPr lang="ru-RU" altLang="ru-RU" i="1" dirty="0" err="1">
                <a:solidFill>
                  <a:srgbClr val="FF0000"/>
                </a:solidFill>
                <a:latin typeface="Constantia" pitchFamily="18" charset="0"/>
                <a:cs typeface="Calibri" pitchFamily="34" charset="0"/>
              </a:rPr>
              <a:t>г.о</a:t>
            </a:r>
            <a:r>
              <a:rPr lang="ru-RU" altLang="ru-RU" i="1" dirty="0">
                <a:solidFill>
                  <a:srgbClr val="FF0000"/>
                </a:solidFill>
                <a:latin typeface="Constantia" pitchFamily="18" charset="0"/>
                <a:cs typeface="Calibri" pitchFamily="34" charset="0"/>
              </a:rPr>
              <a:t>. </a:t>
            </a:r>
            <a:r>
              <a:rPr lang="ru-RU" altLang="ru-RU" i="1" dirty="0" err="1">
                <a:solidFill>
                  <a:srgbClr val="FF0000"/>
                </a:solidFill>
                <a:latin typeface="Constantia" pitchFamily="18" charset="0"/>
                <a:cs typeface="Calibri" pitchFamily="34" charset="0"/>
              </a:rPr>
              <a:t>Саранск«Традиции</a:t>
            </a:r>
            <a:r>
              <a:rPr lang="ru-RU" altLang="ru-RU" i="1" dirty="0">
                <a:solidFill>
                  <a:srgbClr val="FF0000"/>
                </a:solidFill>
                <a:latin typeface="Constantia" pitchFamily="18" charset="0"/>
                <a:cs typeface="Calibri" pitchFamily="34" charset="0"/>
              </a:rPr>
              <a:t> и современная педагогическая практика» 27 марта 2019 г. МБУДО «ДХШ №1» им. П.Ф. Рябова</a:t>
            </a:r>
          </a:p>
          <a:p>
            <a:pPr lvl="0" algn="just" defTabSz="914400" eaLnBrk="0" hangingPunct="0">
              <a:buClrTx/>
              <a:buSzTx/>
              <a:tabLst>
                <a:tab pos="457200" algn="l"/>
              </a:tabLst>
            </a:pPr>
            <a:r>
              <a:rPr lang="ru-RU" altLang="ru-RU" i="1" dirty="0">
                <a:solidFill>
                  <a:srgbClr val="FF0000"/>
                </a:solidFill>
                <a:latin typeface="Constantia" pitchFamily="18" charset="0"/>
                <a:cs typeface="Calibri" pitchFamily="34" charset="0"/>
              </a:rPr>
              <a:t>	7. Городское методическое объединение преподавателей ДХШ и ДШИ </a:t>
            </a:r>
            <a:r>
              <a:rPr lang="ru-RU" altLang="ru-RU" i="1" dirty="0" err="1">
                <a:solidFill>
                  <a:srgbClr val="FF0000"/>
                </a:solidFill>
                <a:latin typeface="Constantia" pitchFamily="18" charset="0"/>
                <a:cs typeface="Calibri" pitchFamily="34" charset="0"/>
              </a:rPr>
              <a:t>г.о</a:t>
            </a:r>
            <a:r>
              <a:rPr lang="ru-RU" altLang="ru-RU" i="1" dirty="0">
                <a:solidFill>
                  <a:srgbClr val="FF0000"/>
                </a:solidFill>
                <a:latin typeface="Constantia" pitchFamily="18" charset="0"/>
                <a:cs typeface="Calibri" pitchFamily="34" charset="0"/>
              </a:rPr>
              <a:t>. Саранск 15 апреля 2019 </a:t>
            </a:r>
            <a:r>
              <a:rPr lang="ru-RU" altLang="ru-RU" i="1" dirty="0" err="1">
                <a:solidFill>
                  <a:srgbClr val="FF0000"/>
                </a:solidFill>
                <a:latin typeface="Constantia" pitchFamily="18" charset="0"/>
                <a:cs typeface="Calibri" pitchFamily="34" charset="0"/>
              </a:rPr>
              <a:t>г.МБУДО</a:t>
            </a:r>
            <a:r>
              <a:rPr lang="ru-RU" altLang="ru-RU" i="1" dirty="0">
                <a:solidFill>
                  <a:srgbClr val="FF0000"/>
                </a:solidFill>
                <a:latin typeface="Constantia" pitchFamily="18" charset="0"/>
                <a:cs typeface="Calibri" pitchFamily="34" charset="0"/>
              </a:rPr>
              <a:t> «ДХШ №1» им. П.Ф</a:t>
            </a:r>
            <a:r>
              <a:rPr lang="ru-RU" altLang="ru-RU" i="1" dirty="0">
                <a:solidFill>
                  <a:srgbClr val="FF0000"/>
                </a:solidFill>
                <a:latin typeface="Constantia" pitchFamily="18" charset="0"/>
                <a:cs typeface="Arial" charset="0"/>
              </a:rPr>
              <a:t>. Рябова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Влад\Pictures\img0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238" y="303213"/>
            <a:ext cx="4457700" cy="278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7" name="Picture 3" descr="C:\Users\Влад\Pictures\img07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9163" y="123825"/>
            <a:ext cx="4176712" cy="314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4" descr="C:\Users\Влад\Pictures\img07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238" y="3306763"/>
            <a:ext cx="4105275" cy="303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5" descr="C:\Users\Влад\Pictures\img07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4038" y="3406775"/>
            <a:ext cx="4541837" cy="293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Влад\Pictures\img07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260350"/>
            <a:ext cx="4151313" cy="310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3" descr="C:\Users\Влад\Pictures\img07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3" y="260350"/>
            <a:ext cx="4341812" cy="614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Picture 4" descr="C:\Users\Влад\Pictures\img08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988" y="3429000"/>
            <a:ext cx="4714875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Влад\Pictures\img0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6938" y="558800"/>
            <a:ext cx="7348537" cy="573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4396</TotalTime>
  <Words>1645</Words>
  <Application>Microsoft Office PowerPoint</Application>
  <PresentationFormat>Экран (4:3)</PresentationFormat>
  <Paragraphs>168</Paragraphs>
  <Slides>47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48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Суханова Елена владимировна</dc:title>
  <dc:creator>Елена</dc:creator>
  <cp:lastModifiedBy>Влад</cp:lastModifiedBy>
  <cp:revision>416</cp:revision>
  <cp:lastPrinted>1601-01-01T00:00:00Z</cp:lastPrinted>
  <dcterms:created xsi:type="dcterms:W3CDTF">2009-12-02T14:33:54Z</dcterms:created>
  <dcterms:modified xsi:type="dcterms:W3CDTF">2019-12-30T16:15:15Z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3367890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S8.2.3</vt:lpwstr>
  </property>
</Properties>
</file>