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5"/>
  </p:notesMasterIdLst>
  <p:handoutMasterIdLst>
    <p:handoutMasterId r:id="rId16"/>
  </p:handoutMasterIdLst>
  <p:sldIdLst>
    <p:sldId id="346" r:id="rId3"/>
    <p:sldId id="311" r:id="rId4"/>
    <p:sldId id="312" r:id="rId5"/>
    <p:sldId id="313" r:id="rId6"/>
    <p:sldId id="314" r:id="rId7"/>
    <p:sldId id="288" r:id="rId8"/>
    <p:sldId id="315" r:id="rId9"/>
    <p:sldId id="316" r:id="rId10"/>
    <p:sldId id="317" r:id="rId11"/>
    <p:sldId id="318" r:id="rId12"/>
    <p:sldId id="319" r:id="rId13"/>
    <p:sldId id="320"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88" d="100"/>
          <a:sy n="88" d="100"/>
        </p:scale>
        <p:origin x="504" y="72"/>
      </p:cViewPr>
      <p:guideLst/>
    </p:cSldViewPr>
  </p:slideViewPr>
  <p:notesTextViewPr>
    <p:cViewPr>
      <p:scale>
        <a:sx n="1" d="1"/>
        <a:sy n="1" d="1"/>
      </p:scale>
      <p:origin x="0" y="0"/>
    </p:cViewPr>
  </p:notesTextViewPr>
  <p:notesViewPr>
    <p:cSldViewPr snapToGrid="0">
      <p:cViewPr varScale="1">
        <p:scale>
          <a:sx n="83" d="100"/>
          <a:sy n="83" d="100"/>
        </p:scale>
        <p:origin x="138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B33BB8-6C7A-4BE0-9B55-9EAC48D52EC6}" type="datetimeFigureOut">
              <a:rPr lang="ru-RU" smtClean="0"/>
              <a:t>30.12.2019</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F7AA83-DE31-4E93-AB07-EF7FB05F6670}" type="slidenum">
              <a:rPr lang="ru-RU" smtClean="0"/>
              <a:t>‹#›</a:t>
            </a:fld>
            <a:endParaRPr lang="ru-RU" dirty="0"/>
          </a:p>
        </p:txBody>
      </p:sp>
    </p:spTree>
    <p:extLst>
      <p:ext uri="{BB962C8B-B14F-4D97-AF65-F5344CB8AC3E}">
        <p14:creationId xmlns:p14="http://schemas.microsoft.com/office/powerpoint/2010/main" val="3221290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11EF64-F73B-4314-BB6F-BC0937BBDF19}" type="datetimeFigureOut">
              <a:rPr lang="ru-RU" smtClean="0"/>
              <a:t>30.12.2019</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a:t>
            </a:r>
            <a:r>
              <a:rPr lang="ru-RU" noProof="0" dirty="0" smtClean="0"/>
              <a:t>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E2820-AFE1-45FA-949E-17BDB534E1DC}" type="slidenum">
              <a:rPr lang="ru-RU" smtClean="0"/>
              <a:t>‹#›</a:t>
            </a:fld>
            <a:endParaRPr lang="ru-RU" dirty="0"/>
          </a:p>
        </p:txBody>
      </p:sp>
    </p:spTree>
    <p:extLst>
      <p:ext uri="{BB962C8B-B14F-4D97-AF65-F5344CB8AC3E}">
        <p14:creationId xmlns:p14="http://schemas.microsoft.com/office/powerpoint/2010/main" val="315799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5213" y="304800"/>
            <a:ext cx="7091361" cy="2793906"/>
          </a:xfrm>
        </p:spPr>
        <p:txBody>
          <a:bodyPr anchor="b">
            <a:normAutofit/>
          </a:bodyPr>
          <a:lstStyle>
            <a:lvl1pPr algn="l">
              <a:lnSpc>
                <a:spcPct val="80000"/>
              </a:lnSpc>
              <a:defRPr sz="66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065213" y="3108804"/>
            <a:ext cx="7091361" cy="838200"/>
          </a:xfrm>
        </p:spPr>
        <p:txBody>
          <a:bodyPr/>
          <a:lstStyle>
            <a:lvl1pPr marL="0" indent="0" algn="l">
              <a:spcBef>
                <a:spcPts val="0"/>
              </a:spcBef>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dirty="0"/>
          </a:p>
        </p:txBody>
      </p:sp>
      <p:sp>
        <p:nvSpPr>
          <p:cNvPr id="8" name="Дата 7"/>
          <p:cNvSpPr>
            <a:spLocks noGrp="1"/>
          </p:cNvSpPr>
          <p:nvPr>
            <p:ph type="dt" sz="half" idx="10"/>
          </p:nvPr>
        </p:nvSpPr>
        <p:spPr/>
        <p:txBody>
          <a:bodyPr/>
          <a:lstStyle/>
          <a:p>
            <a:fld id="{9D3B9702-7FBF-4720-8670-571C5E7EEDDE}" type="datetime1">
              <a:rPr lang="ru-RU" smtClean="0"/>
              <a:t>30.12.2019</a:t>
            </a:fld>
            <a:endParaRPr lang="ru-RU" dirty="0"/>
          </a:p>
        </p:txBody>
      </p:sp>
      <p:sp>
        <p:nvSpPr>
          <p:cNvPr id="9" name="Нижний колонтитул 8"/>
          <p:cNvSpPr>
            <a:spLocks noGrp="1"/>
          </p:cNvSpPr>
          <p:nvPr>
            <p:ph type="ftr" sz="quarter" idx="11"/>
          </p:nvPr>
        </p:nvSpPr>
        <p:spPr/>
        <p:txBody>
          <a:bodyPr/>
          <a:lstStyle/>
          <a:p>
            <a:endParaRPr lang="ru-RU" dirty="0"/>
          </a:p>
        </p:txBody>
      </p:sp>
      <p:sp>
        <p:nvSpPr>
          <p:cNvPr id="10" name="Номер слайда 9"/>
          <p:cNvSpPr>
            <a:spLocks noGrp="1"/>
          </p:cNvSpPr>
          <p:nvPr>
            <p:ph type="sldNum" sz="quarter" idx="12"/>
          </p:nvPr>
        </p:nvSpPr>
        <p:spPr/>
        <p:txBody>
          <a:body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89054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427AEA-BBBB-4C9B-AB23-214EAA8AB789}"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42076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65014" y="304801"/>
            <a:ext cx="1715800" cy="5410200"/>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2209800" y="304801"/>
            <a:ext cx="7502814"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91CA30-F5CD-4CA0-B16A-349C6F830700}"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2994977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7B3AF48E-ABA0-4B58-B562-D1D7408067C4}"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58999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80013" y="1600200"/>
            <a:ext cx="6400801" cy="2486025"/>
          </a:xfrm>
        </p:spPr>
        <p:txBody>
          <a:bodyPr anchor="b">
            <a:normAutofit/>
          </a:bodyPr>
          <a:lstStyle>
            <a:lvl1pPr>
              <a:defRPr sz="5200"/>
            </a:lvl1pPr>
          </a:lstStyle>
          <a:p>
            <a:r>
              <a:rPr lang="ru-RU" smtClean="0"/>
              <a:t>Образец заголовка</a:t>
            </a:r>
            <a:endParaRPr lang="ru-RU" dirty="0"/>
          </a:p>
        </p:txBody>
      </p:sp>
      <p:sp>
        <p:nvSpPr>
          <p:cNvPr id="3" name="Текст 2"/>
          <p:cNvSpPr>
            <a:spLocks noGrp="1"/>
          </p:cNvSpPr>
          <p:nvPr>
            <p:ph type="body" idx="1"/>
          </p:nvPr>
        </p:nvSpPr>
        <p:spPr>
          <a:xfrm>
            <a:off x="5180011" y="4105029"/>
            <a:ext cx="6400801" cy="914400"/>
          </a:xfrm>
        </p:spPr>
        <p:txBody>
          <a:bodyPr>
            <a:normAutofit/>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A5034C-8BD9-4B0C-893B-33834FAB227F}"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11791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22082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70088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7CD787AA-CBCD-47F9-A04C-7106C508CDE4}"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0775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Текст 2"/>
          <p:cNvSpPr>
            <a:spLocks noGrp="1"/>
          </p:cNvSpPr>
          <p:nvPr>
            <p:ph type="body" idx="1"/>
          </p:nvPr>
        </p:nvSpPr>
        <p:spPr>
          <a:xfrm>
            <a:off x="22082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22082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70088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70088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AD1CC9DD-75F5-4611-BA0B-CFB1A226639C}" type="datetime1">
              <a:rPr lang="ru-RU" smtClean="0"/>
              <a:t>30.12.2019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83304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5980F1F9-2D3D-4243-878F-D000C3F2A1C4}" type="datetime1">
              <a:rPr lang="ru-RU" smtClean="0"/>
              <a:t>30.12.2019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9830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ABCBE8-1824-4658-A8BB-BECFAEB7E35A}" type="datetime1">
              <a:rPr lang="ru-RU" smtClean="0"/>
              <a:t>30.12.2019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22252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3" name="Объект 2"/>
          <p:cNvSpPr>
            <a:spLocks noGrp="1"/>
          </p:cNvSpPr>
          <p:nvPr>
            <p:ph idx="1"/>
          </p:nvPr>
        </p:nvSpPr>
        <p:spPr>
          <a:xfrm>
            <a:off x="1293813" y="533400"/>
            <a:ext cx="6858000" cy="4800600"/>
          </a:xfrm>
        </p:spPr>
        <p:txBody>
          <a:bodyPr>
            <a:norm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085CD17-C377-4DE5-9FCA-CC7471605C58}"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897700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bwMode="gray">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9BE9F02-BE96-4BAE-86A5-1FA60D24CAE2}"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
        <p:nvSpPr>
          <p:cNvPr id="8" name="Скругленный прямоугольник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Рисунок 2"/>
          <p:cNvSpPr>
            <a:spLocks noGrp="1"/>
          </p:cNvSpPr>
          <p:nvPr>
            <p:ph type="pic" idx="1"/>
          </p:nvPr>
        </p:nvSpPr>
        <p:spPr>
          <a:xfrm>
            <a:off x="1408112" y="647700"/>
            <a:ext cx="6629400" cy="4572000"/>
          </a:xfrm>
          <a:prstGeom prst="roundRect">
            <a:avLst>
              <a:gd name="adj" fmla="val 3725"/>
            </a:avLst>
          </a:prstGeo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Tree>
    <p:extLst>
      <p:ext uri="{BB962C8B-B14F-4D97-AF65-F5344CB8AC3E}">
        <p14:creationId xmlns:p14="http://schemas.microsoft.com/office/powerpoint/2010/main" val="639301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a:t>
            </a:r>
            <a:r>
              <a:rPr lang="ru-RU" noProof="0" dirty="0" smtClean="0"/>
              <a:t>уровень</a:t>
            </a:r>
          </a:p>
          <a:p>
            <a:pPr lvl="4"/>
            <a:r>
              <a:rPr lang="ru-RU" dirty="0" smtClean="0"/>
              <a:t>Пятый уровень</a:t>
            </a:r>
            <a:endParaRPr lang="ru-RU" dirty="0"/>
          </a:p>
        </p:txBody>
      </p:sp>
      <p:sp>
        <p:nvSpPr>
          <p:cNvPr id="4" name="Дата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a:defRPr sz="900">
                <a:solidFill>
                  <a:schemeClr val="bg1"/>
                </a:solidFill>
              </a:defRPr>
            </a:lvl1pPr>
          </a:lstStyle>
          <a:p>
            <a:fld id="{9D3B9702-7FBF-4720-8670-571C5E7EEDDE}" type="datetime1">
              <a:rPr lang="ru-RU" smtClean="0"/>
              <a:t>30.12.2019</a:t>
            </a:fld>
            <a:endParaRPr lang="ru-RU" dirty="0"/>
          </a:p>
        </p:txBody>
      </p:sp>
      <p:sp>
        <p:nvSpPr>
          <p:cNvPr id="5" name="Нижний колонтитул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a:defRPr sz="900">
                <a:solidFill>
                  <a:schemeClr val="bg1"/>
                </a:solidFill>
              </a:defRPr>
            </a:lvl1pPr>
          </a:lstStyle>
          <a:p>
            <a:endParaRPr lang="ru-RU" dirty="0"/>
          </a:p>
        </p:txBody>
      </p:sp>
      <p:sp>
        <p:nvSpPr>
          <p:cNvPr id="6" name="Номер слайда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a:defRPr sz="1050" b="1">
                <a:solidFill>
                  <a:schemeClr val="accent2"/>
                </a:solidFill>
              </a:defRPr>
            </a:lvl1p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17025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90555" y="1634907"/>
            <a:ext cx="9303572" cy="1446550"/>
          </a:xfrm>
          <a:prstGeom prst="rect">
            <a:avLst/>
          </a:prstGeom>
          <a:noFill/>
        </p:spPr>
        <p:txBody>
          <a:bodyPr wrap="square" rtlCol="0">
            <a:spAutoFit/>
          </a:bodyPr>
          <a:lstStyle/>
          <a:p>
            <a:pPr algn="ctr"/>
            <a:r>
              <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ГЛАВА </a:t>
            </a:r>
            <a:r>
              <a:rPr lang="en-US"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II</a:t>
            </a:r>
            <a:endPar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Материал для учителя</a:t>
            </a:r>
            <a:endParaRPr lang="en-US"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Прямоугольник 3"/>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12</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0968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p:cNvPicPr>
            <a:picLocks noChangeAspect="1"/>
          </p:cNvPicPr>
          <p:nvPr/>
        </p:nvPicPr>
        <p:blipFill>
          <a:blip r:embed="rId2"/>
          <a:stretch>
            <a:fillRect/>
          </a:stretch>
        </p:blipFill>
        <p:spPr>
          <a:xfrm>
            <a:off x="9854367" y="5149257"/>
            <a:ext cx="1562100" cy="13620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extBox 1"/>
          <p:cNvSpPr txBox="1"/>
          <p:nvPr/>
        </p:nvSpPr>
        <p:spPr>
          <a:xfrm>
            <a:off x="78376" y="69669"/>
            <a:ext cx="11991703" cy="3693319"/>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              10</a:t>
            </a:r>
            <a:r>
              <a:rPr lang="ru-RU" dirty="0">
                <a:latin typeface="Times New Roman" panose="02020603050405020304" pitchFamily="18" charset="0"/>
                <a:cs typeface="Times New Roman" panose="02020603050405020304" pitchFamily="18" charset="0"/>
              </a:rPr>
              <a:t>. Предплечье вертикально, ладонь находится под прямым углом, все пальцы прижаты. Вращение кистями от </a:t>
            </a:r>
            <a:r>
              <a:rPr lang="ru-RU" dirty="0" smtClean="0">
                <a:latin typeface="Times New Roman" panose="02020603050405020304" pitchFamily="18" charset="0"/>
                <a:cs typeface="Times New Roman" panose="02020603050405020304" pitchFamily="18" charset="0"/>
              </a:rPr>
              <a:t>        себя </a:t>
            </a:r>
            <a:r>
              <a:rPr lang="ru-RU" dirty="0">
                <a:latin typeface="Times New Roman" panose="02020603050405020304" pitchFamily="18" charset="0"/>
                <a:cs typeface="Times New Roman" panose="02020603050405020304" pitchFamily="18" charset="0"/>
              </a:rPr>
              <a:t>и к себе.</a:t>
            </a:r>
          </a:p>
          <a:p>
            <a:r>
              <a:rPr lang="ru-RU" dirty="0">
                <a:latin typeface="Times New Roman" panose="02020603050405020304" pitchFamily="18" charset="0"/>
                <a:cs typeface="Times New Roman" panose="02020603050405020304" pitchFamily="18" charset="0"/>
              </a:rPr>
              <a:t>11. Руки сжимают в кулачки, вытягивают вверх большие пальцы, сгибают и разгибают их. Такое же упражнение делают со всеми остальными пальцами: указательным, средним, безымянным, мизинцем</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12. Руки ставятся на край стола и превращаются в пятипалых зверьков. По сигналу зверьки устремляются к краю стола, передвигая пальцами как ножками</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13. Обе ладони лежат на столе. Правая – вниз, левая – вверх. По команде ладони меняются местами: правая – вверх, левая – вниз</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14. Руки сжимают в локтях, держа кисти рук перед лицом. Сгибают и разгибают пальцы одновременно, не сжимая их в кулачки</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15. Пальцы сплетаются, ладони соединяются и стискиваются как можно сильнее. Потом руки опускают и слегка трясут ими.</a:t>
            </a:r>
            <a:endParaRPr lang="ru-RU" dirty="0" smtClean="0">
              <a:latin typeface="Times New Roman" panose="02020603050405020304" pitchFamily="18" charset="0"/>
              <a:cs typeface="Times New Roman" panose="02020603050405020304" pitchFamily="18" charset="0"/>
            </a:endParaRPr>
          </a:p>
          <a:p>
            <a:endParaRPr lang="ru-RU" dirty="0"/>
          </a:p>
        </p:txBody>
      </p:sp>
      <p:pic>
        <p:nvPicPr>
          <p:cNvPr id="3" name="Рисунок 2"/>
          <p:cNvPicPr>
            <a:picLocks noChangeAspect="1"/>
          </p:cNvPicPr>
          <p:nvPr/>
        </p:nvPicPr>
        <p:blipFill>
          <a:blip r:embed="rId3"/>
          <a:stretch>
            <a:fillRect/>
          </a:stretch>
        </p:blipFill>
        <p:spPr>
          <a:xfrm>
            <a:off x="328498" y="3762555"/>
            <a:ext cx="3886200" cy="11525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3074" name="Picture 2" descr="200 упражнений для развития общей и мелкой моторики"/>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523018" y="5646146"/>
            <a:ext cx="1371600" cy="89535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4" name="Рисунок 3"/>
          <p:cNvPicPr>
            <a:picLocks noChangeAspect="1"/>
          </p:cNvPicPr>
          <p:nvPr/>
        </p:nvPicPr>
        <p:blipFill>
          <a:blip r:embed="rId5"/>
          <a:stretch>
            <a:fillRect/>
          </a:stretch>
        </p:blipFill>
        <p:spPr>
          <a:xfrm>
            <a:off x="4519491" y="4126695"/>
            <a:ext cx="2228850" cy="25908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Прямоугольник 5"/>
          <p:cNvSpPr/>
          <p:nvPr/>
        </p:nvSpPr>
        <p:spPr>
          <a:xfrm>
            <a:off x="-45084" y="3213208"/>
            <a:ext cx="1597810"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10-11</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7" name="Прямоугольник 6"/>
          <p:cNvSpPr/>
          <p:nvPr/>
        </p:nvSpPr>
        <p:spPr>
          <a:xfrm>
            <a:off x="975549" y="5205687"/>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12</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Прямоугольник 7"/>
          <p:cNvSpPr/>
          <p:nvPr/>
        </p:nvSpPr>
        <p:spPr>
          <a:xfrm>
            <a:off x="9447845" y="488483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pic>
        <p:nvPicPr>
          <p:cNvPr id="5" name="Рисунок 4"/>
          <p:cNvPicPr>
            <a:picLocks noChangeAspect="1"/>
          </p:cNvPicPr>
          <p:nvPr/>
        </p:nvPicPr>
        <p:blipFill>
          <a:blip r:embed="rId6"/>
          <a:stretch>
            <a:fillRect/>
          </a:stretch>
        </p:blipFill>
        <p:spPr>
          <a:xfrm>
            <a:off x="7583679" y="3884709"/>
            <a:ext cx="2152650" cy="10001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11" name="Прямоугольник 10"/>
          <p:cNvSpPr/>
          <p:nvPr/>
        </p:nvSpPr>
        <p:spPr>
          <a:xfrm>
            <a:off x="7138913" y="3439128"/>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3" name="Прямоугольник 12"/>
          <p:cNvSpPr/>
          <p:nvPr/>
        </p:nvSpPr>
        <p:spPr>
          <a:xfrm>
            <a:off x="4237595" y="3615331"/>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13</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4" name="Прямоугольник 13"/>
          <p:cNvSpPr/>
          <p:nvPr/>
        </p:nvSpPr>
        <p:spPr>
          <a:xfrm>
            <a:off x="0" y="-149992"/>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21</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216410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a:blip r:embed="rId2"/>
          <a:stretch>
            <a:fillRect/>
          </a:stretch>
        </p:blipFill>
        <p:spPr>
          <a:xfrm>
            <a:off x="8193730" y="3475015"/>
            <a:ext cx="2266950" cy="1295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2" name="TextBox 1"/>
          <p:cNvSpPr txBox="1"/>
          <p:nvPr/>
        </p:nvSpPr>
        <p:spPr>
          <a:xfrm>
            <a:off x="95793" y="95794"/>
            <a:ext cx="11878493" cy="3139321"/>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          16</a:t>
            </a:r>
            <a:r>
              <a:rPr lang="ru-RU" dirty="0">
                <a:latin typeface="Times New Roman" panose="02020603050405020304" pitchFamily="18" charset="0"/>
                <a:cs typeface="Times New Roman" panose="02020603050405020304" pitchFamily="18" charset="0"/>
              </a:rPr>
              <a:t>. Ладони поставлены вертикально друг другу и сомкнуты. Затем ладони размыкаются</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17</a:t>
            </a:r>
            <a:r>
              <a:rPr lang="ru-RU" dirty="0">
                <a:latin typeface="Times New Roman" panose="02020603050405020304" pitchFamily="18" charset="0"/>
                <a:cs typeface="Times New Roman" panose="02020603050405020304" pitchFamily="18" charset="0"/>
              </a:rPr>
              <a:t>. Поочередно пальчики прижимаются к большому пальцу, образуя с ним кольцо</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18. Руки сжимают в кулачок, вытягивают большой палец вверх и начинают вращать им сначала в одну, затем в другую сторону. То же самое делают с другими пальцами: указательным, средним, безымянным, мизинцем</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19</a:t>
            </a:r>
            <a:r>
              <a:rPr lang="ru-RU" dirty="0">
                <a:latin typeface="Times New Roman" panose="02020603050405020304" pitchFamily="18" charset="0"/>
                <a:cs typeface="Times New Roman" panose="02020603050405020304" pitchFamily="18" charset="0"/>
              </a:rPr>
              <a:t>. Пальцы обеих ладоней переплетены и прижаты в замок. Затем пальцы распрямляются и вновь сжимаются в замок.</a:t>
            </a:r>
          </a:p>
          <a:p>
            <a:r>
              <a:rPr lang="ru-RU" dirty="0">
                <a:latin typeface="Times New Roman" panose="02020603050405020304" pitchFamily="18" charset="0"/>
                <a:cs typeface="Times New Roman" panose="02020603050405020304" pitchFamily="18" charset="0"/>
              </a:rPr>
              <a:t>20. Руки сжимают в кулачки, вытягивают указательные и средние пальцы, как бы образуя две пары ножниц. Затем начинают резать ими воображаемую бумагу</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21. Руки соединяют в замок и тянут в разные стороны.</a:t>
            </a:r>
          </a:p>
          <a:p>
            <a:r>
              <a:rPr lang="ru-RU" dirty="0">
                <a:latin typeface="Times New Roman" panose="02020603050405020304" pitchFamily="18" charset="0"/>
                <a:cs typeface="Times New Roman" panose="02020603050405020304" pitchFamily="18" charset="0"/>
              </a:rPr>
              <a:t>22. Сцепляют большие пальцы и тянут руки в разные стороны. То же делают для других пальцев: указательного, среднего, безымянного, мизинца.</a:t>
            </a:r>
            <a:endParaRPr lang="ru-RU" dirty="0" smtClean="0">
              <a:latin typeface="Times New Roman" panose="02020603050405020304" pitchFamily="18" charset="0"/>
              <a:cs typeface="Times New Roman" panose="02020603050405020304" pitchFamily="18" charset="0"/>
            </a:endParaRPr>
          </a:p>
          <a:p>
            <a:endParaRPr lang="ru-RU" dirty="0"/>
          </a:p>
        </p:txBody>
      </p:sp>
      <p:pic>
        <p:nvPicPr>
          <p:cNvPr id="3" name="Рисунок 2"/>
          <p:cNvPicPr>
            <a:picLocks noChangeAspect="1"/>
          </p:cNvPicPr>
          <p:nvPr/>
        </p:nvPicPr>
        <p:blipFill>
          <a:blip r:embed="rId3"/>
          <a:stretch>
            <a:fillRect/>
          </a:stretch>
        </p:blipFill>
        <p:spPr>
          <a:xfrm>
            <a:off x="268276" y="3540108"/>
            <a:ext cx="2320415" cy="137393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p:cNvPicPr>
            <a:picLocks noChangeAspect="1"/>
          </p:cNvPicPr>
          <p:nvPr/>
        </p:nvPicPr>
        <p:blipFill>
          <a:blip r:embed="rId4"/>
          <a:stretch>
            <a:fillRect/>
          </a:stretch>
        </p:blipFill>
        <p:spPr>
          <a:xfrm>
            <a:off x="2196077" y="5272822"/>
            <a:ext cx="2949328" cy="1295598"/>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p:cNvPicPr>
            <a:picLocks noChangeAspect="1"/>
          </p:cNvPicPr>
          <p:nvPr/>
        </p:nvPicPr>
        <p:blipFill>
          <a:blip r:embed="rId5"/>
          <a:stretch>
            <a:fillRect/>
          </a:stretch>
        </p:blipFill>
        <p:spPr>
          <a:xfrm>
            <a:off x="3889799" y="3618244"/>
            <a:ext cx="2672258" cy="129083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Рисунок 5"/>
          <p:cNvPicPr>
            <a:picLocks noChangeAspect="1"/>
          </p:cNvPicPr>
          <p:nvPr/>
        </p:nvPicPr>
        <p:blipFill>
          <a:blip r:embed="rId6"/>
          <a:stretch>
            <a:fillRect/>
          </a:stretch>
        </p:blipFill>
        <p:spPr>
          <a:xfrm>
            <a:off x="6879745" y="5051798"/>
            <a:ext cx="1719690" cy="155846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Рисунок 6"/>
          <p:cNvPicPr>
            <a:picLocks noChangeAspect="1"/>
          </p:cNvPicPr>
          <p:nvPr/>
        </p:nvPicPr>
        <p:blipFill>
          <a:blip r:embed="rId7"/>
          <a:stretch>
            <a:fillRect/>
          </a:stretch>
        </p:blipFill>
        <p:spPr>
          <a:xfrm>
            <a:off x="9792086" y="5085089"/>
            <a:ext cx="2197356" cy="14918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Прямоугольник 7"/>
          <p:cNvSpPr/>
          <p:nvPr/>
        </p:nvSpPr>
        <p:spPr>
          <a:xfrm>
            <a:off x="95793" y="3044279"/>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0" name="Прямоугольник 9"/>
          <p:cNvSpPr/>
          <p:nvPr/>
        </p:nvSpPr>
        <p:spPr>
          <a:xfrm>
            <a:off x="2022909" y="4825983"/>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1" name="Прямоугольник 10"/>
          <p:cNvSpPr/>
          <p:nvPr/>
        </p:nvSpPr>
        <p:spPr>
          <a:xfrm>
            <a:off x="3455871" y="311277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18</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2" name="Прямоугольник 11"/>
          <p:cNvSpPr/>
          <p:nvPr/>
        </p:nvSpPr>
        <p:spPr>
          <a:xfrm>
            <a:off x="10563028" y="4441262"/>
            <a:ext cx="1628972"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21-22</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3" name="Прямоугольник 12"/>
          <p:cNvSpPr/>
          <p:nvPr/>
        </p:nvSpPr>
        <p:spPr>
          <a:xfrm>
            <a:off x="7960086" y="2989295"/>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20</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5" name="Прямоугольник 14"/>
          <p:cNvSpPr/>
          <p:nvPr/>
        </p:nvSpPr>
        <p:spPr>
          <a:xfrm>
            <a:off x="7062224" y="450338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19</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6" name="Прямоугольник 15"/>
          <p:cNvSpPr/>
          <p:nvPr/>
        </p:nvSpPr>
        <p:spPr>
          <a:xfrm>
            <a:off x="0" y="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22</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632881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0612" y="737702"/>
            <a:ext cx="11939452" cy="2585323"/>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23. Пальцы обеих рук складываются кончиками вместе. Хлопают кончиками больших пальцев. То же – для указательных, средних, безымянных, </a:t>
            </a:r>
            <a:r>
              <a:rPr lang="ru-RU" dirty="0" smtClean="0">
                <a:latin typeface="Times New Roman" panose="02020603050405020304" pitchFamily="18" charset="0"/>
                <a:cs typeface="Times New Roman" panose="02020603050405020304" pitchFamily="18" charset="0"/>
              </a:rPr>
              <a:t>мизинцев</a:t>
            </a:r>
          </a:p>
          <a:p>
            <a:r>
              <a:rPr lang="ru-RU" dirty="0" smtClean="0">
                <a:latin typeface="Times New Roman" panose="02020603050405020304" pitchFamily="18" charset="0"/>
                <a:cs typeface="Times New Roman" panose="02020603050405020304" pitchFamily="18" charset="0"/>
              </a:rPr>
              <a:t>24</a:t>
            </a:r>
            <a:r>
              <a:rPr lang="ru-RU" dirty="0">
                <a:latin typeface="Times New Roman" panose="02020603050405020304" pitchFamily="18" charset="0"/>
                <a:cs typeface="Times New Roman" panose="02020603050405020304" pitchFamily="18" charset="0"/>
              </a:rPr>
              <a:t>. Левая ладонь – вертикально вверх, к ее нижней части приставляется кулачок. Затем положение рук меняется</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25. Поочередно пригибают пальцы к ладошке, начиная с большого. Затем поочередно разгибают пальцы, начиная с большого</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26. Пальцы сжаты в кулачок, выдвинуты указательный палец и мизинец. Продвигаясь вперед, следует медленно шевелить пальцами.</a:t>
            </a:r>
            <a:endParaRPr lang="ru-RU" dirty="0" smtClean="0">
              <a:latin typeface="Times New Roman" panose="02020603050405020304" pitchFamily="18" charset="0"/>
              <a:cs typeface="Times New Roman" panose="02020603050405020304" pitchFamily="18" charset="0"/>
            </a:endParaRPr>
          </a:p>
          <a:p>
            <a:endParaRPr lang="ru-RU" dirty="0" smtClean="0"/>
          </a:p>
          <a:p>
            <a:endParaRPr lang="ru-RU" dirty="0"/>
          </a:p>
        </p:txBody>
      </p:sp>
      <p:pic>
        <p:nvPicPr>
          <p:cNvPr id="3" name="Рисунок 2"/>
          <p:cNvPicPr>
            <a:picLocks noChangeAspect="1"/>
          </p:cNvPicPr>
          <p:nvPr/>
        </p:nvPicPr>
        <p:blipFill>
          <a:blip r:embed="rId2"/>
          <a:stretch>
            <a:fillRect/>
          </a:stretch>
        </p:blipFill>
        <p:spPr>
          <a:xfrm>
            <a:off x="230875" y="3314859"/>
            <a:ext cx="2047875" cy="12954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4" name="Рисунок 3"/>
          <p:cNvPicPr>
            <a:picLocks noChangeAspect="1"/>
          </p:cNvPicPr>
          <p:nvPr/>
        </p:nvPicPr>
        <p:blipFill>
          <a:blip r:embed="rId3"/>
          <a:stretch>
            <a:fillRect/>
          </a:stretch>
        </p:blipFill>
        <p:spPr>
          <a:xfrm>
            <a:off x="2968125" y="2988143"/>
            <a:ext cx="2371725" cy="14573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Рисунок 4"/>
          <p:cNvPicPr>
            <a:picLocks noChangeAspect="1"/>
          </p:cNvPicPr>
          <p:nvPr/>
        </p:nvPicPr>
        <p:blipFill>
          <a:blip r:embed="rId4"/>
          <a:stretch>
            <a:fillRect/>
          </a:stretch>
        </p:blipFill>
        <p:spPr>
          <a:xfrm>
            <a:off x="5805283" y="3035768"/>
            <a:ext cx="3352800" cy="13620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Рисунок 5"/>
          <p:cNvPicPr>
            <a:picLocks noChangeAspect="1"/>
          </p:cNvPicPr>
          <p:nvPr/>
        </p:nvPicPr>
        <p:blipFill>
          <a:blip r:embed="rId5"/>
          <a:stretch>
            <a:fillRect/>
          </a:stretch>
        </p:blipFill>
        <p:spPr>
          <a:xfrm>
            <a:off x="9743923" y="3192528"/>
            <a:ext cx="1866900" cy="93345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Прямоугольник 6"/>
          <p:cNvSpPr/>
          <p:nvPr/>
        </p:nvSpPr>
        <p:spPr>
          <a:xfrm>
            <a:off x="122116" y="267760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23</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8" name="Прямоугольник 7"/>
          <p:cNvSpPr/>
          <p:nvPr/>
        </p:nvSpPr>
        <p:spPr>
          <a:xfrm>
            <a:off x="2743430" y="2423087"/>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9" name="Прямоугольник 8"/>
          <p:cNvSpPr/>
          <p:nvPr/>
        </p:nvSpPr>
        <p:spPr>
          <a:xfrm>
            <a:off x="5692769" y="2542987"/>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0" name="Прямоугольник 9"/>
          <p:cNvSpPr/>
          <p:nvPr/>
        </p:nvSpPr>
        <p:spPr>
          <a:xfrm>
            <a:off x="9520282" y="267760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1" name="Прямоугольник 10"/>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23</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9101397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2989" y="0"/>
            <a:ext cx="11217612" cy="768163"/>
          </a:xfrm>
          <a:prstGeom prst="rect">
            <a:avLst/>
          </a:prstGeom>
        </p:spPr>
      </p:pic>
      <p:sp>
        <p:nvSpPr>
          <p:cNvPr id="3" name="Прямоугольник 2"/>
          <p:cNvSpPr/>
          <p:nvPr/>
        </p:nvSpPr>
        <p:spPr>
          <a:xfrm>
            <a:off x="174172" y="907593"/>
            <a:ext cx="12035245" cy="1200329"/>
          </a:xfrm>
          <a:prstGeom prst="rect">
            <a:avLst/>
          </a:prstGeom>
        </p:spPr>
        <p:txBody>
          <a:bodyPr wrap="square">
            <a:spAutoFit/>
          </a:bodyPr>
          <a:lstStyle/>
          <a:p>
            <a:pPr marL="45720" indent="0">
              <a:buNone/>
            </a:pPr>
            <a:r>
              <a:rPr lang="ru-RU" dirty="0">
                <a:latin typeface="Times New Roman" panose="02020603050405020304" pitchFamily="18" charset="0"/>
                <a:cs typeface="Times New Roman" panose="02020603050405020304" pitchFamily="18" charset="0"/>
              </a:rPr>
              <a:t>Ребенку дают листок бумаги в клеточку, на котором предварительно взрослый (педагог или родитель) пишет с левой стороны последовательность однотипных графических элементов: два больших – два маленьких – два больших – два маленьких и предлагают продолжить этот «узор» до конца строчки. Оценка результатов теста проводится по 6 параметрам, по каждому из которых выставляется 1 или 0 баллов, затем баллы складываются.</a:t>
            </a:r>
          </a:p>
        </p:txBody>
      </p:sp>
      <p:sp>
        <p:nvSpPr>
          <p:cNvPr id="4" name="TextBox 3"/>
          <p:cNvSpPr txBox="1"/>
          <p:nvPr/>
        </p:nvSpPr>
        <p:spPr>
          <a:xfrm>
            <a:off x="174172" y="2786742"/>
            <a:ext cx="8351520" cy="2862322"/>
          </a:xfrm>
          <a:prstGeom prst="rect">
            <a:avLst/>
          </a:prstGeom>
          <a:noFill/>
        </p:spPr>
        <p:txBody>
          <a:bodyPr wrap="square" rtlCol="0">
            <a:spAutoFit/>
          </a:bodyPr>
          <a:lstStyle/>
          <a:p>
            <a:pPr marL="45720" indent="0">
              <a:buNone/>
            </a:pPr>
            <a:r>
              <a:rPr lang="ru-RU" dirty="0">
                <a:latin typeface="Times New Roman" panose="02020603050405020304" pitchFamily="18" charset="0"/>
                <a:cs typeface="Times New Roman" panose="02020603050405020304" pitchFamily="18" charset="0"/>
              </a:rPr>
              <a:t>Оценка результатов </a:t>
            </a:r>
            <a:r>
              <a:rPr lang="ru-RU" dirty="0" smtClean="0">
                <a:latin typeface="Times New Roman" panose="02020603050405020304" pitchFamily="18" charset="0"/>
                <a:cs typeface="Times New Roman" panose="02020603050405020304" pitchFamily="18" charset="0"/>
              </a:rPr>
              <a:t>теста. Баллы</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1. Характер линий ровный, прямой, нажим ровный – 1, неровная, дрожащая, двойная, искривленная – 0.</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2. Размер элементов соответствует эталону – 1, не соответствует эталону – 0.</a:t>
            </a:r>
            <a:br>
              <a:rPr lang="ru-RU" dirty="0">
                <a:latin typeface="Times New Roman" panose="02020603050405020304" pitchFamily="18" charset="0"/>
                <a:cs typeface="Times New Roman" panose="02020603050405020304" pitchFamily="18" charset="0"/>
              </a:rPr>
            </a:br>
            <a:r>
              <a:rPr lang="ru-RU" dirty="0">
                <a:latin typeface="Times New Roman" panose="02020603050405020304" pitchFamily="18" charset="0"/>
                <a:cs typeface="Times New Roman" panose="02020603050405020304" pitchFamily="18" charset="0"/>
              </a:rPr>
              <a:t>3. Форма элементов соответствует эталону – 1, не соответствует эталону – 0.</a:t>
            </a:r>
          </a:p>
          <a:p>
            <a:pPr marL="45720" indent="0">
              <a:buNone/>
            </a:pPr>
            <a:r>
              <a:rPr lang="ru-RU" dirty="0">
                <a:latin typeface="Times New Roman" panose="02020603050405020304" pitchFamily="18" charset="0"/>
                <a:cs typeface="Times New Roman" panose="02020603050405020304" pitchFamily="18" charset="0"/>
              </a:rPr>
              <a:t>4. Наклон соответствует эталону – 1, не соответствует эталону – 0.</a:t>
            </a:r>
          </a:p>
          <a:p>
            <a:pPr marL="45720" indent="0">
              <a:buNone/>
            </a:pPr>
            <a:r>
              <a:rPr lang="ru-RU" dirty="0">
                <a:latin typeface="Times New Roman" panose="02020603050405020304" pitchFamily="18" charset="0"/>
                <a:cs typeface="Times New Roman" panose="02020603050405020304" pitchFamily="18" charset="0"/>
              </a:rPr>
              <a:t>5. Отклонение от строчки незначительное: (не более З0) – 1, значительное – 0.</a:t>
            </a:r>
          </a:p>
          <a:p>
            <a:pPr marL="45720" indent="0">
              <a:buNone/>
            </a:pPr>
            <a:r>
              <a:rPr lang="ru-RU" dirty="0">
                <a:latin typeface="Times New Roman" panose="02020603050405020304" pitchFamily="18" charset="0"/>
                <a:cs typeface="Times New Roman" panose="02020603050405020304" pitchFamily="18" charset="0"/>
              </a:rPr>
              <a:t>6. Последовательность элементов: правильно воспроизведена последовательность больших и маленьких элементов – 1, неверно воспроизведена последовательность элементов – 0.</a:t>
            </a:r>
          </a:p>
        </p:txBody>
      </p:sp>
      <p:sp>
        <p:nvSpPr>
          <p:cNvPr id="5" name="Прямоугольник 4"/>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13</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74978072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92480" y="235132"/>
            <a:ext cx="5016137" cy="3693319"/>
          </a:xfrm>
          <a:prstGeom prst="rect">
            <a:avLst/>
          </a:prstGeom>
          <a:noFill/>
        </p:spPr>
        <p:txBody>
          <a:bodyPr wrap="square" rtlCol="0">
            <a:spAutoFit/>
          </a:bodyPr>
          <a:lstStyle/>
          <a:p>
            <a:pPr marL="285750" indent="-285750">
              <a:buFont typeface="Arial" panose="020B0604020202020204" pitchFamily="34" charset="0"/>
              <a:buChar char="•"/>
            </a:pPr>
            <a:r>
              <a:rPr lang="ru-RU" dirty="0"/>
              <a:t>Результат 6–5 баллов говорит о том, что графический навык у ребенка сформирован достаточно хорошо.</a:t>
            </a:r>
          </a:p>
          <a:p>
            <a:pPr marL="285750" indent="-285750">
              <a:buFont typeface="Arial" panose="020B0604020202020204" pitchFamily="34" charset="0"/>
              <a:buChar char="•"/>
            </a:pPr>
            <a:r>
              <a:rPr lang="ru-RU" dirty="0"/>
              <a:t>Результат 4–3 балла – у ребенка есть некоторые трудности в выполнении графических движений, необходимо подобрать упражнения для коррекции тех составляющих графического навыка, которые развиты слабо.</a:t>
            </a:r>
          </a:p>
          <a:p>
            <a:pPr marL="285750" indent="-285750">
              <a:buFont typeface="Arial" panose="020B0604020202020204" pitchFamily="34" charset="0"/>
              <a:buChar char="•"/>
            </a:pPr>
            <a:r>
              <a:rPr lang="ru-RU" dirty="0"/>
              <a:t>Результат 2–0 баллов – графический навык развит очень слабо, возможны серьезные трудности при обучении письму в школе.</a:t>
            </a:r>
          </a:p>
        </p:txBody>
      </p:sp>
      <p:sp>
        <p:nvSpPr>
          <p:cNvPr id="4" name="TextBox 3"/>
          <p:cNvSpPr txBox="1"/>
          <p:nvPr/>
        </p:nvSpPr>
        <p:spPr>
          <a:xfrm>
            <a:off x="6183085" y="104503"/>
            <a:ext cx="5268685" cy="5078313"/>
          </a:xfrm>
          <a:prstGeom prst="rect">
            <a:avLst/>
          </a:prstGeom>
          <a:noFill/>
        </p:spPr>
        <p:txBody>
          <a:bodyPr wrap="square" rtlCol="0">
            <a:spAutoFit/>
          </a:bodyPr>
          <a:lstStyle/>
          <a:p>
            <a:r>
              <a:rPr lang="ru-RU"/>
              <a:t>Низкий уровень развития графического навыка является причиной целого ряда трудностей в обучении письму:</a:t>
            </a:r>
          </a:p>
          <a:p>
            <a:r>
              <a:rPr lang="ru-RU"/>
              <a:t>1) низкий темп письма;</a:t>
            </a:r>
          </a:p>
          <a:p>
            <a:r>
              <a:rPr lang="ru-RU"/>
              <a:t>2) быстрая утомляемость при письме;</a:t>
            </a:r>
          </a:p>
          <a:p>
            <a:r>
              <a:rPr lang="ru-RU"/>
              <a:t>3) неровная, «дрожащая» линия;</a:t>
            </a:r>
          </a:p>
          <a:p>
            <a:r>
              <a:rPr lang="ru-RU"/>
              <a:t>4) «угловатое» письмо, трудности в написании овалов;</a:t>
            </a:r>
          </a:p>
          <a:p>
            <a:r>
              <a:rPr lang="ru-RU"/>
              <a:t>5) слишком сильный нажим;</a:t>
            </a:r>
          </a:p>
          <a:p>
            <a:r>
              <a:rPr lang="ru-RU"/>
              <a:t>6) трудности в воспроизведении формы графических элементов;</a:t>
            </a:r>
          </a:p>
          <a:p>
            <a:r>
              <a:rPr lang="ru-RU"/>
              <a:t>7) несоблюдение размера графических элементов;</a:t>
            </a:r>
          </a:p>
          <a:p>
            <a:r>
              <a:rPr lang="ru-RU"/>
              <a:t>8) несоблюдение наклона письма;</a:t>
            </a:r>
          </a:p>
          <a:p>
            <a:r>
              <a:rPr lang="ru-RU"/>
              <a:t>9) большое количество помарок и исправлений, «грязное» письмо;</a:t>
            </a:r>
          </a:p>
          <a:p>
            <a:r>
              <a:rPr lang="ru-RU"/>
              <a:t>10) нежелание выполнять письменные упражнения.</a:t>
            </a:r>
            <a:endParaRPr lang="ru-RU" dirty="0"/>
          </a:p>
        </p:txBody>
      </p:sp>
      <p:sp>
        <p:nvSpPr>
          <p:cNvPr id="5" name="Прямоугольник 4"/>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2052762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6706" y="-31373"/>
            <a:ext cx="11560152"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Тест на формирование уровня ловкости</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Объект 2"/>
          <p:cNvSpPr txBox="1">
            <a:spLocks/>
          </p:cNvSpPr>
          <p:nvPr/>
        </p:nvSpPr>
        <p:spPr>
          <a:xfrm>
            <a:off x="102569" y="647522"/>
            <a:ext cx="11448771" cy="4114800"/>
          </a:xfrm>
          <a:prstGeom prst="rect">
            <a:avLst/>
          </a:prstGeom>
        </p:spPr>
        <p:txBody>
          <a:bodyPr>
            <a:normAutofit/>
          </a:bodyPr>
          <a:lst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a:lstStyle>
          <a:p>
            <a:pPr marL="45720" indent="0">
              <a:buFont typeface="Wingdings" panose="05000000000000000000" pitchFamily="2" charset="2"/>
              <a:buNone/>
            </a:pPr>
            <a:r>
              <a:rPr lang="ru-RU" sz="1800" dirty="0" smtClean="0">
                <a:solidFill>
                  <a:schemeClr val="tx1">
                    <a:lumMod val="50000"/>
                  </a:schemeClr>
                </a:solidFill>
                <a:latin typeface="Times New Roman" panose="02020603050405020304" pitchFamily="18" charset="0"/>
                <a:cs typeface="Times New Roman" panose="02020603050405020304" pitchFamily="18" charset="0"/>
              </a:rPr>
              <a:t>На беговой дорожке (10 м) расстанавливаются 8 кеглей на расстоянии 100 см. Причем расстояние между стартом и первой кеглей, а также между последней кеглей и финишем составляет 150 см.</a:t>
            </a:r>
            <a:br>
              <a:rPr lang="ru-RU" sz="1800" dirty="0" smtClean="0">
                <a:solidFill>
                  <a:schemeClr val="tx1">
                    <a:lumMod val="50000"/>
                  </a:schemeClr>
                </a:solidFill>
                <a:latin typeface="Times New Roman" panose="02020603050405020304" pitchFamily="18" charset="0"/>
                <a:cs typeface="Times New Roman" panose="02020603050405020304" pitchFamily="18" charset="0"/>
              </a:rPr>
            </a:br>
            <a:r>
              <a:rPr lang="ru-RU" sz="1800" dirty="0" smtClean="0">
                <a:solidFill>
                  <a:schemeClr val="tx1">
                    <a:lumMod val="50000"/>
                  </a:schemeClr>
                </a:solidFill>
                <a:latin typeface="Times New Roman" panose="02020603050405020304" pitchFamily="18" charset="0"/>
                <a:cs typeface="Times New Roman" panose="02020603050405020304" pitchFamily="18" charset="0"/>
              </a:rPr>
              <a:t>Инструктор дает детям задание – пробежать как можно быстрее между кеглями и не задеть их. По команде ребенок бежит к финишу. В это время инструктор, находясь на финише, фиксирует количественные показатели. Делаются 2 попытки.</a:t>
            </a:r>
            <a:br>
              <a:rPr lang="ru-RU" sz="1800" dirty="0" smtClean="0">
                <a:solidFill>
                  <a:schemeClr val="tx1">
                    <a:lumMod val="50000"/>
                  </a:schemeClr>
                </a:solidFill>
                <a:latin typeface="Times New Roman" panose="02020603050405020304" pitchFamily="18" charset="0"/>
                <a:cs typeface="Times New Roman" panose="02020603050405020304" pitchFamily="18" charset="0"/>
              </a:rPr>
            </a:br>
            <a:r>
              <a:rPr lang="ru-RU" sz="1800" dirty="0" smtClean="0">
                <a:solidFill>
                  <a:schemeClr val="tx1">
                    <a:lumMod val="50000"/>
                  </a:schemeClr>
                </a:solidFill>
                <a:latin typeface="Times New Roman" panose="02020603050405020304" pitchFamily="18" charset="0"/>
                <a:cs typeface="Times New Roman" panose="02020603050405020304" pitchFamily="18" charset="0"/>
              </a:rPr>
              <a:t>Количественный показатель: время в секундах, затраченное на выполнение задания.</a:t>
            </a:r>
            <a:br>
              <a:rPr lang="ru-RU" sz="1800" dirty="0" smtClean="0">
                <a:solidFill>
                  <a:schemeClr val="tx1">
                    <a:lumMod val="50000"/>
                  </a:schemeClr>
                </a:solidFill>
                <a:latin typeface="Times New Roman" panose="02020603050405020304" pitchFamily="18" charset="0"/>
                <a:cs typeface="Times New Roman" panose="02020603050405020304" pitchFamily="18" charset="0"/>
              </a:rPr>
            </a:br>
            <a:r>
              <a:rPr lang="ru-RU" sz="1800" dirty="0" smtClean="0">
                <a:solidFill>
                  <a:schemeClr val="tx1">
                    <a:lumMod val="50000"/>
                  </a:schemeClr>
                </a:solidFill>
                <a:latin typeface="Times New Roman" panose="02020603050405020304" pitchFamily="18" charset="0"/>
                <a:cs typeface="Times New Roman" panose="02020603050405020304" pitchFamily="18" charset="0"/>
              </a:rPr>
              <a:t>Качественные показатели:</a:t>
            </a:r>
            <a:br>
              <a:rPr lang="ru-RU" sz="1800" dirty="0" smtClean="0">
                <a:solidFill>
                  <a:schemeClr val="tx1">
                    <a:lumMod val="50000"/>
                  </a:schemeClr>
                </a:solidFill>
                <a:latin typeface="Times New Roman" panose="02020603050405020304" pitchFamily="18" charset="0"/>
                <a:cs typeface="Times New Roman" panose="02020603050405020304" pitchFamily="18" charset="0"/>
              </a:rPr>
            </a:br>
            <a:r>
              <a:rPr lang="ru-RU" sz="1800" dirty="0" smtClean="0">
                <a:solidFill>
                  <a:schemeClr val="tx1">
                    <a:lumMod val="50000"/>
                  </a:schemeClr>
                </a:solidFill>
                <a:latin typeface="Times New Roman" panose="02020603050405020304" pitchFamily="18" charset="0"/>
                <a:cs typeface="Times New Roman" panose="02020603050405020304" pitchFamily="18" charset="0"/>
              </a:rPr>
              <a:t>1. Прямолинейность, ритмичность бега.</a:t>
            </a:r>
            <a:br>
              <a:rPr lang="ru-RU" sz="1800" dirty="0" smtClean="0">
                <a:solidFill>
                  <a:schemeClr val="tx1">
                    <a:lumMod val="50000"/>
                  </a:schemeClr>
                </a:solidFill>
                <a:latin typeface="Times New Roman" panose="02020603050405020304" pitchFamily="18" charset="0"/>
                <a:cs typeface="Times New Roman" panose="02020603050405020304" pitchFamily="18" charset="0"/>
              </a:rPr>
            </a:br>
            <a:r>
              <a:rPr lang="ru-RU" sz="1800" dirty="0" smtClean="0">
                <a:solidFill>
                  <a:schemeClr val="tx1">
                    <a:lumMod val="50000"/>
                  </a:schemeClr>
                </a:solidFill>
                <a:latin typeface="Times New Roman" panose="02020603050405020304" pitchFamily="18" charset="0"/>
                <a:cs typeface="Times New Roman" panose="02020603050405020304" pitchFamily="18" charset="0"/>
              </a:rPr>
              <a:t>2. Точность движения (бег без задевания кеглей). </a:t>
            </a:r>
            <a:endParaRPr lang="ru-RU" sz="1800" dirty="0">
              <a:solidFill>
                <a:schemeClr val="tx1">
                  <a:lumMod val="50000"/>
                </a:schemeClr>
              </a:solidFill>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816311" y="2732947"/>
            <a:ext cx="10310515"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Тест оценки координации движения</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6" name="TextBox 5"/>
          <p:cNvSpPr txBox="1"/>
          <p:nvPr/>
        </p:nvSpPr>
        <p:spPr>
          <a:xfrm>
            <a:off x="0" y="3441680"/>
            <a:ext cx="12315854" cy="3416320"/>
          </a:xfrm>
          <a:prstGeom prst="rect">
            <a:avLst/>
          </a:prstGeom>
          <a:noFill/>
        </p:spPr>
        <p:txBody>
          <a:bodyPr wrap="square" rtlCol="0">
            <a:spAutoFit/>
          </a:bodyPr>
          <a:lstStyle/>
          <a:p>
            <a:r>
              <a:rPr lang="ru-RU" dirty="0"/>
              <a:t>Готовятся мячи диаметром 20 см. Инструктор предлагает детям отбивать мяч, не сходя с места.</a:t>
            </a:r>
          </a:p>
          <a:p>
            <a:r>
              <a:rPr lang="ru-RU" dirty="0"/>
              <a:t>Количественный показатель: количество бросков и ударов: 35–40.</a:t>
            </a:r>
          </a:p>
          <a:p>
            <a:r>
              <a:rPr lang="ru-RU" dirty="0"/>
              <a:t>Качественный показатель: способность поймать мяч согнутыми в локтях руками у груди.</a:t>
            </a:r>
          </a:p>
          <a:p>
            <a:r>
              <a:rPr lang="ru-RU" dirty="0" smtClean="0"/>
              <a:t>Развитие </a:t>
            </a:r>
            <a:r>
              <a:rPr lang="ru-RU" dirty="0"/>
              <a:t>правильной координации, быстроты реакции, двигательной ловкости и подвижности возможно через применение подвижных игр.</a:t>
            </a:r>
          </a:p>
          <a:p>
            <a:r>
              <a:rPr lang="ru-RU" dirty="0"/>
              <a:t>Предлагаемые подвижные игры предназначены для детей различного возраста (от 4,5–5 лет), в них могут участвовать как группы детей, так и члены одной семьи, например дети совместно с родителями. Родители при этом могут также выступать в роли ведущего. Предлагаемые игры удобны тем, что спектр их использования также достаточно широк – от семейных торжеств до организованных занятий. В том числе их можно использовать в групповых занятиях в детском саду и на уроках физкультуры в младших классах школы. Использовать предложенные игры можно как при занятиях с детьми на свежем воздухе, так и в закрытом помещении.</a:t>
            </a:r>
          </a:p>
        </p:txBody>
      </p:sp>
      <p:sp>
        <p:nvSpPr>
          <p:cNvPr id="7" name="Прямоугольник 6"/>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4324913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23267" y="-101417"/>
            <a:ext cx="6705618"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Графические диктанты</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TextBox 2"/>
          <p:cNvSpPr txBox="1"/>
          <p:nvPr/>
        </p:nvSpPr>
        <p:spPr>
          <a:xfrm>
            <a:off x="227016" y="523064"/>
            <a:ext cx="11512732" cy="369332"/>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Выполняются на бумаге в клеточку под диктовку взрослого. Ребенка просят провести линию следующим образом:</a:t>
            </a:r>
          </a:p>
        </p:txBody>
      </p:sp>
      <p:sp>
        <p:nvSpPr>
          <p:cNvPr id="4" name="TextBox 3"/>
          <p:cNvSpPr txBox="1"/>
          <p:nvPr/>
        </p:nvSpPr>
        <p:spPr>
          <a:xfrm>
            <a:off x="163549" y="790429"/>
            <a:ext cx="11906531" cy="5909310"/>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1</a:t>
            </a:r>
            <a:r>
              <a:rPr lang="ru-RU" dirty="0">
                <a:latin typeface="Times New Roman" panose="02020603050405020304" pitchFamily="18" charset="0"/>
                <a:cs typeface="Times New Roman" panose="02020603050405020304" pitchFamily="18" charset="0"/>
              </a:rPr>
              <a:t>. Две клетки влево, две клетки вверх, две клетки вправо, две клетки вниз, две клетки вправо, две клетки вверх, две клетки влево.</a:t>
            </a:r>
          </a:p>
          <a:p>
            <a:r>
              <a:rPr lang="ru-RU" dirty="0">
                <a:latin typeface="Times New Roman" panose="02020603050405020304" pitchFamily="18" charset="0"/>
                <a:cs typeface="Times New Roman" panose="02020603050405020304" pitchFamily="18" charset="0"/>
              </a:rPr>
              <a:t>2. Одна клетка вправо, одна клетка вверх, одна клетка вправо, одна клетка вверх, одна клетка вправо, одна клетка вверх, одна клетка вправо, одна клетка вверх, одна клетка вправо, одна клетка вниз, одна клетка вправо, одна клетка вниз, одна клетка вправо, одна клетка вниз, одна клетка вправо, одна клетка вниз, одна клетка вправо.</a:t>
            </a:r>
          </a:p>
          <a:p>
            <a:r>
              <a:rPr lang="ru-RU" dirty="0">
                <a:latin typeface="Times New Roman" panose="02020603050405020304" pitchFamily="18" charset="0"/>
                <a:cs typeface="Times New Roman" panose="02020603050405020304" pitchFamily="18" charset="0"/>
              </a:rPr>
              <a:t>3. Одна клетка влево, четыре клетки вверх, три клетки вправо, четыре клетки вниз, одна клетка влево, три клетки вверх, одна клетка влево, три клетки вниз.</a:t>
            </a:r>
          </a:p>
          <a:p>
            <a:r>
              <a:rPr lang="ru-RU" dirty="0">
                <a:latin typeface="Times New Roman" panose="02020603050405020304" pitchFamily="18" charset="0"/>
                <a:cs typeface="Times New Roman" panose="02020603050405020304" pitchFamily="18" charset="0"/>
              </a:rPr>
              <a:t>4. Одна клетка влево, три клетки вверх, две клетки влево, одна клетка вверх, пять клеток вправо, одна клетка вниз, две клетки влево, три клетки вниз.</a:t>
            </a:r>
          </a:p>
          <a:p>
            <a:r>
              <a:rPr lang="ru-RU" dirty="0">
                <a:latin typeface="Times New Roman" panose="02020603050405020304" pitchFamily="18" charset="0"/>
                <a:cs typeface="Times New Roman" panose="02020603050405020304" pitchFamily="18" charset="0"/>
              </a:rPr>
              <a:t>5. Одна клетка вниз, пять клеток вправо, одна клетка вверх, пять клеток влево, три клетки вверх, пять клеток вправо, три клетки вниз</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6. Четыре клетки вверх, две клетки вправо, одна клетка вверх, одна клетка вправо, одна клетка вниз, две клетки вправо, четыре клетки вниз, две клетки влево, одна клетка вверх, одна клетка влево, одна клетка вниз, две клетки влево.</a:t>
            </a:r>
          </a:p>
          <a:p>
            <a:r>
              <a:rPr lang="ru-RU" dirty="0">
                <a:latin typeface="Times New Roman" panose="02020603050405020304" pitchFamily="18" charset="0"/>
                <a:cs typeface="Times New Roman" panose="02020603050405020304" pitchFamily="18" charset="0"/>
              </a:rPr>
              <a:t>7. Одна клетка вверх, четыре клетки вправо, четыре клетки вверх, одна клетка вправо, четыре клетки вниз, четыре клетки вправо, одна клетка вниз, девять клеток влево.</a:t>
            </a:r>
          </a:p>
          <a:p>
            <a:r>
              <a:rPr lang="ru-RU" dirty="0">
                <a:latin typeface="Times New Roman" panose="02020603050405020304" pitchFamily="18" charset="0"/>
                <a:cs typeface="Times New Roman" panose="02020603050405020304" pitchFamily="18" charset="0"/>
              </a:rPr>
              <a:t>8. Одна клетка вправо, семь клеток вверх, одна клетка вправо, пять клеток вниз, три клетки вправо, пять клеток вверх, одна клетка вправо, семь клеток вниз, одна клетка вправо.</a:t>
            </a:r>
          </a:p>
          <a:p>
            <a:r>
              <a:rPr lang="ru-RU" dirty="0">
                <a:latin typeface="Times New Roman" panose="02020603050405020304" pitchFamily="18" charset="0"/>
                <a:cs typeface="Times New Roman" panose="02020603050405020304" pitchFamily="18" charset="0"/>
              </a:rPr>
              <a:t>9. Четыре клетки вверх, одна клетка вправо, три клетки вниз, пять клеток вправо, три клетки вверх, одна клетка вправо, четыре клетки вниз, семь клеток влево.</a:t>
            </a:r>
          </a:p>
          <a:p>
            <a:r>
              <a:rPr lang="ru-RU" dirty="0">
                <a:latin typeface="Times New Roman" panose="02020603050405020304" pitchFamily="18" charset="0"/>
                <a:cs typeface="Times New Roman" panose="02020603050405020304" pitchFamily="18" charset="0"/>
              </a:rPr>
              <a:t>10. Пять клеток вверх, три клетки вправо, две клетки вниз, пять клеток вправо, одна клетка вниз, пять клеток влево, две клетки вниз, три клетки влево.</a:t>
            </a:r>
          </a:p>
        </p:txBody>
      </p:sp>
      <p:sp>
        <p:nvSpPr>
          <p:cNvPr id="5" name="Прямоугольник 4"/>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2607612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9415" y="685709"/>
            <a:ext cx="5119149" cy="545383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47741" y="534505"/>
            <a:ext cx="4905699" cy="545699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4" name="Прямоугольник 3"/>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16932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42224" y="0"/>
            <a:ext cx="7371633"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Пальчиковые гимнастики</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TextBox 2"/>
          <p:cNvSpPr txBox="1"/>
          <p:nvPr/>
        </p:nvSpPr>
        <p:spPr>
          <a:xfrm>
            <a:off x="97651" y="664938"/>
            <a:ext cx="11963720" cy="3693319"/>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Игры и упражнения с пальцами рук представлены в литературных источниках в разных вариантах: народные с речевым сопровождением, авторские на основе стихов и без них. К числу достоинств таких игр можно отнести их простоту и универсальность, отсутствие каких-либо специальных атрибутов для проведения, безопасность. Обычно все они несложны по технике, но вместе с тем при регулярном использовании в работе с детьми обеспечивают хорошую тренировку пальцев и подготовку мышц руки к письму. Использование пальчиковых игр и упражнений оказывает неспецифическое тонизирующее влияние на функциональное состояние мозга и развитие речи детей, вызывая у них эмоциональный подъем и разрядку нервно-психического напряжения. Особое внимание следует обратить и на то, чтобы дети упражнялись в разных действиях (сжатие, расслабление, растяжение мышц рук), а также тренировались в выполнении изолированных движений каждым пальцем обеих рук.</a:t>
            </a:r>
          </a:p>
          <a:p>
            <a:r>
              <a:rPr lang="ru-RU" dirty="0">
                <a:latin typeface="Times New Roman" panose="02020603050405020304" pitchFamily="18" charset="0"/>
                <a:cs typeface="Times New Roman" panose="02020603050405020304" pitchFamily="18" charset="0"/>
              </a:rPr>
              <a:t>Пальчиковая гимнастика выполняется ребенком как повторение того, что делает взрослый, поэтому следует предварительно освоить данные упражнения без ребенка.</a:t>
            </a:r>
          </a:p>
          <a:p>
            <a:r>
              <a:rPr lang="ru-RU" dirty="0">
                <a:latin typeface="Times New Roman" panose="02020603050405020304" pitchFamily="18" charset="0"/>
                <a:cs typeface="Times New Roman" panose="02020603050405020304" pitchFamily="18" charset="0"/>
              </a:rPr>
              <a:t>1. Ладони поочередно ударяют о край стола.</a:t>
            </a:r>
          </a:p>
          <a:p>
            <a:r>
              <a:rPr lang="ru-RU" dirty="0">
                <a:latin typeface="Times New Roman" panose="02020603050405020304" pitchFamily="18" charset="0"/>
                <a:cs typeface="Times New Roman" panose="02020603050405020304" pitchFamily="18" charset="0"/>
              </a:rPr>
              <a:t>2. Руки вытягивают вперед, сжимают и разжимают кулачки.</a:t>
            </a:r>
          </a:p>
        </p:txBody>
      </p:sp>
      <p:pic>
        <p:nvPicPr>
          <p:cNvPr id="4" name="Рисунок 3"/>
          <p:cNvPicPr>
            <a:picLocks noChangeAspect="1"/>
          </p:cNvPicPr>
          <p:nvPr/>
        </p:nvPicPr>
        <p:blipFill>
          <a:blip r:embed="rId2"/>
          <a:stretch>
            <a:fillRect/>
          </a:stretch>
        </p:blipFill>
        <p:spPr>
          <a:xfrm>
            <a:off x="5928040" y="4503674"/>
            <a:ext cx="5381490" cy="202509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Прямоугольник 4"/>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18</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86309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12" y="217714"/>
            <a:ext cx="11573691" cy="646331"/>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          3</a:t>
            </a:r>
            <a:r>
              <a:rPr lang="ru-RU" dirty="0">
                <a:latin typeface="Times New Roman" panose="02020603050405020304" pitchFamily="18" charset="0"/>
                <a:cs typeface="Times New Roman" panose="02020603050405020304" pitchFamily="18" charset="0"/>
              </a:rPr>
              <a:t>. Поочередно пальцы загибаются сначала на левой, а потом на правой руке. В конце упражнения пальцы должны быть сжаты в кулачки.</a:t>
            </a:r>
          </a:p>
        </p:txBody>
      </p:sp>
      <p:pic>
        <p:nvPicPr>
          <p:cNvPr id="3" name="Рисунок 2"/>
          <p:cNvPicPr>
            <a:picLocks noChangeAspect="1"/>
          </p:cNvPicPr>
          <p:nvPr/>
        </p:nvPicPr>
        <p:blipFill>
          <a:blip r:embed="rId2"/>
          <a:stretch>
            <a:fillRect/>
          </a:stretch>
        </p:blipFill>
        <p:spPr>
          <a:xfrm>
            <a:off x="2813957" y="796697"/>
            <a:ext cx="3086100" cy="117157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4" name="TextBox 3"/>
          <p:cNvSpPr txBox="1"/>
          <p:nvPr/>
        </p:nvSpPr>
        <p:spPr>
          <a:xfrm>
            <a:off x="0" y="2177142"/>
            <a:ext cx="12078789" cy="1200329"/>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4. Обе ладони лежат на столе. Одна из ладоней сжимается в кулак, а другая остается лежать неподвижно. Далее та ладонь, что осталась лежать на столе, сжимается в кулак. Одновременно с этим ладонь, что была сжата в кулак, распрямляется. После этого задание воспроизводится подряд 5–6 раз в быстром темпе. Следите, чтобы при выполнении этого упражнения пальцы не растопыривались, а оставались плотно прижатыми друг к другу.</a:t>
            </a:r>
          </a:p>
        </p:txBody>
      </p:sp>
      <p:pic>
        <p:nvPicPr>
          <p:cNvPr id="5" name="Рисунок 4"/>
          <p:cNvPicPr>
            <a:picLocks noChangeAspect="1"/>
          </p:cNvPicPr>
          <p:nvPr/>
        </p:nvPicPr>
        <p:blipFill>
          <a:blip r:embed="rId3"/>
          <a:stretch>
            <a:fillRect/>
          </a:stretch>
        </p:blipFill>
        <p:spPr>
          <a:xfrm>
            <a:off x="7516859" y="3643949"/>
            <a:ext cx="4053090" cy="1159466"/>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extBox 5"/>
          <p:cNvSpPr txBox="1"/>
          <p:nvPr/>
        </p:nvSpPr>
        <p:spPr>
          <a:xfrm>
            <a:off x="0" y="4998720"/>
            <a:ext cx="11922034" cy="646331"/>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5. Ладони повернуты вниз. Обеими кистями рук одновременно имитируется волнообразное движение в гору (вверх) и с горы (вниз).</a:t>
            </a:r>
          </a:p>
        </p:txBody>
      </p:sp>
      <p:pic>
        <p:nvPicPr>
          <p:cNvPr id="1026" name="Picture 2" descr="200 упражнений для развития общей и мелкой моторики"/>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200503" y="5545097"/>
            <a:ext cx="3514682" cy="104729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19</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498759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423" y="69669"/>
            <a:ext cx="11756571" cy="4339650"/>
          </a:xfrm>
          <a:prstGeom prst="rect">
            <a:avLst/>
          </a:prstGeom>
          <a:noFill/>
        </p:spPr>
        <p:txBody>
          <a:bodyPr wrap="square" rtlCol="0">
            <a:spAutoFit/>
          </a:bodyPr>
          <a:lstStyle/>
          <a:p>
            <a:r>
              <a:rPr lang="ru-RU" sz="2400" dirty="0" smtClean="0">
                <a:latin typeface="Times New Roman" panose="02020603050405020304" pitchFamily="18" charset="0"/>
                <a:cs typeface="Times New Roman" panose="02020603050405020304" pitchFamily="18" charset="0"/>
              </a:rPr>
              <a:t>       6</a:t>
            </a:r>
            <a:r>
              <a:rPr lang="ru-RU" sz="2400" dirty="0">
                <a:latin typeface="Times New Roman" panose="02020603050405020304" pitchFamily="18" charset="0"/>
                <a:cs typeface="Times New Roman" panose="02020603050405020304" pitchFamily="18" charset="0"/>
              </a:rPr>
              <a:t>. Обе ладони сжаты в кулачок, большие пальцы подняты вверх, выполняются круговые движения большими пальцами. </a:t>
            </a:r>
            <a:endParaRPr lang="ru-RU" sz="2400" dirty="0" smtClean="0">
              <a:latin typeface="Times New Roman" panose="02020603050405020304" pitchFamily="18" charset="0"/>
              <a:cs typeface="Times New Roman" panose="02020603050405020304" pitchFamily="18" charset="0"/>
            </a:endParaRPr>
          </a:p>
          <a:p>
            <a:r>
              <a:rPr lang="ru-RU" sz="2400" dirty="0" smtClean="0">
                <a:latin typeface="Times New Roman" panose="02020603050405020304" pitchFamily="18" charset="0"/>
                <a:cs typeface="Times New Roman" panose="02020603050405020304" pitchFamily="18" charset="0"/>
              </a:rPr>
              <a:t>7</a:t>
            </a:r>
            <a:r>
              <a:rPr lang="ru-RU" sz="2400" dirty="0">
                <a:latin typeface="Times New Roman" panose="02020603050405020304" pitchFamily="18" charset="0"/>
                <a:cs typeface="Times New Roman" panose="02020603050405020304" pitchFamily="18" charset="0"/>
              </a:rPr>
              <a:t>. Пальцы сплетены в замок. Концы пальцев левой руки нажимают на верхнюю часть тыльной стороны ладони правой руки, прогибая ее так, что пальцы правой руки встают как петушиный гребень. Затем на тыльную сторону левой руки нажимают пальцы правой, и в петушиный гребешок превращаются пальцы левой руки</a:t>
            </a:r>
            <a:r>
              <a:rPr lang="ru-RU" sz="2400" dirty="0" smtClean="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8.руки вытягиваются вперед, пальцы растопыриваются, как можно сильнее напрягаются, а затем расслабляются, руки опускают и слегка трясут ими</a:t>
            </a:r>
            <a:r>
              <a:rPr lang="ru-RU" sz="2400" dirty="0" smtClean="0">
                <a:latin typeface="Times New Roman" panose="02020603050405020304" pitchFamily="18" charset="0"/>
                <a:cs typeface="Times New Roman" panose="02020603050405020304" pitchFamily="18" charset="0"/>
              </a:rPr>
              <a:t>.</a:t>
            </a:r>
          </a:p>
          <a:p>
            <a:r>
              <a:rPr lang="ru-RU" sz="2400" dirty="0">
                <a:latin typeface="Times New Roman" panose="02020603050405020304" pitchFamily="18" charset="0"/>
                <a:cs typeface="Times New Roman" panose="02020603050405020304" pitchFamily="18" charset="0"/>
              </a:rPr>
              <a:t>9. На раз – подушечки пальцев поджимаются к верхней части ладони, на два – пальцы быстро выпрямляются и растопыриваются</a:t>
            </a:r>
            <a:r>
              <a:rPr lang="ru-RU" dirty="0" smtClean="0">
                <a:latin typeface="Times New Roman" panose="02020603050405020304" pitchFamily="18" charset="0"/>
                <a:cs typeface="Times New Roman" panose="02020603050405020304" pitchFamily="18" charset="0"/>
              </a:rPr>
              <a:t>.</a:t>
            </a:r>
          </a:p>
          <a:p>
            <a:endParaRPr lang="ru-RU" dirty="0">
              <a:latin typeface="Times New Roman" panose="02020603050405020304" pitchFamily="18" charset="0"/>
              <a:cs typeface="Times New Roman" panose="02020603050405020304" pitchFamily="18" charset="0"/>
            </a:endParaRPr>
          </a:p>
          <a:p>
            <a:endParaRPr lang="ru-RU"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226423" y="3959898"/>
            <a:ext cx="2940944" cy="132236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2050" name="Picture 2" descr="200 упражнений для развития общей и мелкой моторики"/>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78736" y="5036402"/>
            <a:ext cx="1738825" cy="161381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6" name="Рисунок 5"/>
          <p:cNvPicPr>
            <a:picLocks noChangeAspect="1"/>
          </p:cNvPicPr>
          <p:nvPr/>
        </p:nvPicPr>
        <p:blipFill>
          <a:blip r:embed="rId4"/>
          <a:stretch>
            <a:fillRect/>
          </a:stretch>
        </p:blipFill>
        <p:spPr>
          <a:xfrm>
            <a:off x="5749020" y="3935312"/>
            <a:ext cx="2663692" cy="1705261"/>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7" name="Рисунок 6"/>
          <p:cNvPicPr>
            <a:picLocks noChangeAspect="1"/>
          </p:cNvPicPr>
          <p:nvPr/>
        </p:nvPicPr>
        <p:blipFill>
          <a:blip r:embed="rId5"/>
          <a:stretch>
            <a:fillRect/>
          </a:stretch>
        </p:blipFill>
        <p:spPr>
          <a:xfrm>
            <a:off x="9118418" y="4787943"/>
            <a:ext cx="2864576" cy="17565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9" name="Прямоугольник 8"/>
          <p:cNvSpPr/>
          <p:nvPr/>
        </p:nvSpPr>
        <p:spPr>
          <a:xfrm>
            <a:off x="-23005" y="3575177"/>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0" name="Прямоугольник 9"/>
          <p:cNvSpPr/>
          <p:nvPr/>
        </p:nvSpPr>
        <p:spPr>
          <a:xfrm>
            <a:off x="3299970" y="4651681"/>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2" name="Прямоугольник 11"/>
          <p:cNvSpPr/>
          <p:nvPr/>
        </p:nvSpPr>
        <p:spPr>
          <a:xfrm>
            <a:off x="5499592" y="3575177"/>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8</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3" name="Прямоугольник 12"/>
          <p:cNvSpPr/>
          <p:nvPr/>
        </p:nvSpPr>
        <p:spPr>
          <a:xfrm>
            <a:off x="8975086" y="4409319"/>
            <a:ext cx="498856" cy="769441"/>
          </a:xfrm>
          <a:prstGeom prst="rect">
            <a:avLst/>
          </a:prstGeom>
          <a:noFill/>
        </p:spPr>
        <p:txBody>
          <a:bodyPr wrap="none" lIns="91440" tIns="45720" rIns="91440" bIns="45720">
            <a:spAutoFit/>
          </a:bodyPr>
          <a:lstStyle/>
          <a:p>
            <a:pPr algn="ctr"/>
            <a:r>
              <a:rPr lang="ru-RU" sz="4400" b="1" dirty="0">
                <a:ln w="9525">
                  <a:solidFill>
                    <a:schemeClr val="bg1"/>
                  </a:solidFill>
                  <a:prstDash val="solid"/>
                </a:ln>
                <a:effectLst>
                  <a:outerShdw blurRad="12700" dist="38100" dir="2700000" algn="tl" rotWithShape="0">
                    <a:schemeClr val="bg1">
                      <a:lumMod val="50000"/>
                    </a:schemeClr>
                  </a:outerShdw>
                </a:effectLst>
              </a:rPr>
              <a:t>9</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14" name="Прямоугольник 13"/>
          <p:cNvSpPr/>
          <p:nvPr/>
        </p:nvSpPr>
        <p:spPr>
          <a:xfrm>
            <a:off x="0" y="-66206"/>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20</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524301799"/>
      </p:ext>
    </p:extLst>
  </p:cSld>
  <p:clrMapOvr>
    <a:masterClrMapping/>
  </p:clrMapOvr>
  <p:timing>
    <p:tnLst>
      <p:par>
        <p:cTn id="1" dur="indefinite" restart="never" nodeType="tmRoot"/>
      </p:par>
    </p:tnLst>
  </p:timing>
</p:sld>
</file>

<file path=ppt/theme/theme1.xml><?xml version="1.0" encoding="utf-8"?>
<a:theme xmlns:a="http://schemas.openxmlformats.org/drawingml/2006/main" name="Children Happy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7909083B-3485-49E7-BBE7-EFD488C62F99}" vid="{B57F6697-5DA8-422E-86BF-20B69A74A1E0}"/>
    </a:ext>
  </a:extLst>
</a:theme>
</file>

<file path=ppt/theme/theme2.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22224F2-88E2-4E19-8BE2-5AB2030F71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Макет презентации с играющимися детьми (рисованное широкоэкранное изображение)</Template>
  <TotalTime>0</TotalTime>
  <Words>1710</Words>
  <Application>Microsoft Office PowerPoint</Application>
  <PresentationFormat>Широкоэкранный</PresentationFormat>
  <Paragraphs>101</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Euphemia</vt:lpstr>
      <vt:lpstr>Times New Roman</vt:lpstr>
      <vt:lpstr>Wingdings</vt:lpstr>
      <vt:lpstr>Children Happy 16x9</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2017-05-23T19:13:18Z</dcterms:created>
  <dcterms:modified xsi:type="dcterms:W3CDTF">2019-12-30T16:51:33Z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TC034618839991</vt:lpwstr>
  </property>
</Properties>
</file>