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1"/>
  </p:notesMasterIdLst>
  <p:handoutMasterIdLst>
    <p:handoutMasterId r:id="rId12"/>
  </p:handoutMasterIdLst>
  <p:sldIdLst>
    <p:sldId id="345" r:id="rId3"/>
    <p:sldId id="271" r:id="rId4"/>
    <p:sldId id="282" r:id="rId5"/>
    <p:sldId id="273" r:id="rId6"/>
    <p:sldId id="279" r:id="rId7"/>
    <p:sldId id="278" r:id="rId8"/>
    <p:sldId id="274" r:id="rId9"/>
    <p:sldId id="275"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4660"/>
  </p:normalViewPr>
  <p:slideViewPr>
    <p:cSldViewPr snapToGrid="0">
      <p:cViewPr varScale="1">
        <p:scale>
          <a:sx n="88" d="100"/>
          <a:sy n="88" d="100"/>
        </p:scale>
        <p:origin x="504" y="72"/>
      </p:cViewPr>
      <p:guideLst/>
    </p:cSldViewPr>
  </p:slideViewPr>
  <p:notesTextViewPr>
    <p:cViewPr>
      <p:scale>
        <a:sx n="1" d="1"/>
        <a:sy n="1" d="1"/>
      </p:scale>
      <p:origin x="0" y="0"/>
    </p:cViewPr>
  </p:notesTextViewPr>
  <p:notesViewPr>
    <p:cSldViewPr snapToGrid="0">
      <p:cViewPr varScale="1">
        <p:scale>
          <a:sx n="83" d="100"/>
          <a:sy n="83" d="100"/>
        </p:scale>
        <p:origin x="138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commentAuthors" Target="commentAuthor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EB33BB8-6C7A-4BE0-9B55-9EAC48D52EC6}" type="datetimeFigureOut">
              <a:rPr lang="ru-RU" smtClean="0"/>
              <a:t>30.12.2019</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F7AA83-DE31-4E93-AB07-EF7FB05F6670}" type="slidenum">
              <a:rPr lang="ru-RU" smtClean="0"/>
              <a:t>‹#›</a:t>
            </a:fld>
            <a:endParaRPr lang="ru-RU" dirty="0"/>
          </a:p>
        </p:txBody>
      </p:sp>
    </p:spTree>
    <p:extLst>
      <p:ext uri="{BB962C8B-B14F-4D97-AF65-F5344CB8AC3E}">
        <p14:creationId xmlns:p14="http://schemas.microsoft.com/office/powerpoint/2010/main" val="32212903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11EF64-F73B-4314-BB6F-BC0937BBDF19}" type="datetimeFigureOut">
              <a:rPr lang="ru-RU" smtClean="0"/>
              <a:t>30.12.2019</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dirty="0" smtClean="0"/>
              <a:t>Образец текста</a:t>
            </a:r>
          </a:p>
          <a:p>
            <a:pPr lvl="1"/>
            <a:r>
              <a:rPr lang="ru-RU" dirty="0" smtClean="0"/>
              <a:t>Второй </a:t>
            </a:r>
            <a:r>
              <a:rPr lang="ru-RU" noProof="0" dirty="0" smtClean="0"/>
              <a:t>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E2820-AFE1-45FA-949E-17BDB534E1DC}" type="slidenum">
              <a:rPr lang="ru-RU" smtClean="0"/>
              <a:t>‹#›</a:t>
            </a:fld>
            <a:endParaRPr lang="ru-RU" dirty="0"/>
          </a:p>
        </p:txBody>
      </p:sp>
    </p:spTree>
    <p:extLst>
      <p:ext uri="{BB962C8B-B14F-4D97-AF65-F5344CB8AC3E}">
        <p14:creationId xmlns:p14="http://schemas.microsoft.com/office/powerpoint/2010/main" val="3157997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5213" y="304800"/>
            <a:ext cx="7091361" cy="2793906"/>
          </a:xfrm>
        </p:spPr>
        <p:txBody>
          <a:bodyPr anchor="b">
            <a:normAutofit/>
          </a:bodyPr>
          <a:lstStyle>
            <a:lvl1pPr algn="l">
              <a:lnSpc>
                <a:spcPct val="80000"/>
              </a:lnSpc>
              <a:defRPr sz="6600"/>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065213" y="3108804"/>
            <a:ext cx="7091361" cy="838200"/>
          </a:xfrm>
        </p:spPr>
        <p:txBody>
          <a:bodyPr/>
          <a:lstStyle>
            <a:lvl1pPr marL="0" indent="0" algn="l">
              <a:spcBef>
                <a:spcPts val="0"/>
              </a:spcBef>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dirty="0"/>
          </a:p>
        </p:txBody>
      </p:sp>
      <p:sp>
        <p:nvSpPr>
          <p:cNvPr id="8" name="Дата 7"/>
          <p:cNvSpPr>
            <a:spLocks noGrp="1"/>
          </p:cNvSpPr>
          <p:nvPr>
            <p:ph type="dt" sz="half" idx="10"/>
          </p:nvPr>
        </p:nvSpPr>
        <p:spPr/>
        <p:txBody>
          <a:bodyPr/>
          <a:lstStyle/>
          <a:p>
            <a:fld id="{9D3B9702-7FBF-4720-8670-571C5E7EEDDE}" type="datetime1">
              <a:rPr lang="ru-RU" smtClean="0"/>
              <a:t>30.12.2019</a:t>
            </a:fld>
            <a:endParaRPr lang="ru-RU" dirty="0"/>
          </a:p>
        </p:txBody>
      </p:sp>
      <p:sp>
        <p:nvSpPr>
          <p:cNvPr id="9" name="Нижний колонтитул 8"/>
          <p:cNvSpPr>
            <a:spLocks noGrp="1"/>
          </p:cNvSpPr>
          <p:nvPr>
            <p:ph type="ftr" sz="quarter" idx="11"/>
          </p:nvPr>
        </p:nvSpPr>
        <p:spPr/>
        <p:txBody>
          <a:bodyPr/>
          <a:lstStyle/>
          <a:p>
            <a:endParaRPr lang="ru-RU" dirty="0"/>
          </a:p>
        </p:txBody>
      </p:sp>
      <p:sp>
        <p:nvSpPr>
          <p:cNvPr id="10" name="Номер слайда 9"/>
          <p:cNvSpPr>
            <a:spLocks noGrp="1"/>
          </p:cNvSpPr>
          <p:nvPr>
            <p:ph type="sldNum" sz="quarter" idx="12"/>
          </p:nvPr>
        </p:nvSpPr>
        <p:spPr/>
        <p:txBody>
          <a:bodyPr/>
          <a:lstStyle/>
          <a:p>
            <a:fld id="{8FDBFFB2-86D9-4B8F-A59A-553A60B94BBE}" type="slidenum">
              <a:rPr lang="ru-RU" smtClean="0"/>
              <a:pPr/>
              <a:t>‹#›</a:t>
            </a:fld>
            <a:endParaRPr lang="ru-RU" dirty="0"/>
          </a:p>
        </p:txBody>
      </p:sp>
    </p:spTree>
    <p:extLst>
      <p:ext uri="{BB962C8B-B14F-4D97-AF65-F5344CB8AC3E}">
        <p14:creationId xmlns:p14="http://schemas.microsoft.com/office/powerpoint/2010/main" val="1890547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27427AEA-BBBB-4C9B-AB23-214EAA8AB789}"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420766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65014" y="304801"/>
            <a:ext cx="1715800" cy="5410200"/>
          </a:xfrm>
        </p:spPr>
        <p:txBody>
          <a:bodyPr vert="eaVert"/>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2209800" y="304801"/>
            <a:ext cx="7502814"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2791CA30-F5CD-4CA0-B16A-349C6F830700}"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129949773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7B3AF48E-ABA0-4B58-B562-D1D7408067C4}"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589990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80013" y="1600200"/>
            <a:ext cx="6400801" cy="2486025"/>
          </a:xfrm>
        </p:spPr>
        <p:txBody>
          <a:bodyPr anchor="b">
            <a:normAutofit/>
          </a:bodyPr>
          <a:lstStyle>
            <a:lvl1pPr>
              <a:defRPr sz="5200"/>
            </a:lvl1pPr>
          </a:lstStyle>
          <a:p>
            <a:r>
              <a:rPr lang="ru-RU" smtClean="0"/>
              <a:t>Образец заголовка</a:t>
            </a:r>
            <a:endParaRPr lang="ru-RU" dirty="0"/>
          </a:p>
        </p:txBody>
      </p:sp>
      <p:sp>
        <p:nvSpPr>
          <p:cNvPr id="3" name="Текст 2"/>
          <p:cNvSpPr>
            <a:spLocks noGrp="1"/>
          </p:cNvSpPr>
          <p:nvPr>
            <p:ph type="body" idx="1"/>
          </p:nvPr>
        </p:nvSpPr>
        <p:spPr>
          <a:xfrm>
            <a:off x="5180011" y="4105029"/>
            <a:ext cx="6400801" cy="914400"/>
          </a:xfrm>
        </p:spPr>
        <p:txBody>
          <a:bodyPr>
            <a:normAutofit/>
          </a:bodyPr>
          <a:lstStyle>
            <a:lvl1pPr marL="0" indent="0">
              <a:buNone/>
              <a:defRPr sz="20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2A5034C-8BD9-4B0C-893B-33834FAB227F}"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11791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sz="half" idx="1"/>
          </p:nvPr>
        </p:nvSpPr>
        <p:spPr>
          <a:xfrm>
            <a:off x="2208213" y="1600200"/>
            <a:ext cx="4572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7008813" y="1600200"/>
            <a:ext cx="4572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4"/>
          <p:cNvSpPr>
            <a:spLocks noGrp="1"/>
          </p:cNvSpPr>
          <p:nvPr>
            <p:ph type="dt" sz="half" idx="10"/>
          </p:nvPr>
        </p:nvSpPr>
        <p:spPr/>
        <p:txBody>
          <a:bodyPr/>
          <a:lstStyle/>
          <a:p>
            <a:fld id="{7CD787AA-CBCD-47F9-A04C-7106C508CDE4}"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60775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Текст 2"/>
          <p:cNvSpPr>
            <a:spLocks noGrp="1"/>
          </p:cNvSpPr>
          <p:nvPr>
            <p:ph type="body" idx="1"/>
          </p:nvPr>
        </p:nvSpPr>
        <p:spPr>
          <a:xfrm>
            <a:off x="2208213" y="1600200"/>
            <a:ext cx="4572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2208213" y="2505075"/>
            <a:ext cx="4572000" cy="33375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7008813" y="1600200"/>
            <a:ext cx="4572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7008813" y="2505075"/>
            <a:ext cx="4572000" cy="33375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AD1CC9DD-75F5-4611-BA0B-CFB1A226639C}" type="datetime1">
              <a:rPr lang="ru-RU" smtClean="0"/>
              <a:t>30.12.2019</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833046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Дата 2"/>
          <p:cNvSpPr>
            <a:spLocks noGrp="1"/>
          </p:cNvSpPr>
          <p:nvPr>
            <p:ph type="dt" sz="half" idx="10"/>
          </p:nvPr>
        </p:nvSpPr>
        <p:spPr/>
        <p:txBody>
          <a:bodyPr/>
          <a:lstStyle/>
          <a:p>
            <a:fld id="{5980F1F9-2D3D-4243-878F-D000C3F2A1C4}" type="datetime1">
              <a:rPr lang="ru-RU" smtClean="0"/>
              <a:t>30.12.2019</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698309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ABCBE8-1824-4658-A8BB-BECFAEB7E35A}" type="datetime1">
              <a:rPr lang="ru-RU" smtClean="0"/>
              <a:t>30.12.2019</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22252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7612" y="2277477"/>
            <a:ext cx="2743201" cy="2322178"/>
          </a:xfrm>
        </p:spPr>
        <p:txBody>
          <a:bodyPr anchor="b">
            <a:normAutofit/>
          </a:bodyPr>
          <a:lstStyle>
            <a:lvl1pPr>
              <a:defRPr sz="2600">
                <a:solidFill>
                  <a:schemeClr val="accent2"/>
                </a:solidFill>
              </a:defRPr>
            </a:lvl1pPr>
          </a:lstStyle>
          <a:p>
            <a:r>
              <a:rPr lang="ru-RU" smtClean="0"/>
              <a:t>Образец заголовка</a:t>
            </a:r>
            <a:endParaRPr lang="ru-RU" dirty="0"/>
          </a:p>
        </p:txBody>
      </p:sp>
      <p:sp>
        <p:nvSpPr>
          <p:cNvPr id="3" name="Объект 2"/>
          <p:cNvSpPr>
            <a:spLocks noGrp="1"/>
          </p:cNvSpPr>
          <p:nvPr>
            <p:ph idx="1"/>
          </p:nvPr>
        </p:nvSpPr>
        <p:spPr>
          <a:xfrm>
            <a:off x="1293813" y="533400"/>
            <a:ext cx="6858000" cy="4800600"/>
          </a:xfrm>
        </p:spPr>
        <p:txBody>
          <a:bodyPr>
            <a:norm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8837614" y="4583187"/>
            <a:ext cx="27432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085CD17-C377-4DE5-9FCA-CC7471605C58}"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1897700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7612" y="2277477"/>
            <a:ext cx="2743201" cy="2322178"/>
          </a:xfrm>
        </p:spPr>
        <p:txBody>
          <a:bodyPr anchor="b">
            <a:normAutofit/>
          </a:bodyPr>
          <a:lstStyle>
            <a:lvl1pPr>
              <a:defRPr sz="2600">
                <a:solidFill>
                  <a:schemeClr val="accent2"/>
                </a:solidFill>
              </a:defRPr>
            </a:lvl1pPr>
          </a:lstStyle>
          <a:p>
            <a:r>
              <a:rPr lang="ru-RU" smtClean="0"/>
              <a:t>Образец заголовка</a:t>
            </a:r>
            <a:endParaRPr lang="ru-RU" dirty="0"/>
          </a:p>
        </p:txBody>
      </p:sp>
      <p:sp>
        <p:nvSpPr>
          <p:cNvPr id="4" name="Текст 3"/>
          <p:cNvSpPr>
            <a:spLocks noGrp="1"/>
          </p:cNvSpPr>
          <p:nvPr>
            <p:ph type="body" sz="half" idx="2"/>
          </p:nvPr>
        </p:nvSpPr>
        <p:spPr>
          <a:xfrm>
            <a:off x="8837614" y="4583187"/>
            <a:ext cx="27432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9BE9F02-BE96-4BAE-86A5-1FA60D24CAE2}"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
        <p:nvSpPr>
          <p:cNvPr id="8" name="Скругленный прямоугольник 7"/>
          <p:cNvSpPr/>
          <p:nvPr/>
        </p:nvSpPr>
        <p:spPr>
          <a:xfrm>
            <a:off x="1293812" y="533400"/>
            <a:ext cx="68580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Рисунок 2"/>
          <p:cNvSpPr>
            <a:spLocks noGrp="1"/>
          </p:cNvSpPr>
          <p:nvPr>
            <p:ph type="pic" idx="1"/>
          </p:nvPr>
        </p:nvSpPr>
        <p:spPr>
          <a:xfrm>
            <a:off x="1408112" y="647700"/>
            <a:ext cx="6629400" cy="4572000"/>
          </a:xfrm>
          <a:prstGeom prst="roundRect">
            <a:avLst>
              <a:gd name="adj" fmla="val 3725"/>
            </a:avLst>
          </a:prstGeom>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Tree>
    <p:extLst>
      <p:ext uri="{BB962C8B-B14F-4D97-AF65-F5344CB8AC3E}">
        <p14:creationId xmlns:p14="http://schemas.microsoft.com/office/powerpoint/2010/main" val="639301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1200416"/>
          </a:xfrm>
          <a:prstGeom prst="rect">
            <a:avLst/>
          </a:prstGeom>
        </p:spPr>
        <p:txBody>
          <a:bodyPr vert="horz" lIns="91440" tIns="45720" rIns="91440" bIns="45720" rtlCol="0" anchor="b">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2208213" y="1600200"/>
            <a:ext cx="9372600" cy="4114800"/>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a:t>
            </a:r>
            <a:r>
              <a:rPr lang="ru-RU" noProof="0" dirty="0" smtClean="0"/>
              <a:t>уровень</a:t>
            </a:r>
          </a:p>
          <a:p>
            <a:pPr lvl="4"/>
            <a:r>
              <a:rPr lang="ru-RU" dirty="0" smtClean="0"/>
              <a:t>Пятый уровень</a:t>
            </a:r>
            <a:endParaRPr lang="ru-RU" dirty="0"/>
          </a:p>
        </p:txBody>
      </p:sp>
      <p:sp>
        <p:nvSpPr>
          <p:cNvPr id="4" name="Дата 3"/>
          <p:cNvSpPr>
            <a:spLocks noGrp="1"/>
          </p:cNvSpPr>
          <p:nvPr>
            <p:ph type="dt" sz="half" idx="2"/>
          </p:nvPr>
        </p:nvSpPr>
        <p:spPr>
          <a:xfrm>
            <a:off x="253576" y="6505078"/>
            <a:ext cx="964036" cy="228600"/>
          </a:xfrm>
          <a:prstGeom prst="rect">
            <a:avLst/>
          </a:prstGeom>
        </p:spPr>
        <p:txBody>
          <a:bodyPr vert="horz" lIns="91440" tIns="45720" rIns="91440" bIns="45720" rtlCol="0" anchor="ctr"/>
          <a:lstStyle>
            <a:lvl1pPr algn="l">
              <a:defRPr sz="900">
                <a:solidFill>
                  <a:schemeClr val="bg1"/>
                </a:solidFill>
              </a:defRPr>
            </a:lvl1pPr>
          </a:lstStyle>
          <a:p>
            <a:fld id="{9D3B9702-7FBF-4720-8670-571C5E7EEDDE}" type="datetime1">
              <a:rPr lang="ru-RU" smtClean="0"/>
              <a:t>30.12.2019</a:t>
            </a:fld>
            <a:endParaRPr lang="ru-RU" dirty="0"/>
          </a:p>
        </p:txBody>
      </p:sp>
      <p:sp>
        <p:nvSpPr>
          <p:cNvPr id="5" name="Нижний колонтитул 4"/>
          <p:cNvSpPr>
            <a:spLocks noGrp="1"/>
          </p:cNvSpPr>
          <p:nvPr>
            <p:ph type="ftr" sz="quarter" idx="3"/>
          </p:nvPr>
        </p:nvSpPr>
        <p:spPr>
          <a:xfrm>
            <a:off x="1280159" y="6505078"/>
            <a:ext cx="6876415" cy="228600"/>
          </a:xfrm>
          <a:prstGeom prst="rect">
            <a:avLst/>
          </a:prstGeom>
        </p:spPr>
        <p:txBody>
          <a:bodyPr vert="horz" lIns="91440" tIns="45720" rIns="91440" bIns="45720" rtlCol="0" anchor="ctr"/>
          <a:lstStyle>
            <a:lvl1pPr algn="l">
              <a:defRPr sz="900">
                <a:solidFill>
                  <a:schemeClr val="bg1"/>
                </a:solidFill>
              </a:defRPr>
            </a:lvl1pPr>
          </a:lstStyle>
          <a:p>
            <a:endParaRPr lang="ru-RU" dirty="0"/>
          </a:p>
        </p:txBody>
      </p:sp>
      <p:sp>
        <p:nvSpPr>
          <p:cNvPr id="6" name="Номер слайда 5"/>
          <p:cNvSpPr>
            <a:spLocks noGrp="1"/>
          </p:cNvSpPr>
          <p:nvPr>
            <p:ph type="sldNum" sz="quarter" idx="4"/>
          </p:nvPr>
        </p:nvSpPr>
        <p:spPr>
          <a:xfrm>
            <a:off x="11580814" y="6280298"/>
            <a:ext cx="533399" cy="349101"/>
          </a:xfrm>
          <a:prstGeom prst="rect">
            <a:avLst/>
          </a:prstGeom>
        </p:spPr>
        <p:txBody>
          <a:bodyPr vert="horz" lIns="91440" tIns="45720" rIns="91440" bIns="45720" rtlCol="0" anchor="ctr"/>
          <a:lstStyle>
            <a:lvl1pPr algn="ctr">
              <a:defRPr sz="1050" b="1">
                <a:solidFill>
                  <a:schemeClr val="accent2"/>
                </a:solidFill>
              </a:defRPr>
            </a:lvl1pPr>
          </a:lstStyle>
          <a:p>
            <a:fld id="{8FDBFFB2-86D9-4B8F-A59A-553A60B94BBE}" type="slidenum">
              <a:rPr lang="ru-RU" smtClean="0"/>
              <a:pPr/>
              <a:t>‹#›</a:t>
            </a:fld>
            <a:endParaRPr lang="ru-RU" dirty="0"/>
          </a:p>
        </p:txBody>
      </p:sp>
    </p:spTree>
    <p:extLst>
      <p:ext uri="{BB962C8B-B14F-4D97-AF65-F5344CB8AC3E}">
        <p14:creationId xmlns:p14="http://schemas.microsoft.com/office/powerpoint/2010/main" val="1170255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4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10883" y="1550894"/>
            <a:ext cx="9281643" cy="2800767"/>
          </a:xfrm>
          <a:prstGeom prst="rect">
            <a:avLst/>
          </a:prstGeom>
          <a:noFill/>
        </p:spPr>
        <p:txBody>
          <a:bodyPr wrap="none" lIns="91440" tIns="45720" rIns="91440" bIns="45720">
            <a:spAutoFit/>
          </a:bodyPr>
          <a:lstStyle/>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ГЛАВА </a:t>
            </a:r>
            <a:r>
              <a:rPr lang="en-US"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a:t>
            </a:r>
          </a:p>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Комментарии к рабочей тетради</a:t>
            </a:r>
          </a:p>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 для учащегося </a:t>
            </a:r>
          </a:p>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«Зайка-</a:t>
            </a:r>
            <a:r>
              <a:rPr lang="ru-RU" sz="4400" b="1" dirty="0" err="1"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развивайка</a:t>
            </a: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a:t>
            </a:r>
            <a:endParaRPr lang="ru-RU"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Прямоугольник 3"/>
          <p:cNvSpPr/>
          <p:nvPr/>
        </p:nvSpPr>
        <p:spPr>
          <a:xfrm>
            <a:off x="121918" y="0"/>
            <a:ext cx="498856" cy="769441"/>
          </a:xfrm>
          <a:prstGeom prst="rect">
            <a:avLst/>
          </a:prstGeom>
          <a:noFill/>
        </p:spPr>
        <p:txBody>
          <a:bodyPr wrap="none" lIns="91440" tIns="45720" rIns="91440" bIns="45720">
            <a:spAutoFit/>
          </a:bodyPr>
          <a:lstStyle/>
          <a:p>
            <a:pPr algn="ctr"/>
            <a:r>
              <a:rPr lang="ru-RU" sz="4400" b="1" dirty="0">
                <a:ln w="9525">
                  <a:solidFill>
                    <a:schemeClr val="bg1"/>
                  </a:solidFill>
                  <a:prstDash val="solid"/>
                </a:ln>
                <a:effectLst>
                  <a:outerShdw blurRad="12700" dist="38100" dir="2700000" algn="tl" rotWithShape="0">
                    <a:schemeClr val="bg1">
                      <a:lumMod val="50000"/>
                    </a:schemeClr>
                  </a:outerShdw>
                </a:effectLst>
              </a:rPr>
              <a:t>4</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709167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552301" y="8709"/>
            <a:ext cx="10991599" cy="584775"/>
          </a:xfrm>
          <a:prstGeom prst="rect">
            <a:avLst/>
          </a:prstGeom>
          <a:noFill/>
        </p:spPr>
        <p:txBody>
          <a:bodyPr wrap="none" lIns="91440" tIns="45720" rIns="91440" bIns="45720">
            <a:spAutoFit/>
          </a:bodyPr>
          <a:lstStyle/>
          <a:p>
            <a:pPr algn="ctr"/>
            <a:r>
              <a:rPr lang="ru-RU" sz="32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Комментарии к рабочей тетради «Зайка развивайка»</a:t>
            </a:r>
          </a:p>
        </p:txBody>
      </p:sp>
      <p:sp>
        <p:nvSpPr>
          <p:cNvPr id="6" name="TextBox 5"/>
          <p:cNvSpPr txBox="1"/>
          <p:nvPr/>
        </p:nvSpPr>
        <p:spPr>
          <a:xfrm>
            <a:off x="148046" y="1475606"/>
            <a:ext cx="12043954" cy="2308324"/>
          </a:xfrm>
          <a:prstGeom prst="rect">
            <a:avLst/>
          </a:prstGeom>
          <a:noFill/>
        </p:spPr>
        <p:txBody>
          <a:bodyPr wrap="square" rtlCol="0">
            <a:spAutoFit/>
          </a:bodyPr>
          <a:lstStyle/>
          <a:p>
            <a:r>
              <a:rPr lang="ru-RU" b="1" i="1" dirty="0" smtClean="0"/>
              <a:t>Страница 2 и 15. Проведем эксперимент. Наш эксперимент</a:t>
            </a:r>
            <a:r>
              <a:rPr lang="ru-RU" dirty="0" smtClean="0"/>
              <a:t/>
            </a:r>
            <a:br>
              <a:rPr lang="ru-RU" dirty="0" smtClean="0"/>
            </a:br>
            <a:r>
              <a:rPr lang="ru-RU" u="sng" dirty="0" smtClean="0">
                <a:solidFill>
                  <a:schemeClr val="tx1">
                    <a:lumMod val="50000"/>
                  </a:schemeClr>
                </a:solidFill>
              </a:rPr>
              <a:t>Цель:</a:t>
            </a:r>
            <a:r>
              <a:rPr lang="ru-RU" dirty="0" smtClean="0">
                <a:solidFill>
                  <a:schemeClr val="tx1">
                    <a:lumMod val="50000"/>
                  </a:schemeClr>
                </a:solidFill>
              </a:rPr>
              <a:t> </a:t>
            </a:r>
            <a:r>
              <a:rPr lang="ru-RU" dirty="0">
                <a:solidFill>
                  <a:schemeClr val="tx1">
                    <a:lumMod val="50000"/>
                  </a:schemeClr>
                </a:solidFill>
              </a:rPr>
              <a:t>В</a:t>
            </a:r>
            <a:r>
              <a:rPr lang="ru-RU" dirty="0" smtClean="0">
                <a:solidFill>
                  <a:schemeClr val="tx1">
                    <a:lumMod val="50000"/>
                  </a:schemeClr>
                </a:solidFill>
              </a:rPr>
              <a:t>ыявить </a:t>
            </a:r>
            <a:r>
              <a:rPr lang="ru-RU" dirty="0" smtClean="0"/>
              <a:t>способствовали ли упражнения развитию мелкой моторики, дать оценку развития мелкой моторики до начала работы в тетради и </a:t>
            </a:r>
            <a:r>
              <a:rPr lang="ru-RU" dirty="0" smtClean="0">
                <a:solidFill>
                  <a:schemeClr val="tx1">
                    <a:lumMod val="50000"/>
                  </a:schemeClr>
                </a:solidFill>
              </a:rPr>
              <a:t>после; сравнить </a:t>
            </a:r>
            <a:r>
              <a:rPr lang="ru-RU" dirty="0" smtClean="0"/>
              <a:t>результаты.</a:t>
            </a:r>
            <a:br>
              <a:rPr lang="ru-RU" dirty="0" smtClean="0"/>
            </a:br>
            <a:r>
              <a:rPr lang="ru-RU" u="sng" dirty="0" smtClean="0">
                <a:solidFill>
                  <a:schemeClr val="tx1">
                    <a:lumMod val="50000"/>
                  </a:schemeClr>
                </a:solidFill>
              </a:rPr>
              <a:t>Ход:</a:t>
            </a:r>
            <a:r>
              <a:rPr lang="ru-RU" dirty="0" smtClean="0">
                <a:solidFill>
                  <a:schemeClr val="tx1">
                    <a:lumMod val="50000"/>
                  </a:schemeClr>
                </a:solidFill>
              </a:rPr>
              <a:t> В </a:t>
            </a:r>
            <a:r>
              <a:rPr lang="ru-RU" dirty="0" smtClean="0"/>
              <a:t>начале детям предлагается произвести списывание текста, они должны сидеть и держать ручку так, как обычно. До начала работы не проводится никаких инструктажей и разминок.</a:t>
            </a:r>
            <a:br>
              <a:rPr lang="ru-RU" dirty="0" smtClean="0"/>
            </a:br>
            <a:r>
              <a:rPr lang="ru-RU" dirty="0" smtClean="0"/>
              <a:t>По окончанию  выполнения всей работы в тетради детям предлагается произвести списывание того же текста в целью оценки развития мелкой моторики. Стало лучше или хуже?</a:t>
            </a:r>
            <a:br>
              <a:rPr lang="ru-RU" dirty="0" smtClean="0"/>
            </a:br>
            <a:endParaRPr lang="ru-RU" dirty="0"/>
          </a:p>
        </p:txBody>
      </p:sp>
      <p:sp>
        <p:nvSpPr>
          <p:cNvPr id="7" name="TextBox 6"/>
          <p:cNvSpPr txBox="1"/>
          <p:nvPr/>
        </p:nvSpPr>
        <p:spPr>
          <a:xfrm>
            <a:off x="148046" y="593484"/>
            <a:ext cx="12043954" cy="923330"/>
          </a:xfrm>
          <a:prstGeom prst="rect">
            <a:avLst/>
          </a:prstGeom>
          <a:noFill/>
        </p:spPr>
        <p:txBody>
          <a:bodyPr wrap="square" rtlCol="0">
            <a:spAutoFit/>
          </a:bodyPr>
          <a:lstStyle/>
          <a:p>
            <a:r>
              <a:rPr lang="ru-RU" b="1" i="1" dirty="0" smtClean="0"/>
              <a:t>Страница 1. Анкета</a:t>
            </a:r>
            <a:r>
              <a:rPr lang="ru-RU" dirty="0" smtClean="0"/>
              <a:t/>
            </a:r>
            <a:br>
              <a:rPr lang="ru-RU" dirty="0" smtClean="0"/>
            </a:br>
            <a:r>
              <a:rPr lang="ru-RU" dirty="0" smtClean="0"/>
              <a:t>Предложите ребенку вклеить свою фотографию и написать свои данные. Далее помогите ребенку сформулировать </a:t>
            </a:r>
            <a:r>
              <a:rPr lang="ru-RU" dirty="0" smtClean="0">
                <a:solidFill>
                  <a:schemeClr val="tx1">
                    <a:lumMod val="50000"/>
                  </a:schemeClr>
                </a:solidFill>
              </a:rPr>
              <a:t>цель, </a:t>
            </a:r>
            <a:r>
              <a:rPr lang="ru-RU" dirty="0" smtClean="0"/>
              <a:t>которой он будет руководствоваться на протяжении всей работы в тетради.</a:t>
            </a:r>
            <a:endParaRPr lang="ru-RU" dirty="0"/>
          </a:p>
        </p:txBody>
      </p:sp>
      <p:sp>
        <p:nvSpPr>
          <p:cNvPr id="8" name="TextBox 7"/>
          <p:cNvSpPr txBox="1"/>
          <p:nvPr/>
        </p:nvSpPr>
        <p:spPr>
          <a:xfrm>
            <a:off x="148046" y="3441680"/>
            <a:ext cx="12043954" cy="3416320"/>
          </a:xfrm>
          <a:prstGeom prst="rect">
            <a:avLst/>
          </a:prstGeom>
          <a:noFill/>
        </p:spPr>
        <p:txBody>
          <a:bodyPr wrap="square" rtlCol="0">
            <a:spAutoFit/>
          </a:bodyPr>
          <a:lstStyle/>
          <a:p>
            <a:r>
              <a:rPr lang="ru-RU" b="1" i="1" dirty="0" smtClean="0"/>
              <a:t>Страница 3. Памятка.</a:t>
            </a:r>
            <a:r>
              <a:rPr lang="ru-RU" dirty="0"/>
              <a:t/>
            </a:r>
            <a:br>
              <a:rPr lang="ru-RU" dirty="0"/>
            </a:br>
            <a:r>
              <a:rPr lang="ru-RU" u="sng" dirty="0" smtClean="0">
                <a:solidFill>
                  <a:schemeClr val="tx1">
                    <a:lumMod val="50000"/>
                  </a:schemeClr>
                </a:solidFill>
              </a:rPr>
              <a:t>Цель:</a:t>
            </a:r>
            <a:r>
              <a:rPr lang="ru-RU" dirty="0">
                <a:solidFill>
                  <a:schemeClr val="tx1">
                    <a:lumMod val="50000"/>
                  </a:schemeClr>
                </a:solidFill>
              </a:rPr>
              <a:t> </a:t>
            </a:r>
            <a:r>
              <a:rPr lang="ru-RU" dirty="0" smtClean="0">
                <a:solidFill>
                  <a:schemeClr val="tx1">
                    <a:lumMod val="50000"/>
                  </a:schemeClr>
                </a:solidFill>
              </a:rPr>
              <a:t>Ознакомление </a:t>
            </a:r>
            <a:r>
              <a:rPr lang="ru-RU" dirty="0" smtClean="0"/>
              <a:t>детей </a:t>
            </a:r>
            <a:r>
              <a:rPr lang="ru-RU" dirty="0"/>
              <a:t>с необходимыми правилами, которые нужно соблюдать во время работы за столом</a:t>
            </a:r>
            <a:r>
              <a:rPr lang="ru-RU" dirty="0" smtClean="0"/>
              <a:t>, при  выполнении </a:t>
            </a:r>
            <a:r>
              <a:rPr lang="ru-RU" dirty="0"/>
              <a:t>письменных </a:t>
            </a:r>
            <a:r>
              <a:rPr lang="ru-RU" dirty="0" smtClean="0"/>
              <a:t>работ в  тетради</a:t>
            </a:r>
            <a:br>
              <a:rPr lang="ru-RU" dirty="0" smtClean="0"/>
            </a:br>
            <a:r>
              <a:rPr lang="ru-RU" u="sng" dirty="0" smtClean="0">
                <a:solidFill>
                  <a:schemeClr val="tx1">
                    <a:lumMod val="50000"/>
                  </a:schemeClr>
                </a:solidFill>
              </a:rPr>
              <a:t>Ход:</a:t>
            </a:r>
            <a:r>
              <a:rPr lang="ru-RU" dirty="0" smtClean="0">
                <a:solidFill>
                  <a:schemeClr val="tx1">
                    <a:lumMod val="50000"/>
                  </a:schemeClr>
                </a:solidFill>
              </a:rPr>
              <a:t> На  </a:t>
            </a:r>
            <a:r>
              <a:rPr lang="ru-RU" dirty="0" smtClean="0"/>
              <a:t>первом занятии детям рассказывают правила посадки и правила удерживания карандаша, ручки </a:t>
            </a:r>
            <a:r>
              <a:rPr lang="ru-RU" dirty="0"/>
              <a:t>в </a:t>
            </a:r>
            <a:r>
              <a:rPr lang="ru-RU" dirty="0" smtClean="0"/>
              <a:t>руке</a:t>
            </a:r>
            <a:r>
              <a:rPr lang="ru-RU" dirty="0" smtClean="0">
                <a:solidFill>
                  <a:srgbClr val="FFFF00"/>
                </a:solidFill>
              </a:rPr>
              <a:t>.</a:t>
            </a:r>
            <a:r>
              <a:rPr lang="ru-RU" dirty="0" smtClean="0"/>
              <a:t> </a:t>
            </a:r>
            <a:r>
              <a:rPr lang="ru-RU" dirty="0"/>
              <a:t>Точность графических действий обеспечивается за счет мышечного контроля над мелкой (тонкой) моторикой рук. Это ловкость пальцев и кистей рук, </a:t>
            </a:r>
            <a:r>
              <a:rPr lang="ru-RU" dirty="0" err="1"/>
              <a:t>скоординированность</a:t>
            </a:r>
            <a:r>
              <a:rPr lang="ru-RU" dirty="0"/>
              <a:t> их движений. О развитии мелких движений пальцев можно судить, наблюдая за тем, как ребенок рисует или закрашивает детали рисунка. Если он постоянно поворачивает лист, не может менять направление линий при помощи тонких движений пальцев и кисти, значит, уровень развития мелкой моторики недостаточный.</a:t>
            </a:r>
          </a:p>
          <a:p>
            <a:r>
              <a:rPr lang="ru-RU" dirty="0" smtClean="0"/>
              <a:t>Так же объясняется наличие звездочек – по прохождению страницы 4 и страницы 10 дети должны запомнить упражнения на разминку пальцев, в последующем встречая звезды на других страницах дети должны выполнять соответствующую цвету звезды разминку. </a:t>
            </a:r>
            <a:endParaRPr lang="ru-RU" dirty="0"/>
          </a:p>
        </p:txBody>
      </p:sp>
      <p:sp>
        <p:nvSpPr>
          <p:cNvPr id="9" name="Прямоугольник 8"/>
          <p:cNvSpPr/>
          <p:nvPr/>
        </p:nvSpPr>
        <p:spPr>
          <a:xfrm>
            <a:off x="53445" y="-83624"/>
            <a:ext cx="498856" cy="769441"/>
          </a:xfrm>
          <a:prstGeom prst="rect">
            <a:avLst/>
          </a:prstGeom>
          <a:noFill/>
        </p:spPr>
        <p:txBody>
          <a:bodyPr wrap="none" lIns="91440" tIns="45720" rIns="91440" bIns="45720">
            <a:spAutoFit/>
          </a:bodyPr>
          <a:lstStyle/>
          <a:p>
            <a:pPr algn="ctr"/>
            <a:r>
              <a:rPr lang="ru-RU" sz="4400" b="1" dirty="0">
                <a:ln w="9525">
                  <a:solidFill>
                    <a:schemeClr val="bg1"/>
                  </a:solidFill>
                  <a:prstDash val="solid"/>
                </a:ln>
                <a:effectLst>
                  <a:outerShdw blurRad="12700" dist="38100" dir="2700000" algn="tl" rotWithShape="0">
                    <a:schemeClr val="bg1">
                      <a:lumMod val="50000"/>
                    </a:schemeClr>
                  </a:outerShdw>
                </a:effectLst>
              </a:rPr>
              <a:t>5</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05867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62529"/>
            <a:ext cx="11573691" cy="6463308"/>
          </a:xfrm>
          <a:prstGeom prst="rect">
            <a:avLst/>
          </a:prstGeom>
        </p:spPr>
        <p:txBody>
          <a:bodyPr wrap="square">
            <a:spAutoFit/>
          </a:bodyPr>
          <a:lstStyle/>
          <a:p>
            <a:r>
              <a:rPr lang="ru-RU" b="1" dirty="0" smtClean="0"/>
              <a:t>        Правильная </a:t>
            </a:r>
            <a:r>
              <a:rPr lang="ru-RU" b="1" dirty="0"/>
              <a:t>посадка</a:t>
            </a:r>
          </a:p>
          <a:p>
            <a:r>
              <a:rPr lang="ru-RU" dirty="0" smtClean="0"/>
              <a:t>        При </a:t>
            </a:r>
            <a:r>
              <a:rPr lang="ru-RU" dirty="0"/>
              <a:t>правильной посадке ученик должен сидеть прямо, грудь не касается стола (расстояние между туловищем и краем стола – 3–5 см), оба плеча должны быть на одной высоте. Ноги, согнутые под прямым углом в коленях, опираются всей ступней на пол или на подставку для ног. Руки при письме лежат так, чтобы локти немного выступали за край стола и находились на расстоянии около 10 см от туловища. Голова немного наклонена налево у детей, пишущих правой рукой (рис. а), либо немного направо у детей, пишущих левой рукой (рис. б). Тетрадь располагается наклонно влево (для праворуких) либо вправо (для </a:t>
            </a:r>
            <a:r>
              <a:rPr lang="ru-RU" dirty="0" err="1"/>
              <a:t>леворуких</a:t>
            </a:r>
            <a:r>
              <a:rPr lang="ru-RU" dirty="0"/>
              <a:t>) так, чтобы нижний угол был напротив груди. Свободной рукой ученик придерживает тетрадь (рис. а, б, в) и по мере заполнения страницы передвигает ее этой рукой вверх, при этом нижний угол страницы по-прежнему направлен к середине груди ребенка. Если ребенок при выполнении письменных упражнений неправильно сидит за столом, это приводит к значительному увеличению статической нагрузки на мышцы спины и плечевого пояса, что является одной из причин повышенной утомляемости начинающих школьников. Неправильная посадка за столом может также повлечь серьезные нарушения здоровья: искривление позвоночника, снижение зрения, заболевания внутренних органов и др.</a:t>
            </a:r>
          </a:p>
          <a:p>
            <a:r>
              <a:rPr lang="ru-RU" b="1" dirty="0" smtClean="0"/>
              <a:t>Как </a:t>
            </a:r>
            <a:r>
              <a:rPr lang="ru-RU" b="1" dirty="0"/>
              <a:t>правильно держать ручку (карандаш)</a:t>
            </a:r>
          </a:p>
          <a:p>
            <a:r>
              <a:rPr lang="ru-RU" dirty="0" smtClean="0"/>
              <a:t>При </a:t>
            </a:r>
            <a:r>
              <a:rPr lang="ru-RU" dirty="0"/>
              <a:t>письме шариковую ручку или карандаш нужно держать под углом 50–60 градусов (противоположный конец ручки направлен к плечу) тремя пальцами: большим, указательным и средним: большой и средний удерживают ручку, а указательный придерживает ее сверху. Ручку нужно держать свободно, не зажимая ее слишком крепко и не прогибая сильно указательный палец. Расстояние от пишущего шарика до указательного пальца должно быть около 2 см. Опорой кисти при письме служит ногтевая фаланга несколько согнутого мизинца и нижняя часть ладони. Кисть руки большей частью своей ладони должна быть обращена к поверхности стола</a:t>
            </a:r>
            <a:r>
              <a:rPr lang="ru-RU" dirty="0" smtClean="0"/>
              <a:t>.</a:t>
            </a:r>
            <a:endParaRPr lang="ru-RU" dirty="0"/>
          </a:p>
        </p:txBody>
      </p:sp>
      <p:sp>
        <p:nvSpPr>
          <p:cNvPr id="3" name="Прямоугольник 2"/>
          <p:cNvSpPr/>
          <p:nvPr/>
        </p:nvSpPr>
        <p:spPr>
          <a:xfrm>
            <a:off x="53445" y="-83623"/>
            <a:ext cx="416818" cy="769441"/>
          </a:xfrm>
          <a:prstGeom prst="rect">
            <a:avLst/>
          </a:prstGeom>
          <a:noFill/>
        </p:spPr>
        <p:txBody>
          <a:bodyPr wrap="squar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6</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501958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5795" y="78377"/>
            <a:ext cx="10519955" cy="6740307"/>
          </a:xfrm>
          <a:prstGeom prst="rect">
            <a:avLst/>
          </a:prstGeom>
          <a:noFill/>
        </p:spPr>
        <p:txBody>
          <a:bodyPr wrap="square" rtlCol="0">
            <a:spAutoFit/>
          </a:bodyPr>
          <a:lstStyle/>
          <a:p>
            <a:r>
              <a:rPr lang="ru-RU" b="1" dirty="0" smtClean="0"/>
              <a:t>     Страница 4.Разомнемся?</a:t>
            </a:r>
            <a:r>
              <a:rPr lang="ru-RU" dirty="0" smtClean="0"/>
              <a:t/>
            </a:r>
            <a:br>
              <a:rPr lang="ru-RU" dirty="0" smtClean="0"/>
            </a:br>
            <a:r>
              <a:rPr lang="ru-RU" dirty="0" smtClean="0"/>
              <a:t>     </a:t>
            </a:r>
            <a:r>
              <a:rPr lang="ru-RU" u="sng" dirty="0" smtClean="0">
                <a:solidFill>
                  <a:schemeClr val="tx1">
                    <a:lumMod val="50000"/>
                  </a:schemeClr>
                </a:solidFill>
              </a:rPr>
              <a:t>Цель:</a:t>
            </a:r>
            <a:r>
              <a:rPr lang="ru-RU" dirty="0" smtClean="0">
                <a:solidFill>
                  <a:schemeClr val="tx1">
                    <a:lumMod val="50000"/>
                  </a:schemeClr>
                </a:solidFill>
              </a:rPr>
              <a:t> </a:t>
            </a:r>
            <a:r>
              <a:rPr lang="ru-RU" dirty="0"/>
              <a:t>Развитие </a:t>
            </a:r>
            <a:r>
              <a:rPr lang="ru-RU" dirty="0" smtClean="0"/>
              <a:t>подвижности </a:t>
            </a:r>
            <a:r>
              <a:rPr lang="ru-RU" dirty="0"/>
              <a:t>пальцев рук, внимания и скорости реакции </a:t>
            </a:r>
            <a:r>
              <a:rPr lang="ru-RU" dirty="0" smtClean="0"/>
              <a:t>ребенка.</a:t>
            </a:r>
            <a:r>
              <a:rPr lang="ru-RU" dirty="0"/>
              <a:t/>
            </a:r>
            <a:br>
              <a:rPr lang="ru-RU" dirty="0"/>
            </a:br>
            <a:r>
              <a:rPr lang="ru-RU" u="sng" dirty="0" smtClean="0">
                <a:solidFill>
                  <a:schemeClr val="tx1">
                    <a:lumMod val="50000"/>
                  </a:schemeClr>
                </a:solidFill>
              </a:rPr>
              <a:t>Ход:</a:t>
            </a:r>
            <a:r>
              <a:rPr lang="ru-RU" dirty="0" smtClean="0">
                <a:solidFill>
                  <a:schemeClr val="tx1">
                    <a:lumMod val="50000"/>
                  </a:schemeClr>
                </a:solidFill>
              </a:rPr>
              <a:t> </a:t>
            </a:r>
            <a:r>
              <a:rPr lang="ru-RU" dirty="0">
                <a:solidFill>
                  <a:schemeClr val="tx1">
                    <a:lumMod val="50000"/>
                  </a:schemeClr>
                </a:solidFill>
              </a:rPr>
              <a:t>Пальчиковая </a:t>
            </a:r>
            <a:r>
              <a:rPr lang="ru-RU" dirty="0"/>
              <a:t>гимнастика выполняется ребенком как повторение того, что делает взрослый, поэтому следует предварительно освоить данные упражнения без ребенка.</a:t>
            </a:r>
          </a:p>
          <a:p>
            <a:r>
              <a:rPr lang="ru-RU" dirty="0"/>
              <a:t>1. Ладони поочередно ударяют о край стола.</a:t>
            </a:r>
          </a:p>
          <a:p>
            <a:r>
              <a:rPr lang="ru-RU" dirty="0"/>
              <a:t>2. Руки вытягивают вперед, сжимают и разжимают кулачки</a:t>
            </a:r>
            <a:r>
              <a:rPr lang="ru-RU" dirty="0" smtClean="0"/>
              <a:t>.</a:t>
            </a:r>
          </a:p>
          <a:p>
            <a:r>
              <a:rPr lang="ru-RU" dirty="0"/>
              <a:t>3. Поочередно пальцы загибаются сначала на левой, а потом на правой руке. В конце упражнения пальцы должны быть сжаты в кулачки</a:t>
            </a:r>
            <a:r>
              <a:rPr lang="ru-RU" dirty="0" smtClean="0"/>
              <a:t>.</a:t>
            </a:r>
          </a:p>
          <a:p>
            <a:r>
              <a:rPr lang="ru-RU" dirty="0"/>
              <a:t>4. Обе ладони лежат на столе. Одна из ладоней сжимается в кулак, а другая остается лежать неподвижно. Далее та ладонь, что осталась лежать на столе, сжимается в кулак. Одновременно с этим ладонь, что была сжата в кулак, распрямляется. После этого задание воспроизводится подряд 5–6 раз в быстром темпе. Следите, чтобы при выполнении этого упражнения пальцы не растопыривались, а оставались плотно прижатыми друг к другу</a:t>
            </a:r>
            <a:r>
              <a:rPr lang="ru-RU" dirty="0" smtClean="0"/>
              <a:t>.</a:t>
            </a:r>
          </a:p>
          <a:p>
            <a:r>
              <a:rPr lang="ru-RU" dirty="0"/>
              <a:t>5. Ладони повернуты вниз. Обеими кистями рук одновременно имитируется волнообразное движение в гору (вверх) и с горы (вниз</a:t>
            </a:r>
            <a:r>
              <a:rPr lang="ru-RU" dirty="0" smtClean="0"/>
              <a:t>).</a:t>
            </a:r>
          </a:p>
          <a:p>
            <a:r>
              <a:rPr lang="ru-RU" dirty="0"/>
              <a:t>6. Обе ладони сжаты в кулачок, большие пальцы подняты вверх, выполняются круговые движения большими пальцами. </a:t>
            </a:r>
            <a:endParaRPr lang="ru-RU" dirty="0" smtClean="0"/>
          </a:p>
          <a:p>
            <a:r>
              <a:rPr lang="ru-RU" dirty="0"/>
              <a:t>7. Пальцы сплетены в замок. Концы пальцев левой руки нажимают на верхнюю часть тыльной стороны ладони правой руки, прогибая ее так, что пальцы правой руки встают как петушиный гребень. Затем на тыльную сторону левой руки нажимают пальцы правой, и в петушиный гребешок превращаются пальцы левой руки.</a:t>
            </a:r>
          </a:p>
          <a:p>
            <a:r>
              <a:rPr lang="ru-RU" dirty="0"/>
              <a:t/>
            </a:r>
            <a:br>
              <a:rPr lang="ru-RU" dirty="0"/>
            </a:br>
            <a:r>
              <a:rPr lang="ru-RU" dirty="0" smtClean="0"/>
              <a:t/>
            </a:r>
            <a:br>
              <a:rPr lang="ru-RU" dirty="0" smtClean="0"/>
            </a:br>
            <a:endParaRPr lang="ru-RU" dirty="0"/>
          </a:p>
        </p:txBody>
      </p:sp>
      <p:sp>
        <p:nvSpPr>
          <p:cNvPr id="4" name="Прямоугольник 3"/>
          <p:cNvSpPr/>
          <p:nvPr/>
        </p:nvSpPr>
        <p:spPr>
          <a:xfrm>
            <a:off x="0" y="-66207"/>
            <a:ext cx="498856"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7</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439796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0628" y="87086"/>
            <a:ext cx="12061372" cy="5909310"/>
          </a:xfrm>
          <a:prstGeom prst="rect">
            <a:avLst/>
          </a:prstGeom>
          <a:noFill/>
        </p:spPr>
        <p:txBody>
          <a:bodyPr wrap="square" rtlCol="0">
            <a:spAutoFit/>
          </a:bodyPr>
          <a:lstStyle/>
          <a:p>
            <a:r>
              <a:rPr lang="ru-RU" b="1" dirty="0" smtClean="0"/>
              <a:t>       Страница </a:t>
            </a:r>
            <a:r>
              <a:rPr lang="ru-RU" b="1" dirty="0"/>
              <a:t>5.По дорожкам!</a:t>
            </a:r>
            <a:r>
              <a:rPr lang="ru-RU" dirty="0"/>
              <a:t/>
            </a:r>
            <a:br>
              <a:rPr lang="ru-RU" dirty="0"/>
            </a:br>
            <a:r>
              <a:rPr lang="ru-RU" dirty="0" smtClean="0"/>
              <a:t>       </a:t>
            </a:r>
            <a:r>
              <a:rPr lang="ru-RU" u="sng" dirty="0" smtClean="0">
                <a:solidFill>
                  <a:schemeClr val="tx1">
                    <a:lumMod val="50000"/>
                  </a:schemeClr>
                </a:solidFill>
              </a:rPr>
              <a:t>Цель:</a:t>
            </a:r>
            <a:r>
              <a:rPr lang="ru-RU" dirty="0" smtClean="0">
                <a:solidFill>
                  <a:schemeClr val="tx1">
                    <a:lumMod val="50000"/>
                  </a:schemeClr>
                </a:solidFill>
              </a:rPr>
              <a:t> </a:t>
            </a:r>
            <a:r>
              <a:rPr lang="ru-RU" dirty="0">
                <a:solidFill>
                  <a:schemeClr val="tx1">
                    <a:lumMod val="50000"/>
                  </a:schemeClr>
                </a:solidFill>
              </a:rPr>
              <a:t>Р</a:t>
            </a:r>
            <a:r>
              <a:rPr lang="ru-RU" dirty="0" smtClean="0">
                <a:solidFill>
                  <a:schemeClr val="tx1">
                    <a:lumMod val="50000"/>
                  </a:schemeClr>
                </a:solidFill>
              </a:rPr>
              <a:t>азвитие </a:t>
            </a:r>
            <a:r>
              <a:rPr lang="ru-RU" dirty="0"/>
              <a:t>координации движений руки</a:t>
            </a:r>
          </a:p>
          <a:p>
            <a:r>
              <a:rPr lang="ru-RU" u="sng" dirty="0" smtClean="0"/>
              <a:t>Ход:</a:t>
            </a:r>
            <a:r>
              <a:rPr lang="ru-RU" dirty="0" smtClean="0"/>
              <a:t>  </a:t>
            </a:r>
            <a:r>
              <a:rPr lang="ru-RU" dirty="0"/>
              <a:t>Провести пальчиковую гимнастику ( напоминание – зеленая звезда)1 Ребенка просят провести линию посередине фигурной дорожки. При выполнении задания надо обратить особое внимание на то, что нельзя касаться стенок (особенно в лабиринтах), линия должна идти посередине дорожки. Карандаш от бумаги не отрывается, и лист бумаги не переворачивается</a:t>
            </a:r>
            <a:r>
              <a:rPr lang="ru-RU" dirty="0" smtClean="0"/>
              <a:t>.</a:t>
            </a:r>
          </a:p>
          <a:p>
            <a:r>
              <a:rPr lang="ru-RU" dirty="0"/>
              <a:t>2 и 3 Ребенка просят провести фигурную дорожку, соединив линию штриховки. При прохождении дорожки ребенку следует стараться как можно более точно следовать всем изгибам и поворотам линий.</a:t>
            </a:r>
          </a:p>
          <a:p>
            <a:r>
              <a:rPr lang="ru-RU" dirty="0"/>
              <a:t>Как и в предыдущем задании, карандаш не должен отрываться от бумаги, и лист во время выполнения задания не переворачивается.</a:t>
            </a:r>
          </a:p>
          <a:p>
            <a:r>
              <a:rPr lang="ru-RU" b="1" dirty="0"/>
              <a:t>Страница 6. По контурам!</a:t>
            </a:r>
            <a:r>
              <a:rPr lang="ru-RU" dirty="0"/>
              <a:t/>
            </a:r>
            <a:br>
              <a:rPr lang="ru-RU" dirty="0"/>
            </a:br>
            <a:r>
              <a:rPr lang="ru-RU" u="sng" dirty="0" smtClean="0"/>
              <a:t>Цель</a:t>
            </a:r>
            <a:r>
              <a:rPr lang="ru-RU" u="sng" dirty="0" smtClean="0">
                <a:solidFill>
                  <a:srgbClr val="FFFF00"/>
                </a:solidFill>
              </a:rPr>
              <a:t>:</a:t>
            </a:r>
            <a:r>
              <a:rPr lang="ru-RU" dirty="0" smtClean="0"/>
              <a:t> </a:t>
            </a:r>
            <a:r>
              <a:rPr lang="ru-RU" dirty="0"/>
              <a:t>Создать условия для развитие мышц руки, аккуратности и точности выполнения заданий</a:t>
            </a:r>
            <a:br>
              <a:rPr lang="ru-RU" dirty="0"/>
            </a:br>
            <a:r>
              <a:rPr lang="ru-RU" u="sng" dirty="0" smtClean="0"/>
              <a:t>Ход</a:t>
            </a:r>
            <a:r>
              <a:rPr lang="ru-RU" u="sng" dirty="0" smtClean="0">
                <a:solidFill>
                  <a:srgbClr val="FFFF00"/>
                </a:solidFill>
              </a:rPr>
              <a:t>:</a:t>
            </a:r>
            <a:r>
              <a:rPr lang="ru-RU" dirty="0" smtClean="0"/>
              <a:t> </a:t>
            </a:r>
            <a:r>
              <a:rPr lang="ru-RU" dirty="0"/>
              <a:t>Провести пальчиковую гимнастику ( напоминание – зеленая звезда) Ребенка просят отгадать загадки и соединить ответ с нужным рисунком затем ребенка просят соединить точки для того, чтобы получился завершенный рисунок.</a:t>
            </a:r>
          </a:p>
          <a:p>
            <a:r>
              <a:rPr lang="ru-RU" b="1" dirty="0"/>
              <a:t>Страница 7. По клеточкам!</a:t>
            </a:r>
            <a:r>
              <a:rPr lang="ru-RU" dirty="0"/>
              <a:t/>
            </a:r>
            <a:br>
              <a:rPr lang="ru-RU" dirty="0"/>
            </a:br>
            <a:r>
              <a:rPr lang="ru-RU" u="sng" dirty="0" smtClean="0"/>
              <a:t>Цель</a:t>
            </a:r>
            <a:r>
              <a:rPr lang="ru-RU" u="sng" dirty="0" smtClean="0">
                <a:solidFill>
                  <a:srgbClr val="FFFF00"/>
                </a:solidFill>
              </a:rPr>
              <a:t>:</a:t>
            </a:r>
            <a:r>
              <a:rPr lang="ru-RU" dirty="0" smtClean="0"/>
              <a:t> </a:t>
            </a:r>
            <a:r>
              <a:rPr lang="ru-RU" dirty="0"/>
              <a:t>Развитие зрительно-моторной координации.</a:t>
            </a:r>
            <a:br>
              <a:rPr lang="ru-RU" dirty="0"/>
            </a:br>
            <a:r>
              <a:rPr lang="ru-RU" u="sng" dirty="0" smtClean="0"/>
              <a:t>Ход</a:t>
            </a:r>
            <a:r>
              <a:rPr lang="ru-RU" u="sng" dirty="0" smtClean="0">
                <a:solidFill>
                  <a:srgbClr val="FFFF00"/>
                </a:solidFill>
              </a:rPr>
              <a:t>:</a:t>
            </a:r>
            <a:r>
              <a:rPr lang="ru-RU" dirty="0" smtClean="0"/>
              <a:t>  </a:t>
            </a:r>
            <a:r>
              <a:rPr lang="ru-RU" dirty="0"/>
              <a:t>Провести пальчиковую гимнастику ( напоминание – зеленая звезда)На бумаге в клеточку ребенка просят продолжить узор по заданному образцу.</a:t>
            </a:r>
            <a:br>
              <a:rPr lang="ru-RU" dirty="0"/>
            </a:br>
            <a:r>
              <a:rPr lang="ru-RU" dirty="0"/>
              <a:t/>
            </a:r>
            <a:br>
              <a:rPr lang="ru-RU" dirty="0"/>
            </a:br>
            <a:endParaRPr lang="ru-RU" dirty="0"/>
          </a:p>
        </p:txBody>
      </p:sp>
      <p:sp>
        <p:nvSpPr>
          <p:cNvPr id="3" name="Прямоугольник 2"/>
          <p:cNvSpPr/>
          <p:nvPr/>
        </p:nvSpPr>
        <p:spPr>
          <a:xfrm>
            <a:off x="53445" y="-83624"/>
            <a:ext cx="498856"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8</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9181539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376" y="0"/>
            <a:ext cx="11991703" cy="7294305"/>
          </a:xfrm>
          <a:prstGeom prst="rect">
            <a:avLst/>
          </a:prstGeom>
          <a:noFill/>
        </p:spPr>
        <p:txBody>
          <a:bodyPr wrap="square" rtlCol="0">
            <a:spAutoFit/>
          </a:bodyPr>
          <a:lstStyle/>
          <a:p>
            <a:r>
              <a:rPr lang="ru-RU" b="1" dirty="0" smtClean="0"/>
              <a:t>    </a:t>
            </a:r>
            <a:r>
              <a:rPr lang="ru-RU" b="1" dirty="0" smtClean="0">
                <a:solidFill>
                  <a:schemeClr val="tx1">
                    <a:lumMod val="50000"/>
                  </a:schemeClr>
                </a:solidFill>
              </a:rPr>
              <a:t>  Страница 8 и 9 . Заштрихуй!</a:t>
            </a:r>
            <a:r>
              <a:rPr lang="ru-RU" dirty="0" smtClean="0">
                <a:solidFill>
                  <a:schemeClr val="tx1">
                    <a:lumMod val="50000"/>
                  </a:schemeClr>
                </a:solidFill>
              </a:rPr>
              <a:t/>
            </a:r>
            <a:br>
              <a:rPr lang="ru-RU" dirty="0" smtClean="0">
                <a:solidFill>
                  <a:schemeClr val="tx1">
                    <a:lumMod val="50000"/>
                  </a:schemeClr>
                </a:solidFill>
              </a:rPr>
            </a:br>
            <a:r>
              <a:rPr lang="ru-RU" dirty="0" smtClean="0">
                <a:solidFill>
                  <a:schemeClr val="tx1">
                    <a:lumMod val="50000"/>
                  </a:schemeClr>
                </a:solidFill>
              </a:rPr>
              <a:t>      </a:t>
            </a:r>
            <a:r>
              <a:rPr lang="ru-RU" u="sng" dirty="0" smtClean="0">
                <a:solidFill>
                  <a:schemeClr val="tx1">
                    <a:lumMod val="50000"/>
                  </a:schemeClr>
                </a:solidFill>
              </a:rPr>
              <a:t>Цель:</a:t>
            </a:r>
            <a:r>
              <a:rPr lang="ru-RU" dirty="0" smtClean="0">
                <a:solidFill>
                  <a:schemeClr val="tx1">
                    <a:lumMod val="50000"/>
                  </a:schemeClr>
                </a:solidFill>
              </a:rPr>
              <a:t> Способствовать развитию  концентрации внимания, развитие аккуратности и навыка доведения дела до конца</a:t>
            </a:r>
            <a:br>
              <a:rPr lang="ru-RU" dirty="0" smtClean="0">
                <a:solidFill>
                  <a:schemeClr val="tx1">
                    <a:lumMod val="50000"/>
                  </a:schemeClr>
                </a:solidFill>
              </a:rPr>
            </a:br>
            <a:r>
              <a:rPr lang="ru-RU" u="sng" dirty="0" smtClean="0">
                <a:solidFill>
                  <a:schemeClr val="tx1">
                    <a:lumMod val="50000"/>
                  </a:schemeClr>
                </a:solidFill>
              </a:rPr>
              <a:t>Ход:</a:t>
            </a:r>
            <a:r>
              <a:rPr lang="ru-RU" dirty="0" smtClean="0">
                <a:solidFill>
                  <a:schemeClr val="tx1">
                    <a:lumMod val="50000"/>
                  </a:schemeClr>
                </a:solidFill>
              </a:rPr>
              <a:t> Провести пальчиковую гимнастику ( напоминание – зеленая звезда).Штриховки с различным направлением движения руки. Ребёнка просят выполнить различные виды штриховок по образцам в пустых клеточках, геометрических фигурах, силуэтах животных: вертикальные (сверху вниз), горизонтальные (слева направо), наклонные, «клубочками» (круговые движения руки), полукругами. Линии сложной формы должны выполняться одним движением кисти руки. Штриховки вначале должны быть крупными, по мере приобретения ребенком навыка выполнения их размер уменьшается. При этом надо обратить внимание на уменьшение амплитуды движений кисти руки.</a:t>
            </a:r>
          </a:p>
          <a:p>
            <a:r>
              <a:rPr lang="ru-RU" b="1" dirty="0">
                <a:solidFill>
                  <a:schemeClr val="tx1">
                    <a:lumMod val="50000"/>
                  </a:schemeClr>
                </a:solidFill>
              </a:rPr>
              <a:t>Страница 10. </a:t>
            </a:r>
            <a:r>
              <a:rPr lang="ru-RU" b="1" dirty="0" smtClean="0">
                <a:solidFill>
                  <a:schemeClr val="tx1">
                    <a:lumMod val="50000"/>
                  </a:schemeClr>
                </a:solidFill>
              </a:rPr>
              <a:t>Разомнемся?</a:t>
            </a:r>
            <a:endParaRPr lang="ru-RU" b="1" dirty="0">
              <a:solidFill>
                <a:schemeClr val="tx1">
                  <a:lumMod val="50000"/>
                </a:schemeClr>
              </a:solidFill>
            </a:endParaRPr>
          </a:p>
          <a:p>
            <a:r>
              <a:rPr lang="ru-RU" u="sng" dirty="0" smtClean="0">
                <a:solidFill>
                  <a:schemeClr val="tx1">
                    <a:lumMod val="50000"/>
                  </a:schemeClr>
                </a:solidFill>
              </a:rPr>
              <a:t>Цель:</a:t>
            </a:r>
            <a:r>
              <a:rPr lang="ru-RU" dirty="0" smtClean="0">
                <a:solidFill>
                  <a:schemeClr val="tx1">
                    <a:lumMod val="50000"/>
                  </a:schemeClr>
                </a:solidFill>
              </a:rPr>
              <a:t> </a:t>
            </a:r>
            <a:r>
              <a:rPr lang="ru-RU" dirty="0">
                <a:solidFill>
                  <a:schemeClr val="tx1">
                    <a:lumMod val="50000"/>
                  </a:schemeClr>
                </a:solidFill>
              </a:rPr>
              <a:t>развитие ловкости и подвижности пальцев рук, внимания и скорости реакции </a:t>
            </a:r>
            <a:r>
              <a:rPr lang="ru-RU" dirty="0" smtClean="0">
                <a:solidFill>
                  <a:schemeClr val="tx1">
                    <a:lumMod val="50000"/>
                  </a:schemeClr>
                </a:solidFill>
              </a:rPr>
              <a:t>ребенка</a:t>
            </a:r>
          </a:p>
          <a:p>
            <a:r>
              <a:rPr lang="ru-RU" u="sng" dirty="0" smtClean="0">
                <a:solidFill>
                  <a:schemeClr val="tx1">
                    <a:lumMod val="50000"/>
                  </a:schemeClr>
                </a:solidFill>
              </a:rPr>
              <a:t>Ход:</a:t>
            </a:r>
            <a:r>
              <a:rPr lang="ru-RU" dirty="0" smtClean="0">
                <a:solidFill>
                  <a:schemeClr val="tx1">
                    <a:lumMod val="50000"/>
                  </a:schemeClr>
                </a:solidFill>
              </a:rPr>
              <a:t> 1. </a:t>
            </a:r>
            <a:r>
              <a:rPr lang="ru-RU" dirty="0">
                <a:solidFill>
                  <a:schemeClr val="tx1">
                    <a:lumMod val="50000"/>
                  </a:schemeClr>
                </a:solidFill>
              </a:rPr>
              <a:t>Обе ладони лежат на столе. Правая – вниз, левая – вверх. По команде ладони меняются местами: правая – вверх, левая – вниз</a:t>
            </a:r>
            <a:r>
              <a:rPr lang="ru-RU" dirty="0" smtClean="0">
                <a:solidFill>
                  <a:schemeClr val="tx1">
                    <a:lumMod val="50000"/>
                  </a:schemeClr>
                </a:solidFill>
              </a:rPr>
              <a:t>.</a:t>
            </a:r>
          </a:p>
          <a:p>
            <a:r>
              <a:rPr lang="ru-RU" dirty="0" smtClean="0">
                <a:solidFill>
                  <a:schemeClr val="tx1">
                    <a:lumMod val="50000"/>
                  </a:schemeClr>
                </a:solidFill>
              </a:rPr>
              <a:t>2. </a:t>
            </a:r>
            <a:r>
              <a:rPr lang="ru-RU" dirty="0">
                <a:solidFill>
                  <a:schemeClr val="tx1">
                    <a:lumMod val="50000"/>
                  </a:schemeClr>
                </a:solidFill>
              </a:rPr>
              <a:t>Руки вытягиваются вперед, пальцы растопыриваются, как можно сильнее напрягаются, а затем расслабляются, руки опускают и слегка трясут ими</a:t>
            </a:r>
            <a:r>
              <a:rPr lang="ru-RU" dirty="0" smtClean="0">
                <a:solidFill>
                  <a:schemeClr val="tx1">
                    <a:lumMod val="50000"/>
                  </a:schemeClr>
                </a:solidFill>
              </a:rPr>
              <a:t>.</a:t>
            </a:r>
          </a:p>
          <a:p>
            <a:r>
              <a:rPr lang="ru-RU" dirty="0" smtClean="0">
                <a:solidFill>
                  <a:schemeClr val="tx1">
                    <a:lumMod val="50000"/>
                  </a:schemeClr>
                </a:solidFill>
              </a:rPr>
              <a:t>3. </a:t>
            </a:r>
            <a:r>
              <a:rPr lang="ru-RU" dirty="0">
                <a:solidFill>
                  <a:schemeClr val="tx1">
                    <a:lumMod val="50000"/>
                  </a:schemeClr>
                </a:solidFill>
              </a:rPr>
              <a:t>На раз – подушечки пальцев поджимаются к верхней части ладони, на два – пальцы быстро выпрямляются и растопыриваются</a:t>
            </a:r>
            <a:r>
              <a:rPr lang="ru-RU" dirty="0" smtClean="0">
                <a:solidFill>
                  <a:schemeClr val="tx1">
                    <a:lumMod val="50000"/>
                  </a:schemeClr>
                </a:solidFill>
              </a:rPr>
              <a:t>.</a:t>
            </a:r>
          </a:p>
          <a:p>
            <a:r>
              <a:rPr lang="ru-RU" dirty="0" smtClean="0">
                <a:solidFill>
                  <a:schemeClr val="tx1">
                    <a:lumMod val="50000"/>
                  </a:schemeClr>
                </a:solidFill>
              </a:rPr>
              <a:t>4. </a:t>
            </a:r>
            <a:r>
              <a:rPr lang="ru-RU" dirty="0">
                <a:solidFill>
                  <a:schemeClr val="tx1">
                    <a:lumMod val="50000"/>
                  </a:schemeClr>
                </a:solidFill>
              </a:rPr>
              <a:t>Предплечье вертикально, ладонь находится под прямым углом, все пальцы прижаты. Вращение кистями от себя и к себе.</a:t>
            </a:r>
          </a:p>
          <a:p>
            <a:r>
              <a:rPr lang="ru-RU" dirty="0" smtClean="0">
                <a:solidFill>
                  <a:schemeClr val="tx1">
                    <a:lumMod val="50000"/>
                  </a:schemeClr>
                </a:solidFill>
              </a:rPr>
              <a:t> </a:t>
            </a:r>
            <a:r>
              <a:rPr lang="ru-RU" dirty="0">
                <a:solidFill>
                  <a:schemeClr val="tx1">
                    <a:lumMod val="50000"/>
                  </a:schemeClr>
                </a:solidFill>
              </a:rPr>
              <a:t>Руки сжимают в кулачки, вытягивают вверх большие пальцы, сгибают и разгибают их. Такое же упражнение делают со всеми остальными пальцами: указательным, средним, безымянным, мизинцем</a:t>
            </a:r>
            <a:r>
              <a:rPr lang="ru-RU" dirty="0" smtClean="0">
                <a:solidFill>
                  <a:schemeClr val="tx1">
                    <a:lumMod val="50000"/>
                  </a:schemeClr>
                </a:solidFill>
              </a:rPr>
              <a:t>.</a:t>
            </a:r>
          </a:p>
          <a:p>
            <a:r>
              <a:rPr lang="ru-RU" dirty="0">
                <a:solidFill>
                  <a:schemeClr val="tx1">
                    <a:lumMod val="50000"/>
                  </a:schemeClr>
                </a:solidFill>
              </a:rPr>
              <a:t>5 </a:t>
            </a:r>
            <a:r>
              <a:rPr lang="ru-RU" dirty="0" smtClean="0">
                <a:solidFill>
                  <a:schemeClr val="tx1">
                    <a:lumMod val="50000"/>
                  </a:schemeClr>
                </a:solidFill>
              </a:rPr>
              <a:t>Ладони </a:t>
            </a:r>
            <a:r>
              <a:rPr lang="ru-RU" dirty="0">
                <a:solidFill>
                  <a:schemeClr val="tx1">
                    <a:lumMod val="50000"/>
                  </a:schemeClr>
                </a:solidFill>
              </a:rPr>
              <a:t>поставлены вертикально друг другу и сомкнуты. Затем ладони размыкаются.</a:t>
            </a:r>
          </a:p>
          <a:p>
            <a:endParaRPr lang="ru-RU" dirty="0" smtClean="0"/>
          </a:p>
          <a:p>
            <a:endParaRPr lang="ru-RU" u="sng" dirty="0"/>
          </a:p>
        </p:txBody>
      </p:sp>
      <p:sp>
        <p:nvSpPr>
          <p:cNvPr id="3" name="Прямоугольник 2"/>
          <p:cNvSpPr/>
          <p:nvPr/>
        </p:nvSpPr>
        <p:spPr>
          <a:xfrm>
            <a:off x="53445" y="-83624"/>
            <a:ext cx="498856"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9</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953288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130628"/>
            <a:ext cx="12131040" cy="7294305"/>
          </a:xfrm>
          <a:prstGeom prst="rect">
            <a:avLst/>
          </a:prstGeom>
          <a:noFill/>
        </p:spPr>
        <p:txBody>
          <a:bodyPr wrap="square" rtlCol="0">
            <a:spAutoFit/>
          </a:bodyPr>
          <a:lstStyle/>
          <a:p>
            <a:r>
              <a:rPr lang="ru-RU" b="1" dirty="0" smtClean="0"/>
              <a:t>          Страница 11. Сможешь повторить?</a:t>
            </a:r>
          </a:p>
          <a:p>
            <a:r>
              <a:rPr lang="ru-RU" dirty="0" smtClean="0"/>
              <a:t>          </a:t>
            </a:r>
            <a:r>
              <a:rPr lang="ru-RU" u="sng" dirty="0" smtClean="0">
                <a:solidFill>
                  <a:schemeClr val="tx1">
                    <a:lumMod val="50000"/>
                  </a:schemeClr>
                </a:solidFill>
              </a:rPr>
              <a:t>Цель:</a:t>
            </a:r>
            <a:r>
              <a:rPr lang="ru-RU" dirty="0" smtClean="0">
                <a:solidFill>
                  <a:schemeClr val="tx1">
                    <a:lumMod val="50000"/>
                  </a:schemeClr>
                </a:solidFill>
              </a:rPr>
              <a:t> </a:t>
            </a:r>
            <a:r>
              <a:rPr lang="ru-RU" dirty="0">
                <a:solidFill>
                  <a:schemeClr val="tx1">
                    <a:lumMod val="50000"/>
                  </a:schemeClr>
                </a:solidFill>
              </a:rPr>
              <a:t>Р</a:t>
            </a:r>
            <a:r>
              <a:rPr lang="ru-RU" dirty="0" smtClean="0">
                <a:solidFill>
                  <a:schemeClr val="tx1">
                    <a:lumMod val="50000"/>
                  </a:schemeClr>
                </a:solidFill>
              </a:rPr>
              <a:t>азвитие </a:t>
            </a:r>
            <a:r>
              <a:rPr lang="ru-RU" dirty="0">
                <a:solidFill>
                  <a:schemeClr val="tx1">
                    <a:lumMod val="50000"/>
                  </a:schemeClr>
                </a:solidFill>
              </a:rPr>
              <a:t>координации движений </a:t>
            </a:r>
            <a:r>
              <a:rPr lang="ru-RU" dirty="0" smtClean="0">
                <a:solidFill>
                  <a:schemeClr val="tx1">
                    <a:lumMod val="50000"/>
                  </a:schemeClr>
                </a:solidFill>
              </a:rPr>
              <a:t>руки</a:t>
            </a:r>
          </a:p>
          <a:p>
            <a:r>
              <a:rPr lang="ru-RU" u="sng" dirty="0" smtClean="0">
                <a:solidFill>
                  <a:schemeClr val="tx1">
                    <a:lumMod val="50000"/>
                  </a:schemeClr>
                </a:solidFill>
              </a:rPr>
              <a:t>Ход:</a:t>
            </a:r>
            <a:r>
              <a:rPr lang="ru-RU" dirty="0" smtClean="0">
                <a:solidFill>
                  <a:schemeClr val="tx1">
                    <a:lumMod val="50000"/>
                  </a:schemeClr>
                </a:solidFill>
              </a:rPr>
              <a:t> </a:t>
            </a:r>
            <a:r>
              <a:rPr lang="ru-RU" dirty="0">
                <a:solidFill>
                  <a:schemeClr val="tx1">
                    <a:lumMod val="50000"/>
                  </a:schemeClr>
                </a:solidFill>
              </a:rPr>
              <a:t>Ребенку предлагается распечатка листа в </a:t>
            </a:r>
            <a:r>
              <a:rPr lang="ru-RU" dirty="0" smtClean="0">
                <a:solidFill>
                  <a:schemeClr val="tx1">
                    <a:lumMod val="50000"/>
                  </a:schemeClr>
                </a:solidFill>
              </a:rPr>
              <a:t>клетку, </a:t>
            </a:r>
            <a:r>
              <a:rPr lang="ru-RU" dirty="0">
                <a:solidFill>
                  <a:schemeClr val="tx1">
                    <a:lumMod val="50000"/>
                  </a:schemeClr>
                </a:solidFill>
              </a:rPr>
              <a:t>где изображены различные </a:t>
            </a:r>
            <a:r>
              <a:rPr lang="ru-RU" dirty="0" smtClean="0">
                <a:solidFill>
                  <a:schemeClr val="tx1">
                    <a:lumMod val="50000"/>
                  </a:schemeClr>
                </a:solidFill>
              </a:rPr>
              <a:t>узоры. Ребенка </a:t>
            </a:r>
            <a:r>
              <a:rPr lang="ru-RU" dirty="0">
                <a:solidFill>
                  <a:schemeClr val="tx1">
                    <a:lumMod val="50000"/>
                  </a:schemeClr>
                </a:solidFill>
              </a:rPr>
              <a:t>просят продолжить узор по заданному образцу.</a:t>
            </a:r>
            <a:endParaRPr lang="ru-RU" dirty="0" smtClean="0">
              <a:solidFill>
                <a:schemeClr val="tx1">
                  <a:lumMod val="50000"/>
                </a:schemeClr>
              </a:solidFill>
            </a:endParaRPr>
          </a:p>
          <a:p>
            <a:r>
              <a:rPr lang="ru-RU" b="1" dirty="0" smtClean="0">
                <a:solidFill>
                  <a:schemeClr val="tx1">
                    <a:lumMod val="50000"/>
                  </a:schemeClr>
                </a:solidFill>
              </a:rPr>
              <a:t>Страница 12. Окунемся в творчество?</a:t>
            </a:r>
          </a:p>
          <a:p>
            <a:r>
              <a:rPr lang="ru-RU" u="sng" dirty="0" smtClean="0">
                <a:solidFill>
                  <a:schemeClr val="tx1">
                    <a:lumMod val="50000"/>
                  </a:schemeClr>
                </a:solidFill>
              </a:rPr>
              <a:t>Цель</a:t>
            </a:r>
            <a:r>
              <a:rPr lang="ru-RU" dirty="0" smtClean="0">
                <a:solidFill>
                  <a:schemeClr val="tx1">
                    <a:lumMod val="50000"/>
                  </a:schemeClr>
                </a:solidFill>
              </a:rPr>
              <a:t>: Развитие </a:t>
            </a:r>
            <a:r>
              <a:rPr lang="ru-RU" dirty="0">
                <a:solidFill>
                  <a:schemeClr val="tx1">
                    <a:lumMod val="50000"/>
                  </a:schemeClr>
                </a:solidFill>
              </a:rPr>
              <a:t>и  укрепление </a:t>
            </a:r>
            <a:r>
              <a:rPr lang="ru-RU" dirty="0" smtClean="0">
                <a:solidFill>
                  <a:schemeClr val="tx1">
                    <a:lumMod val="50000"/>
                  </a:schemeClr>
                </a:solidFill>
              </a:rPr>
              <a:t> мышц руки</a:t>
            </a:r>
            <a:r>
              <a:rPr lang="ru-RU" dirty="0">
                <a:solidFill>
                  <a:schemeClr val="tx1">
                    <a:lumMod val="50000"/>
                  </a:schemeClr>
                </a:solidFill>
              </a:rPr>
              <a:t>, развитие мелкой моторики, чувства цвета и </a:t>
            </a:r>
            <a:r>
              <a:rPr lang="ru-RU" dirty="0" smtClean="0">
                <a:solidFill>
                  <a:schemeClr val="tx1">
                    <a:lumMod val="50000"/>
                  </a:schemeClr>
                </a:solidFill>
              </a:rPr>
              <a:t>формы.</a:t>
            </a:r>
            <a:endParaRPr lang="ru-RU" u="sng" dirty="0" smtClean="0">
              <a:solidFill>
                <a:schemeClr val="tx1">
                  <a:lumMod val="50000"/>
                </a:schemeClr>
              </a:solidFill>
            </a:endParaRPr>
          </a:p>
          <a:p>
            <a:r>
              <a:rPr lang="ru-RU" u="sng" dirty="0" smtClean="0">
                <a:solidFill>
                  <a:schemeClr val="tx1">
                    <a:lumMod val="50000"/>
                  </a:schemeClr>
                </a:solidFill>
              </a:rPr>
              <a:t>Ход:</a:t>
            </a:r>
            <a:r>
              <a:rPr lang="ru-RU" dirty="0" smtClean="0">
                <a:solidFill>
                  <a:schemeClr val="tx1">
                    <a:lumMod val="50000"/>
                  </a:schemeClr>
                </a:solidFill>
              </a:rPr>
              <a:t> Провести </a:t>
            </a:r>
            <a:r>
              <a:rPr lang="ru-RU" dirty="0">
                <a:solidFill>
                  <a:schemeClr val="tx1">
                    <a:lumMod val="50000"/>
                  </a:schemeClr>
                </a:solidFill>
              </a:rPr>
              <a:t>пальчиковую гимнастику ( напоминание – </a:t>
            </a:r>
            <a:r>
              <a:rPr lang="ru-RU" dirty="0" smtClean="0">
                <a:solidFill>
                  <a:schemeClr val="tx1">
                    <a:lumMod val="50000"/>
                  </a:schemeClr>
                </a:solidFill>
              </a:rPr>
              <a:t>зеленая и синяя </a:t>
            </a:r>
            <a:r>
              <a:rPr lang="ru-RU" dirty="0">
                <a:solidFill>
                  <a:schemeClr val="tx1">
                    <a:lumMod val="50000"/>
                  </a:schemeClr>
                </a:solidFill>
              </a:rPr>
              <a:t>звезда</a:t>
            </a:r>
            <a:r>
              <a:rPr lang="ru-RU" dirty="0" smtClean="0">
                <a:solidFill>
                  <a:schemeClr val="tx1">
                    <a:lumMod val="50000"/>
                  </a:schemeClr>
                </a:solidFill>
              </a:rPr>
              <a:t>).</a:t>
            </a:r>
            <a:br>
              <a:rPr lang="ru-RU" dirty="0" smtClean="0">
                <a:solidFill>
                  <a:schemeClr val="tx1">
                    <a:lumMod val="50000"/>
                  </a:schemeClr>
                </a:solidFill>
              </a:rPr>
            </a:br>
            <a:r>
              <a:rPr lang="ru-RU" dirty="0" smtClean="0">
                <a:solidFill>
                  <a:schemeClr val="tx1">
                    <a:lumMod val="50000"/>
                  </a:schemeClr>
                </a:solidFill>
              </a:rPr>
              <a:t>1) Ребенка просят закрасить любым цветом круги. Цвет должен быть ровным и не выходить за края.</a:t>
            </a:r>
          </a:p>
          <a:p>
            <a:r>
              <a:rPr lang="ru-RU" dirty="0" smtClean="0">
                <a:solidFill>
                  <a:schemeClr val="tx1">
                    <a:lumMod val="50000"/>
                  </a:schemeClr>
                </a:solidFill>
              </a:rPr>
              <a:t>2) При выполнении обрывной аппликации напомнить </a:t>
            </a:r>
            <a:r>
              <a:rPr lang="ru-RU" dirty="0">
                <a:solidFill>
                  <a:schemeClr val="tx1">
                    <a:lumMod val="50000"/>
                  </a:schemeClr>
                </a:solidFill>
              </a:rPr>
              <a:t>правила работы с клеем</a:t>
            </a:r>
            <a:endParaRPr lang="ru-RU" dirty="0" smtClean="0">
              <a:solidFill>
                <a:schemeClr val="tx1">
                  <a:lumMod val="50000"/>
                </a:schemeClr>
              </a:solidFill>
            </a:endParaRPr>
          </a:p>
          <a:p>
            <a:r>
              <a:rPr lang="ru-RU" dirty="0">
                <a:solidFill>
                  <a:schemeClr val="tx1">
                    <a:lumMod val="50000"/>
                  </a:schemeClr>
                </a:solidFill>
              </a:rPr>
              <a:t>Общая схема исполнения обрывной аппликации будет выглядеть </a:t>
            </a:r>
            <a:r>
              <a:rPr lang="ru-RU" dirty="0" smtClean="0">
                <a:solidFill>
                  <a:schemeClr val="tx1">
                    <a:lumMod val="50000"/>
                  </a:schemeClr>
                </a:solidFill>
              </a:rPr>
              <a:t>так.</a:t>
            </a:r>
          </a:p>
          <a:p>
            <a:r>
              <a:rPr lang="ru-RU" dirty="0" smtClean="0">
                <a:solidFill>
                  <a:schemeClr val="tx1">
                    <a:lumMod val="50000"/>
                  </a:schemeClr>
                </a:solidFill>
              </a:rPr>
              <a:t> Выберите </a:t>
            </a:r>
            <a:r>
              <a:rPr lang="ru-RU" dirty="0">
                <a:solidFill>
                  <a:schemeClr val="tx1">
                    <a:lumMod val="50000"/>
                  </a:schemeClr>
                </a:solidFill>
              </a:rPr>
              <a:t>картон или плотную цветную бумагу для </a:t>
            </a:r>
            <a:r>
              <a:rPr lang="ru-RU" dirty="0" smtClean="0">
                <a:solidFill>
                  <a:schemeClr val="tx1">
                    <a:lumMod val="50000"/>
                  </a:schemeClr>
                </a:solidFill>
              </a:rPr>
              <a:t>основы. </a:t>
            </a:r>
            <a:r>
              <a:rPr lang="ru-RU" dirty="0">
                <a:solidFill>
                  <a:schemeClr val="tx1">
                    <a:lumMod val="50000"/>
                  </a:schemeClr>
                </a:solidFill>
              </a:rPr>
              <a:t>Техника очень напоминает раскраску, в которой заранее даны контуры, и нужно только раскрасить их определенным цветом. Только в случае с аппликацией будем не разукрашивать, а заклеивать обрывками цветной бумаги. Готовим кусочки бумаги нужного цвета. Они могут быть разных размеров, но желательно сначала помочь малышу определиться с размерами кусочков бумаги и показать, как именно необходимо аккуратно обрывать бумагу. Начинаем заполнять пространство внутри контура кусочками нужного цвета. Начинаем с больших по размеру и завершаем маленькими. Каждый обрывок бумаги наклеиваем отдельно. Следите, чтобы малыш не вылезал за края контура, иначе аппликация получится некрасивой</a:t>
            </a:r>
            <a:r>
              <a:rPr lang="ru-RU" dirty="0" smtClean="0">
                <a:solidFill>
                  <a:schemeClr val="tx1">
                    <a:lumMod val="50000"/>
                  </a:schemeClr>
                </a:solidFill>
              </a:rPr>
              <a:t>.</a:t>
            </a:r>
          </a:p>
          <a:p>
            <a:r>
              <a:rPr lang="ru-RU" b="1" dirty="0">
                <a:solidFill>
                  <a:schemeClr val="tx1">
                    <a:lumMod val="50000"/>
                  </a:schemeClr>
                </a:solidFill>
              </a:rPr>
              <a:t>Страница 13</a:t>
            </a:r>
            <a:r>
              <a:rPr lang="ru-RU" b="1" dirty="0" smtClean="0">
                <a:solidFill>
                  <a:schemeClr val="tx1">
                    <a:lumMod val="50000"/>
                  </a:schemeClr>
                </a:solidFill>
              </a:rPr>
              <a:t>. Попробуем</a:t>
            </a:r>
            <a:r>
              <a:rPr lang="ru-RU" b="1" dirty="0">
                <a:solidFill>
                  <a:schemeClr val="tx1">
                    <a:lumMod val="50000"/>
                  </a:schemeClr>
                </a:solidFill>
              </a:rPr>
              <a:t>?</a:t>
            </a:r>
          </a:p>
          <a:p>
            <a:r>
              <a:rPr lang="ru-RU" u="sng" dirty="0" smtClean="0">
                <a:solidFill>
                  <a:schemeClr val="tx1">
                    <a:lumMod val="50000"/>
                  </a:schemeClr>
                </a:solidFill>
              </a:rPr>
              <a:t>Цель:</a:t>
            </a:r>
            <a:r>
              <a:rPr lang="ru-RU" dirty="0" smtClean="0">
                <a:solidFill>
                  <a:schemeClr val="tx1">
                    <a:lumMod val="50000"/>
                  </a:schemeClr>
                </a:solidFill>
              </a:rPr>
              <a:t> </a:t>
            </a:r>
            <a:r>
              <a:rPr lang="ru-RU" dirty="0">
                <a:solidFill>
                  <a:schemeClr val="tx1">
                    <a:lumMod val="50000"/>
                  </a:schemeClr>
                </a:solidFill>
              </a:rPr>
              <a:t>Ф</a:t>
            </a:r>
            <a:r>
              <a:rPr lang="ru-RU" dirty="0" smtClean="0">
                <a:solidFill>
                  <a:schemeClr val="tx1">
                    <a:lumMod val="50000"/>
                  </a:schemeClr>
                </a:solidFill>
              </a:rPr>
              <a:t>ормирование </a:t>
            </a:r>
            <a:r>
              <a:rPr lang="ru-RU" dirty="0">
                <a:solidFill>
                  <a:schemeClr val="tx1">
                    <a:lumMod val="50000"/>
                  </a:schemeClr>
                </a:solidFill>
              </a:rPr>
              <a:t>координации движений укрепление мышц руки. </a:t>
            </a:r>
          </a:p>
          <a:p>
            <a:r>
              <a:rPr lang="ru-RU" u="sng" dirty="0" smtClean="0">
                <a:solidFill>
                  <a:schemeClr val="tx1">
                    <a:lumMod val="50000"/>
                  </a:schemeClr>
                </a:solidFill>
              </a:rPr>
              <a:t>Ход:</a:t>
            </a:r>
            <a:r>
              <a:rPr lang="ru-RU" dirty="0" smtClean="0">
                <a:solidFill>
                  <a:schemeClr val="tx1">
                    <a:lumMod val="50000"/>
                  </a:schemeClr>
                </a:solidFill>
              </a:rPr>
              <a:t> </a:t>
            </a:r>
            <a:r>
              <a:rPr lang="ru-RU" dirty="0">
                <a:solidFill>
                  <a:schemeClr val="tx1">
                    <a:lumMod val="50000"/>
                  </a:schemeClr>
                </a:solidFill>
              </a:rPr>
              <a:t>1) Ребенку предлагается распечатка листа в клетку, где изображены различные узоры, элементы букв и предметов. Он должен обвести сначала все по контуру, а потом продолжить ряд самостоятельно</a:t>
            </a:r>
          </a:p>
          <a:p>
            <a:r>
              <a:rPr lang="ru-RU" dirty="0">
                <a:solidFill>
                  <a:schemeClr val="tx1">
                    <a:lumMod val="50000"/>
                  </a:schemeClr>
                </a:solidFill>
              </a:rPr>
              <a:t>2) Ребенок должен обвести предметы по контуру и после раскрасить их.</a:t>
            </a:r>
          </a:p>
          <a:p>
            <a:endParaRPr lang="ru-RU" dirty="0" smtClean="0"/>
          </a:p>
          <a:p>
            <a:endParaRPr lang="ru-RU" dirty="0"/>
          </a:p>
          <a:p>
            <a:endParaRPr lang="ru-RU" dirty="0"/>
          </a:p>
        </p:txBody>
      </p:sp>
      <p:sp>
        <p:nvSpPr>
          <p:cNvPr id="4" name="Прямоугольник 3"/>
          <p:cNvSpPr/>
          <p:nvPr/>
        </p:nvSpPr>
        <p:spPr>
          <a:xfrm>
            <a:off x="-86230" y="0"/>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10</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3212803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05097"/>
            <a:ext cx="10920549" cy="1477328"/>
          </a:xfrm>
          <a:prstGeom prst="rect">
            <a:avLst/>
          </a:prstGeom>
          <a:noFill/>
        </p:spPr>
        <p:txBody>
          <a:bodyPr wrap="square" rtlCol="0">
            <a:spAutoFit/>
          </a:bodyPr>
          <a:lstStyle/>
          <a:p>
            <a:r>
              <a:rPr lang="ru-RU" b="1" dirty="0" smtClean="0"/>
              <a:t>Страница 14 Попробуем?</a:t>
            </a:r>
          </a:p>
          <a:p>
            <a:r>
              <a:rPr lang="ru-RU" u="sng" dirty="0" smtClean="0">
                <a:solidFill>
                  <a:schemeClr val="tx1">
                    <a:lumMod val="50000"/>
                  </a:schemeClr>
                </a:solidFill>
              </a:rPr>
              <a:t>Цель:</a:t>
            </a:r>
            <a:r>
              <a:rPr lang="ru-RU" dirty="0" smtClean="0">
                <a:solidFill>
                  <a:schemeClr val="tx1">
                    <a:lumMod val="50000"/>
                  </a:schemeClr>
                </a:solidFill>
              </a:rPr>
              <a:t> </a:t>
            </a:r>
            <a:r>
              <a:rPr lang="ru-RU" dirty="0">
                <a:solidFill>
                  <a:schemeClr val="tx1">
                    <a:lumMod val="50000"/>
                  </a:schemeClr>
                </a:solidFill>
              </a:rPr>
              <a:t>Ф</a:t>
            </a:r>
            <a:r>
              <a:rPr lang="ru-RU" dirty="0" smtClean="0">
                <a:solidFill>
                  <a:schemeClr val="tx1">
                    <a:lumMod val="50000"/>
                  </a:schemeClr>
                </a:solidFill>
              </a:rPr>
              <a:t>ормирование </a:t>
            </a:r>
            <a:r>
              <a:rPr lang="ru-RU" dirty="0">
                <a:solidFill>
                  <a:schemeClr val="tx1">
                    <a:lumMod val="50000"/>
                  </a:schemeClr>
                </a:solidFill>
              </a:rPr>
              <a:t>координации </a:t>
            </a:r>
            <a:r>
              <a:rPr lang="ru-RU" dirty="0" smtClean="0">
                <a:solidFill>
                  <a:schemeClr val="tx1">
                    <a:lumMod val="50000"/>
                  </a:schemeClr>
                </a:solidFill>
              </a:rPr>
              <a:t>движений, </a:t>
            </a:r>
            <a:r>
              <a:rPr lang="ru-RU" dirty="0">
                <a:solidFill>
                  <a:schemeClr val="tx1">
                    <a:lumMod val="50000"/>
                  </a:schemeClr>
                </a:solidFill>
              </a:rPr>
              <a:t>укрепление мышц руки. </a:t>
            </a:r>
          </a:p>
          <a:p>
            <a:r>
              <a:rPr lang="ru-RU" u="sng" dirty="0" smtClean="0">
                <a:solidFill>
                  <a:schemeClr val="tx1">
                    <a:lumMod val="50000"/>
                  </a:schemeClr>
                </a:solidFill>
              </a:rPr>
              <a:t>Ход:</a:t>
            </a:r>
            <a:r>
              <a:rPr lang="ru-RU" dirty="0" smtClean="0">
                <a:solidFill>
                  <a:schemeClr val="tx1">
                    <a:lumMod val="50000"/>
                  </a:schemeClr>
                </a:solidFill>
              </a:rPr>
              <a:t>  Выпишите проблемные элементы букв и буквы в целом на ваше усмотрение опираясь на </a:t>
            </a:r>
            <a:r>
              <a:rPr lang="ru-RU" dirty="0" err="1" smtClean="0">
                <a:solidFill>
                  <a:schemeClr val="tx1">
                    <a:lumMod val="50000"/>
                  </a:schemeClr>
                </a:solidFill>
              </a:rPr>
              <a:t>стр</a:t>
            </a:r>
            <a:r>
              <a:rPr lang="ru-RU" dirty="0" smtClean="0">
                <a:solidFill>
                  <a:schemeClr val="tx1">
                    <a:lumMod val="50000"/>
                  </a:schemeClr>
                </a:solidFill>
              </a:rPr>
              <a:t> 4 тетради. Ребенку необходимо прописать  заданные элементы.</a:t>
            </a:r>
            <a:endParaRPr lang="ru-RU" dirty="0"/>
          </a:p>
          <a:p>
            <a:endParaRPr lang="ru-RU" dirty="0"/>
          </a:p>
        </p:txBody>
      </p:sp>
      <p:sp>
        <p:nvSpPr>
          <p:cNvPr id="3" name="Прямоугольник 2"/>
          <p:cNvSpPr/>
          <p:nvPr/>
        </p:nvSpPr>
        <p:spPr>
          <a:xfrm>
            <a:off x="-88068" y="-83624"/>
            <a:ext cx="781882"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11</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313196562"/>
      </p:ext>
    </p:extLst>
  </p:cSld>
  <p:clrMapOvr>
    <a:masterClrMapping/>
  </p:clrMapOvr>
  <p:timing>
    <p:tnLst>
      <p:par>
        <p:cTn id="1" dur="indefinite" restart="never" nodeType="tmRoot"/>
      </p:par>
    </p:tnLst>
  </p:timing>
</p:sld>
</file>

<file path=ppt/theme/theme1.xml><?xml version="1.0" encoding="utf-8"?>
<a:theme xmlns:a="http://schemas.openxmlformats.org/drawingml/2006/main" name="Children Happy 16x9">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7909083B-3485-49E7-BBE7-EFD488C62F99}" vid="{B57F6697-5DA8-422E-86BF-20B69A74A1E0}"/>
    </a:ext>
  </a:extLst>
</a:theme>
</file>

<file path=ppt/theme/theme2.xml><?xml version="1.0" encoding="utf-8"?>
<a:theme xmlns:a="http://schemas.openxmlformats.org/drawingml/2006/main" name="Office Them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22224F2-88E2-4E19-8BE2-5AB2030F71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Макет презентации с играющимися детьми (рисованное широкоэкранное изображение)</Template>
  <TotalTime>0</TotalTime>
  <Words>250</Words>
  <Application>Microsoft Office PowerPoint</Application>
  <PresentationFormat>Широкоэкранный</PresentationFormat>
  <Paragraphs>62</Paragraphs>
  <Slides>8</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8</vt:i4>
      </vt:variant>
    </vt:vector>
  </HeadingPairs>
  <TitlesOfParts>
    <vt:vector size="11" baseType="lpstr">
      <vt:lpstr>Euphemia</vt:lpstr>
      <vt:lpstr>Wingdings</vt:lpstr>
      <vt:lpstr>Children Happy 16x9</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2017-05-23T19:13:18Z</dcterms:created>
  <dcterms:modified xsi:type="dcterms:W3CDTF">2019-12-30T16:44:48Z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TC034618839991</vt:lpwstr>
  </property>
</Properties>
</file>