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7"/>
  </p:notesMasterIdLst>
  <p:handoutMasterIdLst>
    <p:handoutMasterId r:id="rId8"/>
  </p:handoutMasterIdLst>
  <p:sldIdLst>
    <p:sldId id="270" r:id="rId3"/>
    <p:sldId id="349" r:id="rId4"/>
    <p:sldId id="272" r:id="rId5"/>
    <p:sldId id="344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4660"/>
  </p:normalViewPr>
  <p:slideViewPr>
    <p:cSldViewPr snapToGrid="0">
      <p:cViewPr varScale="1">
        <p:scale>
          <a:sx n="88" d="100"/>
          <a:sy n="88" d="100"/>
        </p:scale>
        <p:origin x="50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138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33BB8-6C7A-4BE0-9B55-9EAC48D52EC6}" type="datetimeFigureOut">
              <a:rPr lang="ru-RU" smtClean="0"/>
              <a:t>30.12.2019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7AA83-DE31-4E93-AB07-EF7FB05F66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1EF64-F73B-4314-BB6F-BC0937BBDF19}" type="datetimeFigureOut">
              <a:rPr lang="ru-RU" smtClean="0"/>
              <a:t>30.12.2019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</a:t>
            </a:r>
            <a:r>
              <a:rPr lang="ru-RU" noProof="0" dirty="0" smtClean="0"/>
              <a:t>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E2820-AFE1-45FA-949E-17BDB534E1D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defTabSz="914400">
              <a:buNone/>
            </a:pPr>
            <a:fld id="{935E2820-AFE1-45FA-949E-17BDB534E1DC}" type="slidenum">
              <a:rPr lang="en-US" sz="1200" b="0" i="0">
                <a:latin typeface="Euphemia"/>
                <a:ea typeface="+mn-ea"/>
                <a:cs typeface="+mn-cs"/>
              </a:rPr>
              <a:t>1</a:t>
            </a:fld>
            <a:endParaRPr lang="en-US" sz="1200" b="0" i="0">
              <a:latin typeface="Euphemia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9056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9702-7FBF-4720-8670-571C5E7EEDDE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7AEA-BBBB-4C9B-AB23-214EAA8AB789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1CA30-F5CD-4CA0-B16A-349C6F830700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F48E-ABA0-4B58-B562-D1D7408067C4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034C-8BD9-4B0C-893B-33834FAB227F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87AA-CBCD-47F9-A04C-7106C508CDE4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CC9DD-75F5-4611-BA0B-CFB1A226639C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0F1F9-2D3D-4243-878F-D000C3F2A1C4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BCBE8-1824-4658-A8BB-BECFAEB7E35A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accent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CD17-C377-4DE5-9FCA-CC7471605C58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accent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E9F02-BE96-4BAE-86A5-1FA60D24CAE2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</a:t>
            </a:r>
            <a:r>
              <a:rPr lang="ru-RU" noProof="0" dirty="0" smtClean="0"/>
              <a:t>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9D3B9702-7FBF-4720-8670-571C5E7EEDDE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b="1">
                <a:solidFill>
                  <a:schemeClr val="accent2"/>
                </a:solidFill>
              </a:defRPr>
            </a:lvl1pPr>
          </a:lstStyle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7167" y="923749"/>
            <a:ext cx="8871267" cy="1174111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Зайка-развивайка</a:t>
            </a:r>
            <a:endParaRPr lang="ru-RU" sz="6600" b="1" i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  <a:latin typeface="Euphemia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7167" y="2097860"/>
            <a:ext cx="7091361" cy="838200"/>
          </a:xfrm>
        </p:spPr>
        <p:txBody>
          <a:bodyPr>
            <a:normAutofit/>
          </a:bodyPr>
          <a:lstStyle/>
          <a:p>
            <a:r>
              <a:rPr lang="ru-RU" sz="2400" b="0" i="1" dirty="0" smtClean="0">
                <a:solidFill>
                  <a:srgbClr val="DF5327"/>
                </a:solidFill>
              </a:rPr>
              <a:t> Пособие для учителя</a:t>
            </a:r>
            <a:endParaRPr lang="ru-RU" sz="2400" b="0" i="1" dirty="0">
              <a:solidFill>
                <a:srgbClr val="DF5327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45196" y="3185791"/>
            <a:ext cx="1994263" cy="3172935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556755" y="2194321"/>
            <a:ext cx="2557759" cy="35054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7835635" y="2001399"/>
            <a:ext cx="2797090" cy="4209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20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58751" y="0"/>
            <a:ext cx="3525259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Оглавление</a:t>
            </a:r>
            <a:endParaRPr lang="ru-RU" sz="4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0331" y="769441"/>
            <a:ext cx="9797142" cy="757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………………………………………………………………………………………………….2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di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Комментарии к рабочей тетради «Зайка-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развивайка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»…...………………………........……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</a:p>
          <a:p>
            <a:pPr algn="di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Комментарии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рабочей тетради «Зайка-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развивайка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»…………………………………………………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</a:p>
          <a:p>
            <a:pPr algn="di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ГЛАВА 2 Материалы для учителя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…………………………………………………………………...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</a:p>
          <a:p>
            <a:pPr algn="di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на развитие графического навыка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…………………………………………………………..……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r>
          </a:p>
          <a:p>
            <a:pPr algn="di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на формирование уровня ловкости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……………………………………………………......……..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r>
          </a:p>
          <a:p>
            <a:pPr algn="di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оценки координации движения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………………………………………………………………......15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di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Графические диктанты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……………………………………………………………………………........16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di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гимнастики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………………………………………………………………………..……..18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di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Групповые гимнастики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…………………………………………………………………………..…......24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di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…………………………………………………………………………………........28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di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чувства ритма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………………………………………………………………………………35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di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Нормализация мышечного тонуса и обучение релаксации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………………………...………………...38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di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перераспределения мышечного тонуса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………………………...………………..…39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di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точности движений пальцев и способности к переключению с одного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на другое………………………………………………………………………………………………….40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di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показателей межполушарного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взаимодействия…..……………………………………41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di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развития межполушарного взаимодействия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……………..………………………..42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di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литература…………….……………………………………………………………….46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/>
          </a:p>
          <a:p>
            <a:pPr algn="just"/>
            <a:endParaRPr lang="ru-RU" dirty="0" smtClean="0"/>
          </a:p>
          <a:p>
            <a:pPr algn="just"/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343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50608"/>
            <a:ext cx="1219200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данным, приводимым в СМИ, 90% детей имеют отклонения в физическом и психическом развитии, 30-35% детей, поступающих в школу, уже имеют органические заболевания. Среди них более половины составляют дети с задержкой психического развития. Одной из задач учителя является коррекция дефицитных школьно-значимых функций. Она осуществляется по разным направлениям: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Развитие пространственных представлений;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Развитие зрительного восприятия и зрительного анализа, координации в системе «глаз-рука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Развитие слухового внимания и памяти (с использованием упражнений на запоминание и воспроизведение услышанных цепочек слов, отдельных фраз, стихотворных строк, скороговорок и т.п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Развитие временных представлений (сутки, неделя, месяцы, времена года, последовательность событий и действий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Развитие и совершенствование фонематического восприятия, фонематического анализа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синтеза</a:t>
            </a:r>
            <a:r>
              <a:rPr lang="ru-RU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Развитие сложнокоординированных движений кисти и пальцев рук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настоящее время у значительной части детей наблюдается слабость развития зрительно-двигательных и слуховых связей, недостаточное развитие тонкой моторики, графического навыка. Изучение уровня развития тонких дифференцированных движений пальцев и кистей рук у детей, обучающихся в первом классе, показывает, что у многих из них движения рук недостаточно целенаправленны и плохо подчиняются задачам деятельности. Особенно слабо развиты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сложнокоординированные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движения ведущей руки, плохо сформировано умение использовать ручку или карандаш в качестве рабочего инструмента. Как следствие этого большие сложности вызывает освоение предметных действий. Своевременная выработка у детей тонкой моторики, точной координации, формирование у них синтеза зрительной, слуховой и кинестетической информации обеспечивают быстрое и правильное развитие навыков чтения и письма.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62200" y="0"/>
            <a:ext cx="291836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Введение</a:t>
            </a:r>
            <a:endParaRPr lang="ru-RU" sz="4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1474" y="-38912"/>
            <a:ext cx="49885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2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6510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78378" y="585387"/>
            <a:ext cx="120613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Пособие для учителя  и рабочая тетрадь для учащегося «</a:t>
            </a:r>
            <a:r>
              <a:rPr lang="ru-RU" dirty="0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Зайка-</a:t>
            </a:r>
            <a:r>
              <a:rPr lang="ru-RU" dirty="0" err="1" smtClean="0">
                <a:solidFill>
                  <a:schemeClr val="tx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развивайка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посвящена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проблемам развития тонкой моторики, ловкости, координации и освоению предметной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 В пособии и рабочей тетради предложены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развивающие, так и коррекционно-развивающие упражнения и задания, способствующие подготовке руки как непосредственного орудия графической деятельности к выполнению точных и сложных движений. Реализация данных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упражнений в комплексе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развивать и совершенствовать точные движения всех звеньев руки: плеча, предплечья, кистей и пальцев рук, а также улучшает общую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скоординированность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ловкость движений.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того,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описаны подвижные игры, способствующие развитию двигательной ловкости и активности, являющихся основой полноценного физического развития ребенка.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0345" y="3211566"/>
            <a:ext cx="2806729" cy="404659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22686" y="2987040"/>
            <a:ext cx="2650959" cy="43583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4576" y="3398225"/>
            <a:ext cx="2003616" cy="305119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428857" y="3398225"/>
            <a:ext cx="2387657" cy="3535986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49247" y="-24213"/>
            <a:ext cx="49885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8169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ildren Happy 16x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909083B-3485-49E7-BBE7-EFD488C62F99}" vid="{B57F6697-5DA8-422E-86BF-20B69A74A1E0}"/>
    </a:ext>
  </a:extLst>
</a:theme>
</file>

<file path=ppt/theme/theme2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22224F2-88E2-4E19-8BE2-5AB2030F71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Макет презентации с играющимися детьми (рисованное широкоэкранное изображение)</Template>
  <TotalTime>0</TotalTime>
  <Words>507</Words>
  <Application>Microsoft Office PowerPoint</Application>
  <PresentationFormat>Широкоэкранный</PresentationFormat>
  <Paragraphs>42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Euphemia</vt:lpstr>
      <vt:lpstr>Times New Roman</vt:lpstr>
      <vt:lpstr>Wingdings</vt:lpstr>
      <vt:lpstr>Children Happy 16x9</vt:lpstr>
      <vt:lpstr>Зайка-развивайка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2017-05-23T19:13:18Z</dcterms:created>
  <dcterms:modified xsi:type="dcterms:W3CDTF">2019-12-30T16:42:21Z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TC034618839991</vt:lpwstr>
  </property>
</Properties>
</file>