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17"/>
  </p:notesMasterIdLst>
  <p:handoutMasterIdLst>
    <p:handoutMasterId r:id="rId18"/>
  </p:handoutMasterIdLst>
  <p:sldIdLst>
    <p:sldId id="321" r:id="rId3"/>
    <p:sldId id="323" r:id="rId4"/>
    <p:sldId id="324" r:id="rId5"/>
    <p:sldId id="325" r:id="rId6"/>
    <p:sldId id="322" r:id="rId7"/>
    <p:sldId id="326" r:id="rId8"/>
    <p:sldId id="327" r:id="rId9"/>
    <p:sldId id="328" r:id="rId10"/>
    <p:sldId id="329" r:id="rId11"/>
    <p:sldId id="330" r:id="rId12"/>
    <p:sldId id="331" r:id="rId13"/>
    <p:sldId id="332" r:id="rId14"/>
    <p:sldId id="333" r:id="rId15"/>
    <p:sldId id="334"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Автор"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838" autoAdjust="0"/>
    <p:restoredTop sz="94660"/>
  </p:normalViewPr>
  <p:slideViewPr>
    <p:cSldViewPr snapToGrid="0">
      <p:cViewPr varScale="1">
        <p:scale>
          <a:sx n="88" d="100"/>
          <a:sy n="88" d="100"/>
        </p:scale>
        <p:origin x="504" y="58"/>
      </p:cViewPr>
      <p:guideLst/>
    </p:cSldViewPr>
  </p:slideViewPr>
  <p:notesTextViewPr>
    <p:cViewPr>
      <p:scale>
        <a:sx n="1" d="1"/>
        <a:sy n="1" d="1"/>
      </p:scale>
      <p:origin x="0" y="0"/>
    </p:cViewPr>
  </p:notesTextViewPr>
  <p:notesViewPr>
    <p:cSldViewPr snapToGrid="0">
      <p:cViewPr varScale="1">
        <p:scale>
          <a:sx n="83" d="100"/>
          <a:sy n="83" d="100"/>
        </p:scale>
        <p:origin x="1380"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EB33BB8-6C7A-4BE0-9B55-9EAC48D52EC6}" type="datetimeFigureOut">
              <a:rPr lang="ru-RU" smtClean="0"/>
              <a:t>30.12.2019</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3F7AA83-DE31-4E93-AB07-EF7FB05F6670}" type="slidenum">
              <a:rPr lang="ru-RU" smtClean="0"/>
              <a:t>‹#›</a:t>
            </a:fld>
            <a:endParaRPr lang="ru-RU" dirty="0"/>
          </a:p>
        </p:txBody>
      </p:sp>
    </p:spTree>
    <p:extLst>
      <p:ext uri="{BB962C8B-B14F-4D97-AF65-F5344CB8AC3E}">
        <p14:creationId xmlns:p14="http://schemas.microsoft.com/office/powerpoint/2010/main" val="32212903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11EF64-F73B-4314-BB6F-BC0937BBDF19}" type="datetimeFigureOut">
              <a:rPr lang="ru-RU" smtClean="0"/>
              <a:t>30.12.2019</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dirty="0" smtClean="0"/>
              <a:t>Образец текста</a:t>
            </a:r>
          </a:p>
          <a:p>
            <a:pPr lvl="1"/>
            <a:r>
              <a:rPr lang="ru-RU" dirty="0" smtClean="0"/>
              <a:t>Второй </a:t>
            </a:r>
            <a:r>
              <a:rPr lang="ru-RU" noProof="0" dirty="0" smtClean="0"/>
              <a:t>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5E2820-AFE1-45FA-949E-17BDB534E1DC}" type="slidenum">
              <a:rPr lang="ru-RU" smtClean="0"/>
              <a:t>‹#›</a:t>
            </a:fld>
            <a:endParaRPr lang="ru-RU" dirty="0"/>
          </a:p>
        </p:txBody>
      </p:sp>
    </p:spTree>
    <p:extLst>
      <p:ext uri="{BB962C8B-B14F-4D97-AF65-F5344CB8AC3E}">
        <p14:creationId xmlns:p14="http://schemas.microsoft.com/office/powerpoint/2010/main" val="31579979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65213" y="304800"/>
            <a:ext cx="7091361" cy="2793906"/>
          </a:xfrm>
        </p:spPr>
        <p:txBody>
          <a:bodyPr anchor="b">
            <a:normAutofit/>
          </a:bodyPr>
          <a:lstStyle>
            <a:lvl1pPr algn="l">
              <a:lnSpc>
                <a:spcPct val="80000"/>
              </a:lnSpc>
              <a:defRPr sz="6600"/>
            </a:lvl1pPr>
          </a:lstStyle>
          <a:p>
            <a:r>
              <a:rPr lang="ru-RU" smtClean="0"/>
              <a:t>Образец заголовка</a:t>
            </a:r>
            <a:endParaRPr lang="ru-RU" dirty="0"/>
          </a:p>
        </p:txBody>
      </p:sp>
      <p:sp>
        <p:nvSpPr>
          <p:cNvPr id="3" name="Подзаголовок 2"/>
          <p:cNvSpPr>
            <a:spLocks noGrp="1"/>
          </p:cNvSpPr>
          <p:nvPr>
            <p:ph type="subTitle" idx="1"/>
          </p:nvPr>
        </p:nvSpPr>
        <p:spPr>
          <a:xfrm>
            <a:off x="1065213" y="3108804"/>
            <a:ext cx="7091361" cy="838200"/>
          </a:xfrm>
        </p:spPr>
        <p:txBody>
          <a:bodyPr/>
          <a:lstStyle>
            <a:lvl1pPr marL="0" indent="0" algn="l">
              <a:spcBef>
                <a:spcPts val="0"/>
              </a:spcBef>
              <a:buNone/>
              <a:defRPr sz="2400">
                <a:solidFill>
                  <a:schemeClr val="accent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dirty="0"/>
          </a:p>
        </p:txBody>
      </p:sp>
      <p:sp>
        <p:nvSpPr>
          <p:cNvPr id="8" name="Дата 7"/>
          <p:cNvSpPr>
            <a:spLocks noGrp="1"/>
          </p:cNvSpPr>
          <p:nvPr>
            <p:ph type="dt" sz="half" idx="10"/>
          </p:nvPr>
        </p:nvSpPr>
        <p:spPr/>
        <p:txBody>
          <a:bodyPr/>
          <a:lstStyle/>
          <a:p>
            <a:fld id="{9D3B9702-7FBF-4720-8670-571C5E7EEDDE}" type="datetime1">
              <a:rPr lang="ru-RU" smtClean="0"/>
              <a:t>30.12.2019</a:t>
            </a:fld>
            <a:endParaRPr lang="ru-RU" dirty="0"/>
          </a:p>
        </p:txBody>
      </p:sp>
      <p:sp>
        <p:nvSpPr>
          <p:cNvPr id="9" name="Нижний колонтитул 8"/>
          <p:cNvSpPr>
            <a:spLocks noGrp="1"/>
          </p:cNvSpPr>
          <p:nvPr>
            <p:ph type="ftr" sz="quarter" idx="11"/>
          </p:nvPr>
        </p:nvSpPr>
        <p:spPr/>
        <p:txBody>
          <a:bodyPr/>
          <a:lstStyle/>
          <a:p>
            <a:endParaRPr lang="ru-RU" dirty="0"/>
          </a:p>
        </p:txBody>
      </p:sp>
      <p:sp>
        <p:nvSpPr>
          <p:cNvPr id="10" name="Номер слайда 9"/>
          <p:cNvSpPr>
            <a:spLocks noGrp="1"/>
          </p:cNvSpPr>
          <p:nvPr>
            <p:ph type="sldNum" sz="quarter" idx="12"/>
          </p:nvPr>
        </p:nvSpPr>
        <p:spPr/>
        <p:txBody>
          <a:bodyPr/>
          <a:lstStyle/>
          <a:p>
            <a:fld id="{8FDBFFB2-86D9-4B8F-A59A-553A60B94BBE}" type="slidenum">
              <a:rPr lang="ru-RU" smtClean="0"/>
              <a:pPr/>
              <a:t>‹#›</a:t>
            </a:fld>
            <a:endParaRPr lang="ru-RU" dirty="0"/>
          </a:p>
        </p:txBody>
      </p:sp>
    </p:spTree>
    <p:extLst>
      <p:ext uri="{BB962C8B-B14F-4D97-AF65-F5344CB8AC3E}">
        <p14:creationId xmlns:p14="http://schemas.microsoft.com/office/powerpoint/2010/main" val="1890547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27427AEA-BBBB-4C9B-AB23-214EAA8AB789}"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42076664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865014" y="304801"/>
            <a:ext cx="1715800" cy="5410200"/>
          </a:xfrm>
        </p:spPr>
        <p:txBody>
          <a:bodyPr vert="eaVert"/>
          <a:lstStyle/>
          <a:p>
            <a:r>
              <a:rPr lang="ru-RU" smtClean="0"/>
              <a:t>Образец заголовка</a:t>
            </a:r>
            <a:endParaRPr lang="ru-RU" dirty="0"/>
          </a:p>
        </p:txBody>
      </p:sp>
      <p:sp>
        <p:nvSpPr>
          <p:cNvPr id="3" name="Вертикальный текст 2"/>
          <p:cNvSpPr>
            <a:spLocks noGrp="1"/>
          </p:cNvSpPr>
          <p:nvPr>
            <p:ph type="body" orient="vert" idx="1"/>
          </p:nvPr>
        </p:nvSpPr>
        <p:spPr>
          <a:xfrm>
            <a:off x="2209800" y="304801"/>
            <a:ext cx="7502814" cy="54102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2791CA30-F5CD-4CA0-B16A-349C6F830700}"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129949773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Дата 3"/>
          <p:cNvSpPr>
            <a:spLocks noGrp="1"/>
          </p:cNvSpPr>
          <p:nvPr>
            <p:ph type="dt" sz="half" idx="10"/>
          </p:nvPr>
        </p:nvSpPr>
        <p:spPr/>
        <p:txBody>
          <a:bodyPr/>
          <a:lstStyle/>
          <a:p>
            <a:fld id="{7B3AF48E-ABA0-4B58-B562-D1D7408067C4}"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2589990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80013" y="1600200"/>
            <a:ext cx="6400801" cy="2486025"/>
          </a:xfrm>
        </p:spPr>
        <p:txBody>
          <a:bodyPr anchor="b">
            <a:normAutofit/>
          </a:bodyPr>
          <a:lstStyle>
            <a:lvl1pPr>
              <a:defRPr sz="5200"/>
            </a:lvl1pPr>
          </a:lstStyle>
          <a:p>
            <a:r>
              <a:rPr lang="ru-RU" smtClean="0"/>
              <a:t>Образец заголовка</a:t>
            </a:r>
            <a:endParaRPr lang="ru-RU" dirty="0"/>
          </a:p>
        </p:txBody>
      </p:sp>
      <p:sp>
        <p:nvSpPr>
          <p:cNvPr id="3" name="Текст 2"/>
          <p:cNvSpPr>
            <a:spLocks noGrp="1"/>
          </p:cNvSpPr>
          <p:nvPr>
            <p:ph type="body" idx="1"/>
          </p:nvPr>
        </p:nvSpPr>
        <p:spPr>
          <a:xfrm>
            <a:off x="5180011" y="4105029"/>
            <a:ext cx="6400801" cy="914400"/>
          </a:xfrm>
        </p:spPr>
        <p:txBody>
          <a:bodyPr>
            <a:normAutofit/>
          </a:bodyPr>
          <a:lstStyle>
            <a:lvl1pPr marL="0" indent="0">
              <a:buNone/>
              <a:defRPr sz="20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2A5034C-8BD9-4B0C-893B-33834FAB227F}" type="datetime1">
              <a:rPr lang="ru-RU" smtClean="0"/>
              <a:t>30.12.2019</a:t>
            </a:fld>
            <a:endParaRPr lang="ru-RU" dirty="0"/>
          </a:p>
        </p:txBody>
      </p:sp>
      <p:sp>
        <p:nvSpPr>
          <p:cNvPr id="5" name="Нижний колонтитул 4"/>
          <p:cNvSpPr>
            <a:spLocks noGrp="1"/>
          </p:cNvSpPr>
          <p:nvPr>
            <p:ph type="ftr" sz="quarter" idx="11"/>
          </p:nvPr>
        </p:nvSpPr>
        <p:spPr/>
        <p:txBody>
          <a:bodyPr/>
          <a:lstStyle/>
          <a:p>
            <a:endParaRPr lang="ru-RU" dirty="0"/>
          </a:p>
        </p:txBody>
      </p:sp>
      <p:sp>
        <p:nvSpPr>
          <p:cNvPr id="6" name="Номер слайда 5"/>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21179164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Объект 2"/>
          <p:cNvSpPr>
            <a:spLocks noGrp="1"/>
          </p:cNvSpPr>
          <p:nvPr>
            <p:ph sz="half" idx="1"/>
          </p:nvPr>
        </p:nvSpPr>
        <p:spPr>
          <a:xfrm>
            <a:off x="2208213" y="1600200"/>
            <a:ext cx="4572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Объект 3"/>
          <p:cNvSpPr>
            <a:spLocks noGrp="1"/>
          </p:cNvSpPr>
          <p:nvPr>
            <p:ph sz="half" idx="2"/>
          </p:nvPr>
        </p:nvSpPr>
        <p:spPr>
          <a:xfrm>
            <a:off x="7008813" y="1600200"/>
            <a:ext cx="45720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Дата 4"/>
          <p:cNvSpPr>
            <a:spLocks noGrp="1"/>
          </p:cNvSpPr>
          <p:nvPr>
            <p:ph type="dt" sz="half" idx="10"/>
          </p:nvPr>
        </p:nvSpPr>
        <p:spPr/>
        <p:txBody>
          <a:bodyPr/>
          <a:lstStyle/>
          <a:p>
            <a:fld id="{7CD787AA-CBCD-47F9-A04C-7106C508CDE4}" type="datetime1">
              <a:rPr lang="ru-RU" smtClean="0"/>
              <a:t>30.12.2019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360775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Текст 2"/>
          <p:cNvSpPr>
            <a:spLocks noGrp="1"/>
          </p:cNvSpPr>
          <p:nvPr>
            <p:ph type="body" idx="1"/>
          </p:nvPr>
        </p:nvSpPr>
        <p:spPr>
          <a:xfrm>
            <a:off x="2208213" y="1600200"/>
            <a:ext cx="4572000" cy="823912"/>
          </a:xfrm>
        </p:spPr>
        <p:txBody>
          <a:bodyPr anchor="ctr">
            <a:noAutofit/>
          </a:bodyPr>
          <a:lstStyle>
            <a:lvl1pPr marL="0" indent="0">
              <a:spcBef>
                <a:spcPts val="0"/>
              </a:spcBef>
              <a:buNone/>
              <a:defRPr sz="21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2208213" y="2505075"/>
            <a:ext cx="4572000" cy="33375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5" name="Текст 4"/>
          <p:cNvSpPr>
            <a:spLocks noGrp="1"/>
          </p:cNvSpPr>
          <p:nvPr>
            <p:ph type="body" sz="quarter" idx="3"/>
          </p:nvPr>
        </p:nvSpPr>
        <p:spPr>
          <a:xfrm>
            <a:off x="7008813" y="1600200"/>
            <a:ext cx="4572000" cy="823912"/>
          </a:xfrm>
        </p:spPr>
        <p:txBody>
          <a:bodyPr anchor="ctr">
            <a:noAutofit/>
          </a:bodyPr>
          <a:lstStyle>
            <a:lvl1pPr marL="0" indent="0">
              <a:spcBef>
                <a:spcPts val="0"/>
              </a:spcBef>
              <a:buNone/>
              <a:defRPr sz="21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7008813" y="2505075"/>
            <a:ext cx="4572000" cy="333756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7" name="Дата 6"/>
          <p:cNvSpPr>
            <a:spLocks noGrp="1"/>
          </p:cNvSpPr>
          <p:nvPr>
            <p:ph type="dt" sz="half" idx="10"/>
          </p:nvPr>
        </p:nvSpPr>
        <p:spPr/>
        <p:txBody>
          <a:bodyPr/>
          <a:lstStyle/>
          <a:p>
            <a:fld id="{AD1CC9DD-75F5-4611-BA0B-CFB1A226639C}" type="datetime1">
              <a:rPr lang="ru-RU" smtClean="0"/>
              <a:t>30.12.2019</a:t>
            </a:fld>
            <a:endParaRPr lang="ru-RU" dirty="0"/>
          </a:p>
        </p:txBody>
      </p:sp>
      <p:sp>
        <p:nvSpPr>
          <p:cNvPr id="8" name="Нижний колонтитул 7"/>
          <p:cNvSpPr>
            <a:spLocks noGrp="1"/>
          </p:cNvSpPr>
          <p:nvPr>
            <p:ph type="ftr" sz="quarter" idx="11"/>
          </p:nvPr>
        </p:nvSpPr>
        <p:spPr/>
        <p:txBody>
          <a:bodyPr/>
          <a:lstStyle/>
          <a:p>
            <a:endParaRPr lang="ru-RU" dirty="0"/>
          </a:p>
        </p:txBody>
      </p:sp>
      <p:sp>
        <p:nvSpPr>
          <p:cNvPr id="9" name="Номер слайда 8"/>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3833046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dirty="0"/>
          </a:p>
        </p:txBody>
      </p:sp>
      <p:sp>
        <p:nvSpPr>
          <p:cNvPr id="3" name="Дата 2"/>
          <p:cNvSpPr>
            <a:spLocks noGrp="1"/>
          </p:cNvSpPr>
          <p:nvPr>
            <p:ph type="dt" sz="half" idx="10"/>
          </p:nvPr>
        </p:nvSpPr>
        <p:spPr/>
        <p:txBody>
          <a:bodyPr/>
          <a:lstStyle/>
          <a:p>
            <a:fld id="{5980F1F9-2D3D-4243-878F-D000C3F2A1C4}" type="datetime1">
              <a:rPr lang="ru-RU" smtClean="0"/>
              <a:t>30.12.2019</a:t>
            </a:fld>
            <a:endParaRPr lang="ru-RU" dirty="0"/>
          </a:p>
        </p:txBody>
      </p:sp>
      <p:sp>
        <p:nvSpPr>
          <p:cNvPr id="4" name="Нижний колонтитул 3"/>
          <p:cNvSpPr>
            <a:spLocks noGrp="1"/>
          </p:cNvSpPr>
          <p:nvPr>
            <p:ph type="ftr" sz="quarter" idx="11"/>
          </p:nvPr>
        </p:nvSpPr>
        <p:spPr/>
        <p:txBody>
          <a:bodyPr/>
          <a:lstStyle/>
          <a:p>
            <a:endParaRPr lang="ru-RU" dirty="0"/>
          </a:p>
        </p:txBody>
      </p:sp>
      <p:sp>
        <p:nvSpPr>
          <p:cNvPr id="5" name="Номер слайда 4"/>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3698309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2ABCBE8-1824-4658-A8BB-BECFAEB7E35A}" type="datetime1">
              <a:rPr lang="ru-RU" smtClean="0"/>
              <a:t>30.12.2019</a:t>
            </a:fld>
            <a:endParaRPr lang="ru-RU" dirty="0"/>
          </a:p>
        </p:txBody>
      </p:sp>
      <p:sp>
        <p:nvSpPr>
          <p:cNvPr id="3" name="Нижний колонтитул 2"/>
          <p:cNvSpPr>
            <a:spLocks noGrp="1"/>
          </p:cNvSpPr>
          <p:nvPr>
            <p:ph type="ftr" sz="quarter" idx="11"/>
          </p:nvPr>
        </p:nvSpPr>
        <p:spPr/>
        <p:txBody>
          <a:bodyPr/>
          <a:lstStyle/>
          <a:p>
            <a:endParaRPr lang="ru-RU" dirty="0"/>
          </a:p>
        </p:txBody>
      </p:sp>
      <p:sp>
        <p:nvSpPr>
          <p:cNvPr id="4" name="Номер слайда 3"/>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22225268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7612" y="2277477"/>
            <a:ext cx="2743201" cy="2322178"/>
          </a:xfrm>
        </p:spPr>
        <p:txBody>
          <a:bodyPr anchor="b">
            <a:normAutofit/>
          </a:bodyPr>
          <a:lstStyle>
            <a:lvl1pPr>
              <a:defRPr sz="2600">
                <a:solidFill>
                  <a:schemeClr val="accent2"/>
                </a:solidFill>
              </a:defRPr>
            </a:lvl1pPr>
          </a:lstStyle>
          <a:p>
            <a:r>
              <a:rPr lang="ru-RU" smtClean="0"/>
              <a:t>Образец заголовка</a:t>
            </a:r>
            <a:endParaRPr lang="ru-RU" dirty="0"/>
          </a:p>
        </p:txBody>
      </p:sp>
      <p:sp>
        <p:nvSpPr>
          <p:cNvPr id="3" name="Объект 2"/>
          <p:cNvSpPr>
            <a:spLocks noGrp="1"/>
          </p:cNvSpPr>
          <p:nvPr>
            <p:ph idx="1"/>
          </p:nvPr>
        </p:nvSpPr>
        <p:spPr>
          <a:xfrm>
            <a:off x="1293813" y="533400"/>
            <a:ext cx="6858000" cy="4800600"/>
          </a:xfrm>
        </p:spPr>
        <p:txBody>
          <a:bodyPr>
            <a:normAutofit/>
          </a:bodyPr>
          <a:lstStyle>
            <a:lvl1pPr>
              <a:defRPr sz="2400"/>
            </a:lvl1pPr>
            <a:lvl2pPr>
              <a:defRPr sz="2000"/>
            </a:lvl2pPr>
            <a:lvl3pPr>
              <a:defRPr sz="1800"/>
            </a:lvl3pPr>
            <a:lvl4pPr>
              <a:defRPr sz="16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Текст 3"/>
          <p:cNvSpPr>
            <a:spLocks noGrp="1"/>
          </p:cNvSpPr>
          <p:nvPr>
            <p:ph type="body" sz="half" idx="2"/>
          </p:nvPr>
        </p:nvSpPr>
        <p:spPr>
          <a:xfrm>
            <a:off x="8837614" y="4583187"/>
            <a:ext cx="2743200" cy="1131813"/>
          </a:xfrm>
        </p:spPr>
        <p:txBody>
          <a:bodyPr>
            <a:normAutofit/>
          </a:bodyPr>
          <a:lstStyle>
            <a:lvl1pPr marL="0" indent="0">
              <a:spcBef>
                <a:spcPts val="100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085CD17-C377-4DE5-9FCA-CC7471605C58}" type="datetime1">
              <a:rPr lang="ru-RU" smtClean="0"/>
              <a:t>30.12.2019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FDBFFB2-86D9-4B8F-A59A-553A60B94BBE}" type="slidenum">
              <a:rPr lang="ru-RU" smtClean="0"/>
              <a:t>‹#›</a:t>
            </a:fld>
            <a:endParaRPr lang="ru-RU" dirty="0"/>
          </a:p>
        </p:txBody>
      </p:sp>
    </p:spTree>
    <p:extLst>
      <p:ext uri="{BB962C8B-B14F-4D97-AF65-F5344CB8AC3E}">
        <p14:creationId xmlns:p14="http://schemas.microsoft.com/office/powerpoint/2010/main" val="18977006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bg bwMode="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837612" y="2277477"/>
            <a:ext cx="2743201" cy="2322178"/>
          </a:xfrm>
        </p:spPr>
        <p:txBody>
          <a:bodyPr anchor="b">
            <a:normAutofit/>
          </a:bodyPr>
          <a:lstStyle>
            <a:lvl1pPr>
              <a:defRPr sz="2600">
                <a:solidFill>
                  <a:schemeClr val="accent2"/>
                </a:solidFill>
              </a:defRPr>
            </a:lvl1pPr>
          </a:lstStyle>
          <a:p>
            <a:r>
              <a:rPr lang="ru-RU" smtClean="0"/>
              <a:t>Образец заголовка</a:t>
            </a:r>
            <a:endParaRPr lang="ru-RU" dirty="0"/>
          </a:p>
        </p:txBody>
      </p:sp>
      <p:sp>
        <p:nvSpPr>
          <p:cNvPr id="4" name="Текст 3"/>
          <p:cNvSpPr>
            <a:spLocks noGrp="1"/>
          </p:cNvSpPr>
          <p:nvPr>
            <p:ph type="body" sz="half" idx="2"/>
          </p:nvPr>
        </p:nvSpPr>
        <p:spPr>
          <a:xfrm>
            <a:off x="8837614" y="4583187"/>
            <a:ext cx="2743200" cy="1131813"/>
          </a:xfrm>
        </p:spPr>
        <p:txBody>
          <a:bodyPr>
            <a:normAutofit/>
          </a:bodyPr>
          <a:lstStyle>
            <a:lvl1pPr marL="0" indent="0">
              <a:spcBef>
                <a:spcPts val="1000"/>
              </a:spcBef>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A9BE9F02-BE96-4BAE-86A5-1FA60D24CAE2}" type="datetime1">
              <a:rPr lang="ru-RU" smtClean="0"/>
              <a:t>30.12.2019</a:t>
            </a:fld>
            <a:endParaRPr lang="ru-RU" dirty="0"/>
          </a:p>
        </p:txBody>
      </p:sp>
      <p:sp>
        <p:nvSpPr>
          <p:cNvPr id="6" name="Нижний колонтитул 5"/>
          <p:cNvSpPr>
            <a:spLocks noGrp="1"/>
          </p:cNvSpPr>
          <p:nvPr>
            <p:ph type="ftr" sz="quarter" idx="11"/>
          </p:nvPr>
        </p:nvSpPr>
        <p:spPr/>
        <p:txBody>
          <a:bodyPr/>
          <a:lstStyle/>
          <a:p>
            <a:endParaRPr lang="ru-RU" dirty="0"/>
          </a:p>
        </p:txBody>
      </p:sp>
      <p:sp>
        <p:nvSpPr>
          <p:cNvPr id="7" name="Номер слайда 6"/>
          <p:cNvSpPr>
            <a:spLocks noGrp="1"/>
          </p:cNvSpPr>
          <p:nvPr>
            <p:ph type="sldNum" sz="quarter" idx="12"/>
          </p:nvPr>
        </p:nvSpPr>
        <p:spPr/>
        <p:txBody>
          <a:bodyPr/>
          <a:lstStyle/>
          <a:p>
            <a:fld id="{8FDBFFB2-86D9-4B8F-A59A-553A60B94BBE}" type="slidenum">
              <a:rPr lang="ru-RU" smtClean="0"/>
              <a:t>‹#›</a:t>
            </a:fld>
            <a:endParaRPr lang="ru-RU" dirty="0"/>
          </a:p>
        </p:txBody>
      </p:sp>
      <p:sp>
        <p:nvSpPr>
          <p:cNvPr id="8" name="Скругленный прямоугольник 7"/>
          <p:cNvSpPr/>
          <p:nvPr/>
        </p:nvSpPr>
        <p:spPr>
          <a:xfrm>
            <a:off x="1293812" y="533400"/>
            <a:ext cx="6858001" cy="4800600"/>
          </a:xfrm>
          <a:prstGeom prst="roundRect">
            <a:avLst>
              <a:gd name="adj" fmla="val 4409"/>
            </a:avLst>
          </a:prstGeom>
          <a:solidFill>
            <a:schemeClr val="bg1"/>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3" name="Рисунок 2"/>
          <p:cNvSpPr>
            <a:spLocks noGrp="1"/>
          </p:cNvSpPr>
          <p:nvPr>
            <p:ph type="pic" idx="1"/>
          </p:nvPr>
        </p:nvSpPr>
        <p:spPr>
          <a:xfrm>
            <a:off x="1408112" y="647700"/>
            <a:ext cx="6629400" cy="4572000"/>
          </a:xfrm>
          <a:prstGeom prst="roundRect">
            <a:avLst>
              <a:gd name="adj" fmla="val 3725"/>
            </a:avLst>
          </a:prstGeom>
        </p:spPr>
        <p:txBody>
          <a:bodyPr tIns="914400">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dirty="0"/>
          </a:p>
        </p:txBody>
      </p:sp>
    </p:spTree>
    <p:extLst>
      <p:ext uri="{BB962C8B-B14F-4D97-AF65-F5344CB8AC3E}">
        <p14:creationId xmlns:p14="http://schemas.microsoft.com/office/powerpoint/2010/main" val="6393017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08213" y="304800"/>
            <a:ext cx="9372600" cy="1200416"/>
          </a:xfrm>
          <a:prstGeom prst="rect">
            <a:avLst/>
          </a:prstGeom>
        </p:spPr>
        <p:txBody>
          <a:bodyPr vert="horz" lIns="91440" tIns="45720" rIns="91440" bIns="45720" rtlCol="0" anchor="b">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2208213" y="1600200"/>
            <a:ext cx="9372600" cy="4114800"/>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a:t>
            </a:r>
            <a:r>
              <a:rPr lang="ru-RU" noProof="0" dirty="0" smtClean="0"/>
              <a:t>уровень</a:t>
            </a:r>
          </a:p>
          <a:p>
            <a:pPr lvl="4"/>
            <a:r>
              <a:rPr lang="ru-RU" dirty="0" smtClean="0"/>
              <a:t>Пятый уровень</a:t>
            </a:r>
            <a:endParaRPr lang="ru-RU" dirty="0"/>
          </a:p>
        </p:txBody>
      </p:sp>
      <p:sp>
        <p:nvSpPr>
          <p:cNvPr id="4" name="Дата 3"/>
          <p:cNvSpPr>
            <a:spLocks noGrp="1"/>
          </p:cNvSpPr>
          <p:nvPr>
            <p:ph type="dt" sz="half" idx="2"/>
          </p:nvPr>
        </p:nvSpPr>
        <p:spPr>
          <a:xfrm>
            <a:off x="253576" y="6505078"/>
            <a:ext cx="964036" cy="228600"/>
          </a:xfrm>
          <a:prstGeom prst="rect">
            <a:avLst/>
          </a:prstGeom>
        </p:spPr>
        <p:txBody>
          <a:bodyPr vert="horz" lIns="91440" tIns="45720" rIns="91440" bIns="45720" rtlCol="0" anchor="ctr"/>
          <a:lstStyle>
            <a:lvl1pPr algn="l">
              <a:defRPr sz="900">
                <a:solidFill>
                  <a:schemeClr val="bg1"/>
                </a:solidFill>
              </a:defRPr>
            </a:lvl1pPr>
          </a:lstStyle>
          <a:p>
            <a:fld id="{9D3B9702-7FBF-4720-8670-571C5E7EEDDE}" type="datetime1">
              <a:rPr lang="ru-RU" smtClean="0"/>
              <a:t>30.12.2019</a:t>
            </a:fld>
            <a:endParaRPr lang="ru-RU" dirty="0"/>
          </a:p>
        </p:txBody>
      </p:sp>
      <p:sp>
        <p:nvSpPr>
          <p:cNvPr id="5" name="Нижний колонтитул 4"/>
          <p:cNvSpPr>
            <a:spLocks noGrp="1"/>
          </p:cNvSpPr>
          <p:nvPr>
            <p:ph type="ftr" sz="quarter" idx="3"/>
          </p:nvPr>
        </p:nvSpPr>
        <p:spPr>
          <a:xfrm>
            <a:off x="1280159" y="6505078"/>
            <a:ext cx="6876415" cy="228600"/>
          </a:xfrm>
          <a:prstGeom prst="rect">
            <a:avLst/>
          </a:prstGeom>
        </p:spPr>
        <p:txBody>
          <a:bodyPr vert="horz" lIns="91440" tIns="45720" rIns="91440" bIns="45720" rtlCol="0" anchor="ctr"/>
          <a:lstStyle>
            <a:lvl1pPr algn="l">
              <a:defRPr sz="900">
                <a:solidFill>
                  <a:schemeClr val="bg1"/>
                </a:solidFill>
              </a:defRPr>
            </a:lvl1pPr>
          </a:lstStyle>
          <a:p>
            <a:endParaRPr lang="ru-RU" dirty="0"/>
          </a:p>
        </p:txBody>
      </p:sp>
      <p:sp>
        <p:nvSpPr>
          <p:cNvPr id="6" name="Номер слайда 5"/>
          <p:cNvSpPr>
            <a:spLocks noGrp="1"/>
          </p:cNvSpPr>
          <p:nvPr>
            <p:ph type="sldNum" sz="quarter" idx="4"/>
          </p:nvPr>
        </p:nvSpPr>
        <p:spPr>
          <a:xfrm>
            <a:off x="11580814" y="6280298"/>
            <a:ext cx="533399" cy="349101"/>
          </a:xfrm>
          <a:prstGeom prst="rect">
            <a:avLst/>
          </a:prstGeom>
        </p:spPr>
        <p:txBody>
          <a:bodyPr vert="horz" lIns="91440" tIns="45720" rIns="91440" bIns="45720" rtlCol="0" anchor="ctr"/>
          <a:lstStyle>
            <a:lvl1pPr algn="ctr">
              <a:defRPr sz="1050" b="1">
                <a:solidFill>
                  <a:schemeClr val="accent2"/>
                </a:solidFill>
              </a:defRPr>
            </a:lvl1pPr>
          </a:lstStyle>
          <a:p>
            <a:fld id="{8FDBFFB2-86D9-4B8F-A59A-553A60B94BBE}" type="slidenum">
              <a:rPr lang="ru-RU" smtClean="0"/>
              <a:pPr/>
              <a:t>‹#›</a:t>
            </a:fld>
            <a:endParaRPr lang="ru-RU" dirty="0"/>
          </a:p>
        </p:txBody>
      </p:sp>
    </p:spTree>
    <p:extLst>
      <p:ext uri="{BB962C8B-B14F-4D97-AF65-F5344CB8AC3E}">
        <p14:creationId xmlns:p14="http://schemas.microsoft.com/office/powerpoint/2010/main" val="11702558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3400" kern="1200">
          <a:solidFill>
            <a:schemeClr val="tx1"/>
          </a:solidFill>
          <a:latin typeface="+mj-lt"/>
          <a:ea typeface="+mj-ea"/>
          <a:cs typeface="+mj-cs"/>
        </a:defRPr>
      </a:lvl1pPr>
    </p:titleStyle>
    <p:bodyStyle>
      <a:lvl1pPr marL="274320" indent="-228600" algn="l" defTabSz="914400" rtl="0" eaLnBrk="1" latinLnBrk="0" hangingPunct="1">
        <a:lnSpc>
          <a:spcPct val="90000"/>
        </a:lnSpc>
        <a:spcBef>
          <a:spcPts val="1800"/>
        </a:spcBef>
        <a:buSzPct val="80000"/>
        <a:buFont typeface="Wingdings" panose="05000000000000000000" pitchFamily="2" charset="2"/>
        <a:buChar char="§"/>
        <a:defRPr sz="2000" kern="1200">
          <a:solidFill>
            <a:schemeClr val="tx1"/>
          </a:solidFill>
          <a:latin typeface="+mn-lt"/>
          <a:ea typeface="+mn-ea"/>
          <a:cs typeface="+mn-cs"/>
        </a:defRPr>
      </a:lvl1pPr>
      <a:lvl2pPr marL="594360" indent="-228600" algn="l" defTabSz="914400" rtl="0" eaLnBrk="1" latinLnBrk="0" hangingPunct="1">
        <a:lnSpc>
          <a:spcPct val="90000"/>
        </a:lnSpc>
        <a:spcBef>
          <a:spcPts val="1000"/>
        </a:spcBef>
        <a:buSzPct val="80000"/>
        <a:buFont typeface="Wingdings" panose="05000000000000000000" pitchFamily="2" charset="2"/>
        <a:buChar char="§"/>
        <a:defRPr sz="1800" kern="1200">
          <a:solidFill>
            <a:schemeClr val="tx1"/>
          </a:solidFill>
          <a:latin typeface="+mn-lt"/>
          <a:ea typeface="+mn-ea"/>
          <a:cs typeface="+mn-cs"/>
        </a:defRPr>
      </a:lvl2pPr>
      <a:lvl3pPr marL="914400" indent="-228600" algn="l" defTabSz="914400" rtl="0" eaLnBrk="1" latinLnBrk="0" hangingPunct="1">
        <a:lnSpc>
          <a:spcPct val="90000"/>
        </a:lnSpc>
        <a:spcBef>
          <a:spcPts val="800"/>
        </a:spcBef>
        <a:buSzPct val="80000"/>
        <a:buFont typeface="Wingdings" panose="05000000000000000000" pitchFamily="2" charset="2"/>
        <a:buChar char="§"/>
        <a:defRPr sz="1600" kern="1200">
          <a:solidFill>
            <a:schemeClr val="tx1"/>
          </a:solidFill>
          <a:latin typeface="+mn-lt"/>
          <a:ea typeface="+mn-ea"/>
          <a:cs typeface="+mn-cs"/>
        </a:defRPr>
      </a:lvl3pPr>
      <a:lvl4pPr marL="12344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4pPr>
      <a:lvl5pPr marL="155448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2834352" y="-75799"/>
            <a:ext cx="6645216" cy="774259"/>
          </a:xfrm>
          <a:prstGeom prst="rect">
            <a:avLst/>
          </a:prstGeom>
        </p:spPr>
      </p:pic>
      <p:sp>
        <p:nvSpPr>
          <p:cNvPr id="3" name="TextBox 2"/>
          <p:cNvSpPr txBox="1"/>
          <p:nvPr/>
        </p:nvSpPr>
        <p:spPr>
          <a:xfrm>
            <a:off x="87086" y="698460"/>
            <a:ext cx="11913326" cy="5632311"/>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Дети выходят на середину комнаты. Ведущий говорит им: «Сегодня мы выполняем необычную гимнастику. Каждый из вас может хорошо управлять своим телом. Начали!»</a:t>
            </a:r>
          </a:p>
          <a:p>
            <a:r>
              <a:rPr lang="ru-RU" b="1" dirty="0">
                <a:latin typeface="Times New Roman" panose="02020603050405020304" pitchFamily="18" charset="0"/>
                <a:cs typeface="Times New Roman" panose="02020603050405020304" pitchFamily="18" charset="0"/>
              </a:rPr>
              <a:t>1. Разминка в круге</a:t>
            </a:r>
            <a:r>
              <a:rPr lang="ru-RU" dirty="0">
                <a:latin typeface="Times New Roman" panose="02020603050405020304" pitchFamily="18" charset="0"/>
                <a:cs typeface="Times New Roman" panose="02020603050405020304" pitchFamily="18" charset="0"/>
              </a:rPr>
              <a:t>. Дети выполняют движения, стоя в круге:</a:t>
            </a:r>
          </a:p>
          <a:p>
            <a:r>
              <a:rPr lang="ru-RU" dirty="0">
                <a:latin typeface="Times New Roman" panose="02020603050405020304" pitchFamily="18" charset="0"/>
                <a:cs typeface="Times New Roman" panose="02020603050405020304" pitchFamily="18" charset="0"/>
              </a:rPr>
              <a:t>Инструкция: «Вы проснувшиеся котята – потяните лапки, выпустите коготки, поднимите мордочки</a:t>
            </a:r>
          </a:p>
          <a:p>
            <a:r>
              <a:rPr lang="ru-RU" dirty="0">
                <a:latin typeface="Times New Roman" panose="02020603050405020304" pitchFamily="18" charset="0"/>
                <a:cs typeface="Times New Roman" panose="02020603050405020304" pitchFamily="18" charset="0"/>
              </a:rPr>
              <a:t>Инструкция: «А сейчас вы крадущиеся в джунглях тигры – идем на носочках бесшумно, осторожно».</a:t>
            </a:r>
          </a:p>
          <a:p>
            <a:r>
              <a:rPr lang="ru-RU" dirty="0">
                <a:latin typeface="Times New Roman" panose="02020603050405020304" pitchFamily="18" charset="0"/>
                <a:cs typeface="Times New Roman" panose="02020603050405020304" pitchFamily="18" charset="0"/>
              </a:rPr>
              <a:t>Инструкция: «Подул ветер и оторвал листочки – полетели легко, плавно: выполняется бег на носках по кругу и легкое покачивание кистями разведенных в сторону рук».</a:t>
            </a:r>
          </a:p>
          <a:p>
            <a:r>
              <a:rPr lang="ru-RU" dirty="0">
                <a:latin typeface="Times New Roman" panose="02020603050405020304" pitchFamily="18" charset="0"/>
                <a:cs typeface="Times New Roman" panose="02020603050405020304" pitchFamily="18" charset="0"/>
              </a:rPr>
              <a:t>Инструкция: «Подул ветер и оторвал листочки – полетели легко, плавно: выполняется бег на носках по кругу и легкое покачивание кистями разведенных в сторону рук».</a:t>
            </a:r>
          </a:p>
          <a:p>
            <a:r>
              <a:rPr lang="ru-RU" dirty="0">
                <a:latin typeface="Times New Roman" panose="02020603050405020304" pitchFamily="18" charset="0"/>
                <a:cs typeface="Times New Roman" panose="02020603050405020304" pitchFamily="18" charset="0"/>
              </a:rPr>
              <a:t>Инструкция: «Вдохнем поглубже и превратимся в воздушные шарики – подпрыгиваем и мягко, плавно взлетаем, тянемся вверх, к солнышку: руки поднимаются через стороны вверх, подъем на носках»</a:t>
            </a:r>
          </a:p>
          <a:p>
            <a:r>
              <a:rPr lang="ru-RU" dirty="0">
                <a:latin typeface="Times New Roman" panose="02020603050405020304" pitchFamily="18" charset="0"/>
                <a:cs typeface="Times New Roman" panose="02020603050405020304" pitchFamily="18" charset="0"/>
              </a:rPr>
              <a:t>Инструкция: «Попрыгаем, как зайцы, чтобы стать ловкими и сильными: выполняются легкие прыжки, руки согнуты в локтях, кисти рук свободно опущены</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Инструкция: «Теперь мы маятники – тяжелые, громоздкие – покачаемся из стороны в сторону: ноги на ширине плеч, руки на поясе, выполняются наклоны с отрывом пятки от пола».</a:t>
            </a:r>
          </a:p>
          <a:p>
            <a:r>
              <a:rPr lang="ru-RU" dirty="0">
                <a:latin typeface="Times New Roman" panose="02020603050405020304" pitchFamily="18" charset="0"/>
                <a:cs typeface="Times New Roman" panose="02020603050405020304" pitchFamily="18" charset="0"/>
              </a:rPr>
              <a:t>Инструкция: «Сейчас мы пилоты – заведем мотор самолета, расправим крылья и полетаем: выполняется бег по кругу, руки разведены в стороны».</a:t>
            </a:r>
          </a:p>
          <a:p>
            <a:r>
              <a:rPr lang="ru-RU" dirty="0">
                <a:latin typeface="Times New Roman" panose="02020603050405020304" pitchFamily="18" charset="0"/>
                <a:cs typeface="Times New Roman" panose="02020603050405020304" pitchFamily="18" charset="0"/>
              </a:rPr>
              <a:t>Инструкция: «Течет прозрачная вода – мягко, плавно: выполняются „волны“ поочередно правой и левой руками, взмахи руками в центр круга, </a:t>
            </a:r>
            <a:r>
              <a:rPr lang="ru-RU" dirty="0" smtClean="0">
                <a:latin typeface="Times New Roman" panose="02020603050405020304" pitchFamily="18" charset="0"/>
                <a:cs typeface="Times New Roman" panose="02020603050405020304" pitchFamily="18" charset="0"/>
              </a:rPr>
              <a:t>„волны“ </a:t>
            </a:r>
            <a:r>
              <a:rPr lang="ru-RU" dirty="0">
                <a:latin typeface="Times New Roman" panose="02020603050405020304" pitchFamily="18" charset="0"/>
                <a:cs typeface="Times New Roman" panose="02020603050405020304" pitchFamily="18" charset="0"/>
              </a:rPr>
              <a:t>впереди себя».</a:t>
            </a:r>
          </a:p>
          <a:p>
            <a:endParaRPr lang="ru-RU" dirty="0">
              <a:latin typeface="Times New Roman" panose="02020603050405020304" pitchFamily="18" charset="0"/>
              <a:cs typeface="Times New Roman" panose="02020603050405020304" pitchFamily="18" charset="0"/>
            </a:endParaRPr>
          </a:p>
        </p:txBody>
      </p:sp>
      <p:sp>
        <p:nvSpPr>
          <p:cNvPr id="4" name="Прямоугольник 3"/>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24</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6134095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377" y="0"/>
            <a:ext cx="11791406" cy="6463308"/>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            Лошадки</a:t>
            </a:r>
            <a:endParaRPr lang="ru-RU"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            Игроки </a:t>
            </a:r>
            <a:r>
              <a:rPr lang="ru-RU" dirty="0">
                <a:latin typeface="Times New Roman" panose="02020603050405020304" pitchFamily="18" charset="0"/>
                <a:cs typeface="Times New Roman" panose="02020603050405020304" pitchFamily="18" charset="0"/>
              </a:rPr>
              <a:t>делятся на две равные по количеству игроков команды. На земле проводится черта. Команды встают по разные стороны от черты. Путем жеребьевки определяется, какая из команд будет «лошадками», а какая «кучерами».</a:t>
            </a:r>
          </a:p>
          <a:p>
            <a:r>
              <a:rPr lang="ru-RU" dirty="0">
                <a:latin typeface="Times New Roman" panose="02020603050405020304" pitchFamily="18" charset="0"/>
                <a:cs typeface="Times New Roman" panose="02020603050405020304" pitchFamily="18" charset="0"/>
              </a:rPr>
              <a:t>«Лошадки» крепко берутся за руки, подходят к черте и говорят хором: «Та-</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 та-</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a:t>
            </a:r>
            <a:r>
              <a:rPr lang="ru-RU" dirty="0" err="1">
                <a:latin typeface="Times New Roman" panose="02020603050405020304" pitchFamily="18" charset="0"/>
                <a:cs typeface="Times New Roman" panose="02020603050405020304" pitchFamily="18" charset="0"/>
              </a:rPr>
              <a:t>ра</a:t>
            </a:r>
            <a:r>
              <a:rPr lang="ru-RU" dirty="0">
                <a:latin typeface="Times New Roman" panose="02020603050405020304" pitchFamily="18" charset="0"/>
                <a:cs typeface="Times New Roman" panose="02020603050405020304" pitchFamily="18" charset="0"/>
              </a:rPr>
              <a:t>, ушли кучера со двора».</a:t>
            </a:r>
          </a:p>
          <a:p>
            <a:r>
              <a:rPr lang="ru-RU" dirty="0">
                <a:latin typeface="Times New Roman" panose="02020603050405020304" pitchFamily="18" charset="0"/>
                <a:cs typeface="Times New Roman" panose="02020603050405020304" pitchFamily="18" charset="0"/>
              </a:rPr>
              <a:t>После этого «лошадки» разбегаются, а «кучера» их ловят. Чтобы «кучера» знали, кого надо ловить, «лошадки», пока их не поймают, должны все время звонко цокать языком: «Цок-цок-цок!»</a:t>
            </a:r>
          </a:p>
          <a:p>
            <a:r>
              <a:rPr lang="ru-RU" dirty="0">
                <a:latin typeface="Times New Roman" panose="02020603050405020304" pitchFamily="18" charset="0"/>
                <a:cs typeface="Times New Roman" panose="02020603050405020304" pitchFamily="18" charset="0"/>
              </a:rPr>
              <a:t>После того как «кучера» переловили всех «лошадок», игроки меняются ролями.</a:t>
            </a:r>
          </a:p>
          <a:p>
            <a:r>
              <a:rPr lang="ru-RU" b="1" dirty="0" smtClean="0">
                <a:latin typeface="Times New Roman" panose="02020603050405020304" pitchFamily="18" charset="0"/>
                <a:cs typeface="Times New Roman" panose="02020603050405020304" pitchFamily="18" charset="0"/>
              </a:rPr>
              <a:t>Колокольчик</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В эту игру участники играют по очереди. Играющему дается колокольчик на длинной нитке. Надо пройти определенный отрезок пути или подойти к назначенному месту так, чтобы колокольчик не зазвонил.</a:t>
            </a:r>
          </a:p>
          <a:p>
            <a:r>
              <a:rPr lang="ru-RU" b="1" dirty="0" smtClean="0">
                <a:latin typeface="Times New Roman" panose="02020603050405020304" pitchFamily="18" charset="0"/>
                <a:cs typeface="Times New Roman" panose="02020603050405020304" pitchFamily="18" charset="0"/>
              </a:rPr>
              <a:t>Бег </a:t>
            </a:r>
            <a:r>
              <a:rPr lang="ru-RU" b="1" dirty="0">
                <a:latin typeface="Times New Roman" panose="02020603050405020304" pitchFamily="18" charset="0"/>
                <a:cs typeface="Times New Roman" panose="02020603050405020304" pitchFamily="18" charset="0"/>
              </a:rPr>
              <a:t>с картошкой</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Каждому из игроков дается ложка, в которой лежит картофелина. Задача – как можно скорее пробежать до черты и обратно, не уронив картошку. Если во время бега картошка падает, то игрок может ее поднять и положить обратно в ложку и продолжить бег. Выигрывает тот из игроков, который добежал первым. Для усложнения задачи можно выбрать не прямой путь, а бег по извилистой дорожке или с небольшими препятствиями</a:t>
            </a:r>
            <a:r>
              <a:rPr lang="ru-RU" dirty="0" smtClean="0">
                <a:latin typeface="Times New Roman" panose="02020603050405020304" pitchFamily="18" charset="0"/>
                <a:cs typeface="Times New Roman" panose="02020603050405020304" pitchFamily="18" charset="0"/>
              </a:rPr>
              <a:t>.</a:t>
            </a:r>
          </a:p>
          <a:p>
            <a:r>
              <a:rPr lang="ru-RU" b="1" dirty="0" smtClean="0">
                <a:latin typeface="Times New Roman" panose="02020603050405020304" pitchFamily="18" charset="0"/>
                <a:cs typeface="Times New Roman" panose="02020603050405020304" pitchFamily="18" charset="0"/>
              </a:rPr>
              <a:t>Дед </a:t>
            </a:r>
            <a:r>
              <a:rPr lang="ru-RU" b="1" dirty="0">
                <a:latin typeface="Times New Roman" panose="02020603050405020304" pitchFamily="18" charset="0"/>
                <a:cs typeface="Times New Roman" panose="02020603050405020304" pitchFamily="18" charset="0"/>
              </a:rPr>
              <a:t>Мороз</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По считалке или по жеребьевке выбирается Дед Мороз. Участники разбегаются по площадке, Дед Мороз гонится за ними и старается дотронуться до них, то есть «заморозить». «Замороженный» должен остановиться в той позе, в которой его «заморозили». Игра заканчивается, когда будет «заморожено» определенное количество игроков (по уговору). Затем выбирают нового Деда Мороза, и игра повторяется.</a:t>
            </a:r>
          </a:p>
          <a:p>
            <a:r>
              <a:rPr lang="ru-RU" dirty="0"/>
              <a:t/>
            </a:r>
            <a:br>
              <a:rPr lang="ru-RU" dirty="0"/>
            </a:br>
            <a:r>
              <a:rPr lang="ru-RU" dirty="0"/>
              <a:t/>
            </a:r>
            <a:br>
              <a:rPr lang="ru-RU" dirty="0"/>
            </a:br>
            <a:endParaRPr lang="ru-RU" dirty="0"/>
          </a:p>
        </p:txBody>
      </p:sp>
      <p:sp>
        <p:nvSpPr>
          <p:cNvPr id="3" name="Прямоугольник 2"/>
          <p:cNvSpPr/>
          <p:nvPr/>
        </p:nvSpPr>
        <p:spPr>
          <a:xfrm>
            <a:off x="-17417" y="-74915"/>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33</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1330211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1974286" cy="6740307"/>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            Дорожки</a:t>
            </a:r>
            <a:endParaRPr lang="ru-RU"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            На </a:t>
            </a:r>
            <a:r>
              <a:rPr lang="ru-RU" dirty="0">
                <a:latin typeface="Times New Roman" panose="02020603050405020304" pitchFamily="18" charset="0"/>
                <a:cs typeface="Times New Roman" panose="02020603050405020304" pitchFamily="18" charset="0"/>
              </a:rPr>
              <a:t>земле проводят «дорожки» – разные по форме линии, содержащие сложные повороты. Длина дорожки должна быть не менее трех метров. Участники бегают по дорожкам, делая сложные повороты и сохраняя при этом равновесие. Бегать нужно, точно наступая на линию и не наталкиваясь на впереди бегущего.</a:t>
            </a:r>
          </a:p>
          <a:p>
            <a:r>
              <a:rPr lang="ru-RU" dirty="0">
                <a:latin typeface="Times New Roman" panose="02020603050405020304" pitchFamily="18" charset="0"/>
                <a:cs typeface="Times New Roman" panose="02020603050405020304" pitchFamily="18" charset="0"/>
              </a:rPr>
              <a:t>Игру можно проводить как соревнования. Для этого рисуют несколько одинаковых по форме дорожек, расположенных параллельно друг другу, как на стадионе, и участники по команде ведущего бегут по дорожкам наперегонки. Побеждает тот, кто прибежал первым.</a:t>
            </a:r>
          </a:p>
          <a:p>
            <a:r>
              <a:rPr lang="ru-RU" b="1" dirty="0" smtClean="0">
                <a:latin typeface="Times New Roman" panose="02020603050405020304" pitchFamily="18" charset="0"/>
                <a:cs typeface="Times New Roman" panose="02020603050405020304" pitchFamily="18" charset="0"/>
              </a:rPr>
              <a:t>Петушки</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Участники разбиваются на пары и встают друг от друга на расстоянии 3–5 шагов. Пары изображают дерущихся петушков – прыгая на одной ноге, они стараются толкнуть друг друга плечом. Толкаться руками запрещено. Тот, кто потерял равновесие и встал на землю двумя ногами, – выбывает из игры. Победители из разных пар объединяются и продолжают игру. Перед началом игры участники договариваются, как они будут держать руки – за спиной, на поясе, поддерживать колено согнутой ноги или они должны скрестить руки на груди.</a:t>
            </a:r>
          </a:p>
          <a:p>
            <a:r>
              <a:rPr lang="ru-RU" dirty="0">
                <a:latin typeface="Times New Roman" panose="02020603050405020304" pitchFamily="18" charset="0"/>
                <a:cs typeface="Times New Roman" panose="02020603050405020304" pitchFamily="18" charset="0"/>
              </a:rPr>
              <a:t>«Бой петушков» можно проводить также в приседе, руки при этом лежат на коленях.</a:t>
            </a:r>
          </a:p>
          <a:p>
            <a:r>
              <a:rPr lang="ru-RU" b="1" dirty="0" smtClean="0">
                <a:latin typeface="Times New Roman" panose="02020603050405020304" pitchFamily="18" charset="0"/>
                <a:cs typeface="Times New Roman" panose="02020603050405020304" pitchFamily="18" charset="0"/>
              </a:rPr>
              <a:t>Кучера </a:t>
            </a:r>
            <a:r>
              <a:rPr lang="ru-RU" b="1" dirty="0">
                <a:latin typeface="Times New Roman" panose="02020603050405020304" pitchFamily="18" charset="0"/>
                <a:cs typeface="Times New Roman" panose="02020603050405020304" pitchFamily="18" charset="0"/>
              </a:rPr>
              <a:t>и лошадки</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Участники игры делятся на тройки – две «лошадки» и один «кучер», который ведет их сзади за «вожжи» – ленточки. Ведущий по ходу игры подает различные команды, а «кучер» следит, чтобы «лошадки» правильно их выполняли. Ведущий, в свою очередь, следит, чтобы «кучер» не пропустил ошибку «лошадок». За это «кучер» получает штрафные очки (или отдает фант, который в конце игры должен выкупить – прочитать стишок, спеть и т. п.). В ходе игры «лошадки» идут шагом, бегут рысью, скачут галопом, поворачивают направо, налево, стоят на месте и т. д. По команде ведущего «Лошадки, в разные стороны!» «кучер» отпускает «вожжи», и «лошадки» быстро разбегаются в разные стороны. По команде «Лошадки, найдите своего кучера!» «лошадки» как можно быстрее возвращаются к своему «кучеру». По команде «Кучер, найди своих лошадок!» «кучер» собирает вместе свою пару «лошадок». При повторении игры в каждой тройке «кучер» меняется.</a:t>
            </a:r>
          </a:p>
        </p:txBody>
      </p:sp>
      <p:sp>
        <p:nvSpPr>
          <p:cNvPr id="3" name="Прямоугольник 2"/>
          <p:cNvSpPr/>
          <p:nvPr/>
        </p:nvSpPr>
        <p:spPr>
          <a:xfrm>
            <a:off x="0" y="-74916"/>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34</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147278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04020" y="0"/>
            <a:ext cx="7004803" cy="769441"/>
          </a:xfrm>
          <a:prstGeom prst="rect">
            <a:avLst/>
          </a:prstGeom>
          <a:noFill/>
        </p:spPr>
        <p:txBody>
          <a:bodyPr wrap="none" lIns="91440" tIns="45720" rIns="91440" bIns="45720">
            <a:spAutoFit/>
          </a:bodyPr>
          <a:lstStyle/>
          <a:p>
            <a:pPr algn="ct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Развитие чувства ритма</a:t>
            </a:r>
            <a:endParaRPr lang="ru-RU"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3" name="TextBox 2"/>
          <p:cNvSpPr txBox="1"/>
          <p:nvPr/>
        </p:nvSpPr>
        <p:spPr>
          <a:xfrm>
            <a:off x="41049" y="671691"/>
            <a:ext cx="11930743" cy="6186309"/>
          </a:xfrm>
          <a:prstGeom prst="rect">
            <a:avLst/>
          </a:prstGeom>
          <a:noFill/>
        </p:spPr>
        <p:txBody>
          <a:bodyPr wrap="square" rtlCol="0">
            <a:spAutoFit/>
          </a:bodyPr>
          <a:lstStyle/>
          <a:p>
            <a:r>
              <a:rPr lang="ru-RU" dirty="0">
                <a:latin typeface="Times New Roman" panose="02020603050405020304" pitchFamily="18" charset="0"/>
                <a:cs typeface="Times New Roman" panose="02020603050405020304" pitchFamily="18" charset="0"/>
              </a:rPr>
              <a:t>Логопедическая ритмика предполагает коррекцию координации движений и речи. Связь движений и речи нормализует состояние мышечного тонуса, помогает освободиться от эмоциональной и двигательной зажатости, координации процессов дыхания, голосоведения, артикуляции. Способствует регулированию ритма речи, профилактике и преодолению таких речевых расстройств, как нарушение темпа речи, главным образом его ускорение, </a:t>
            </a:r>
            <a:r>
              <a:rPr lang="ru-RU" dirty="0" err="1">
                <a:latin typeface="Times New Roman" panose="02020603050405020304" pitchFamily="18" charset="0"/>
                <a:cs typeface="Times New Roman" panose="02020603050405020304" pitchFamily="18" charset="0"/>
              </a:rPr>
              <a:t>смазанность</a:t>
            </a:r>
            <a:r>
              <a:rPr lang="ru-RU" dirty="0">
                <a:latin typeface="Times New Roman" panose="02020603050405020304" pitchFamily="18" charset="0"/>
                <a:cs typeface="Times New Roman" panose="02020603050405020304" pitchFamily="18" charset="0"/>
              </a:rPr>
              <a:t>, нечеткость звукопроизношения, заикание.</a:t>
            </a:r>
          </a:p>
          <a:p>
            <a:r>
              <a:rPr lang="ru-RU" dirty="0" err="1">
                <a:latin typeface="Times New Roman" panose="02020603050405020304" pitchFamily="18" charset="0"/>
                <a:cs typeface="Times New Roman" panose="02020603050405020304" pitchFamily="18" charset="0"/>
              </a:rPr>
              <a:t>Логоритмические</a:t>
            </a:r>
            <a:r>
              <a:rPr lang="ru-RU" dirty="0">
                <a:latin typeface="Times New Roman" panose="02020603050405020304" pitchFamily="18" charset="0"/>
                <a:cs typeface="Times New Roman" panose="02020603050405020304" pitchFamily="18" charset="0"/>
              </a:rPr>
              <a:t> упражнения способствуют развитию темпа и ритма речевого дыхания, развитию артикуляционной моторики, укреплению мимической мускулатуры, формированию фонематической системы, развитию темпо-ритмических и мелодико-интонационных характеристик речи, </a:t>
            </a:r>
            <a:r>
              <a:rPr lang="ru-RU" dirty="0" smtClean="0">
                <a:latin typeface="Times New Roman" panose="02020603050405020304" pitchFamily="18" charset="0"/>
                <a:cs typeface="Times New Roman" panose="02020603050405020304" pitchFamily="18" charset="0"/>
              </a:rPr>
              <a:t>развитию </a:t>
            </a:r>
            <a:r>
              <a:rPr lang="ru-RU" dirty="0">
                <a:latin typeface="Times New Roman" panose="02020603050405020304" pitchFamily="18" charset="0"/>
                <a:cs typeface="Times New Roman" panose="02020603050405020304" pitchFamily="18" charset="0"/>
              </a:rPr>
              <a:t>умения сочетать движения и речь, координировать их, подчинять единому ритму, оказывают благоприятное воздействие на формирование пространственных представлений.</a:t>
            </a:r>
          </a:p>
          <a:p>
            <a:r>
              <a:rPr lang="ru-RU" dirty="0" err="1">
                <a:latin typeface="Times New Roman" panose="02020603050405020304" pitchFamily="18" charset="0"/>
                <a:cs typeface="Times New Roman" panose="02020603050405020304" pitchFamily="18" charset="0"/>
              </a:rPr>
              <a:t>Послоговой</a:t>
            </a:r>
            <a:r>
              <a:rPr lang="ru-RU" dirty="0">
                <a:latin typeface="Times New Roman" panose="02020603050405020304" pitchFamily="18" charset="0"/>
                <a:cs typeface="Times New Roman" panose="02020603050405020304" pitchFamily="18" charset="0"/>
              </a:rPr>
              <a:t> речевой ритм является равномерно повторяющимся, по своим механизмам он является родственным ходьбе, дыханию, сердцебиению.</a:t>
            </a:r>
          </a:p>
          <a:p>
            <a:r>
              <a:rPr lang="ru-RU" dirty="0">
                <a:latin typeface="Times New Roman" panose="02020603050405020304" pitchFamily="18" charset="0"/>
                <a:cs typeface="Times New Roman" panose="02020603050405020304" pitchFamily="18" charset="0"/>
              </a:rPr>
              <a:t>Все упражнения просты для выполнения, </a:t>
            </a:r>
            <a:r>
              <a:rPr lang="ru-RU" dirty="0" smtClean="0">
                <a:latin typeface="Times New Roman" panose="02020603050405020304" pitchFamily="18" charset="0"/>
                <a:cs typeface="Times New Roman" panose="02020603050405020304" pitchFamily="18" charset="0"/>
              </a:rPr>
              <a:t>направлены </a:t>
            </a:r>
            <a:r>
              <a:rPr lang="ru-RU" dirty="0">
                <a:latin typeface="Times New Roman" panose="02020603050405020304" pitchFamily="18" charset="0"/>
                <a:cs typeface="Times New Roman" panose="02020603050405020304" pitchFamily="18" charset="0"/>
              </a:rPr>
              <a:t>на согласование речи с движением. Ребенок сопряженно со взрослым на каждый слог синхронно совершает движения руками, ногами, ладошками.</a:t>
            </a:r>
          </a:p>
          <a:p>
            <a:r>
              <a:rPr lang="ru-RU" dirty="0">
                <a:latin typeface="Times New Roman" panose="02020603050405020304" pitchFamily="18" charset="0"/>
                <a:cs typeface="Times New Roman" panose="02020603050405020304" pitchFamily="18" charset="0"/>
              </a:rPr>
              <a:t>Например, ребенок читает хорошо знакомое стихотворение А</a:t>
            </a:r>
            <a:r>
              <a:rPr lang="ru-RU" dirty="0" smtClean="0">
                <a:latin typeface="Times New Roman" panose="02020603050405020304" pitchFamily="18" charset="0"/>
                <a:cs typeface="Times New Roman" panose="02020603050405020304" pitchFamily="18" charset="0"/>
              </a:rPr>
              <a:t>. </a:t>
            </a:r>
            <a:r>
              <a:rPr lang="ru-RU" dirty="0" err="1" smtClean="0">
                <a:latin typeface="Times New Roman" panose="02020603050405020304" pitchFamily="18" charset="0"/>
                <a:cs typeface="Times New Roman" panose="02020603050405020304" pitchFamily="18" charset="0"/>
              </a:rPr>
              <a:t>Барто</a:t>
            </a:r>
            <a:r>
              <a:rPr lang="ru-RU" dirty="0">
                <a:latin typeface="Times New Roman" panose="02020603050405020304" pitchFamily="18" charset="0"/>
                <a:cs typeface="Times New Roman" panose="02020603050405020304" pitchFamily="18" charset="0"/>
              </a:rPr>
              <a:t>, каждый слог отхлопывая ладошками:</a:t>
            </a:r>
          </a:p>
          <a:p>
            <a:r>
              <a:rPr lang="ru-RU" dirty="0">
                <a:latin typeface="Times New Roman" panose="02020603050405020304" pitchFamily="18" charset="0"/>
                <a:cs typeface="Times New Roman" panose="02020603050405020304" pitchFamily="18" charset="0"/>
              </a:rPr>
              <a:t>У-РО-НИ-ЛИ-МИ-ШКУ-НА ПОЛ О-ТОР-ВА-ЛИ-МИ-ШКЕ-ЛА-ПУ</a:t>
            </a:r>
          </a:p>
          <a:p>
            <a:r>
              <a:rPr lang="ru-RU" dirty="0">
                <a:latin typeface="Times New Roman" panose="02020603050405020304" pitchFamily="18" charset="0"/>
                <a:cs typeface="Times New Roman" panose="02020603050405020304" pitchFamily="18" charset="0"/>
              </a:rPr>
              <a:t>Или шагает на месте, скандируя:</a:t>
            </a:r>
          </a:p>
          <a:p>
            <a:r>
              <a:rPr lang="ru-RU" dirty="0">
                <a:latin typeface="Times New Roman" panose="02020603050405020304" pitchFamily="18" charset="0"/>
                <a:cs typeface="Times New Roman" panose="02020603050405020304" pitchFamily="18" charset="0"/>
              </a:rPr>
              <a:t>НЕТ, – НА-ПРА-СНО-МЫ-РЕ-ШИ-ЛИ ПРО-КА-ТИТЬ-КО-ТА-ВМА-ШИ-НЕ</a:t>
            </a:r>
          </a:p>
          <a:p>
            <a:r>
              <a:rPr lang="ru-RU" dirty="0">
                <a:latin typeface="Times New Roman" panose="02020603050405020304" pitchFamily="18" charset="0"/>
                <a:cs typeface="Times New Roman" panose="02020603050405020304" pitchFamily="18" charset="0"/>
              </a:rPr>
              <a:t>Или плавно дирижируя одной или двумя руками:</a:t>
            </a:r>
          </a:p>
          <a:p>
            <a:r>
              <a:rPr lang="ru-RU" dirty="0">
                <a:latin typeface="Times New Roman" panose="02020603050405020304" pitchFamily="18" charset="0"/>
                <a:cs typeface="Times New Roman" panose="02020603050405020304" pitchFamily="18" charset="0"/>
              </a:rPr>
              <a:t>И-ДЕТ-БЫ-ЧОК, – КА-ЧА-ЕТ-СЯ ВЗДЫ-ХА-ЕТ – НА– ХО-ДУ</a:t>
            </a:r>
          </a:p>
          <a:p>
            <a:r>
              <a:rPr lang="ru-RU" dirty="0">
                <a:latin typeface="Times New Roman" panose="02020603050405020304" pitchFamily="18" charset="0"/>
                <a:cs typeface="Times New Roman" panose="02020603050405020304" pitchFamily="18" charset="0"/>
              </a:rPr>
              <a:t>Ребенку можно предложить представить себя артистом, который читает стихи на сцене в детском театре и его внимательно слушают маленькие дети. </a:t>
            </a:r>
          </a:p>
        </p:txBody>
      </p:sp>
      <p:sp>
        <p:nvSpPr>
          <p:cNvPr id="4" name="Прямоугольник 3"/>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35</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3157899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139073" y="177898"/>
            <a:ext cx="3257005" cy="2031325"/>
          </a:xfrm>
          <a:prstGeom prst="rect">
            <a:avLst/>
          </a:prstGeom>
          <a:solidFill>
            <a:schemeClr val="bg1">
              <a:lumMod val="75000"/>
            </a:schemeClr>
          </a:solidFill>
          <a:scene3d>
            <a:camera prst="orthographicFront"/>
            <a:lightRig rig="threePt" dir="t"/>
          </a:scene3d>
          <a:sp3d>
            <a:bevelT w="165100" prst="coolSlant"/>
          </a:sp3d>
        </p:spPr>
        <p:txBody>
          <a:bodyPr wrap="square" rtlCol="0">
            <a:spAutoFit/>
          </a:bodyPr>
          <a:lstStyle/>
          <a:p>
            <a:r>
              <a:rPr lang="ru-RU" dirty="0">
                <a:latin typeface="Times New Roman" panose="02020603050405020304" pitchFamily="18" charset="0"/>
                <a:cs typeface="Times New Roman" panose="02020603050405020304" pitchFamily="18" charset="0"/>
              </a:rPr>
              <a:t>РОБОТ</a:t>
            </a:r>
          </a:p>
          <a:p>
            <a:r>
              <a:rPr lang="ru-RU" dirty="0">
                <a:latin typeface="Times New Roman" panose="02020603050405020304" pitchFamily="18" charset="0"/>
                <a:cs typeface="Times New Roman" panose="02020603050405020304" pitchFamily="18" charset="0"/>
              </a:rPr>
              <a:t>Стоит робот на дороге,</a:t>
            </a:r>
          </a:p>
          <a:p>
            <a:r>
              <a:rPr lang="ru-RU" dirty="0">
                <a:latin typeface="Times New Roman" panose="02020603050405020304" pitchFamily="18" charset="0"/>
                <a:cs typeface="Times New Roman" panose="02020603050405020304" pitchFamily="18" charset="0"/>
              </a:rPr>
              <a:t>У него не гнуться ноги,</a:t>
            </a:r>
          </a:p>
          <a:p>
            <a:r>
              <a:rPr lang="ru-RU" dirty="0">
                <a:latin typeface="Times New Roman" panose="02020603050405020304" pitchFamily="18" charset="0"/>
                <a:cs typeface="Times New Roman" panose="02020603050405020304" pitchFamily="18" charset="0"/>
              </a:rPr>
              <a:t>Может он махать руками,</a:t>
            </a:r>
          </a:p>
          <a:p>
            <a:r>
              <a:rPr lang="ru-RU" dirty="0">
                <a:latin typeface="Times New Roman" panose="02020603050405020304" pitchFamily="18" charset="0"/>
                <a:cs typeface="Times New Roman" panose="02020603050405020304" pitchFamily="18" charset="0"/>
              </a:rPr>
              <a:t>Может он моргать глазами,</a:t>
            </a:r>
          </a:p>
          <a:p>
            <a:r>
              <a:rPr lang="ru-RU" dirty="0">
                <a:latin typeface="Times New Roman" panose="02020603050405020304" pitchFamily="18" charset="0"/>
                <a:cs typeface="Times New Roman" panose="02020603050405020304" pitchFamily="18" charset="0"/>
              </a:rPr>
              <a:t>Может головой кивать,</a:t>
            </a:r>
          </a:p>
          <a:p>
            <a:r>
              <a:rPr lang="ru-RU" dirty="0">
                <a:latin typeface="Times New Roman" panose="02020603050405020304" pitchFamily="18" charset="0"/>
                <a:cs typeface="Times New Roman" panose="02020603050405020304" pitchFamily="18" charset="0"/>
              </a:rPr>
              <a:t>Раз, два, три, четыре, пять.</a:t>
            </a:r>
          </a:p>
        </p:txBody>
      </p:sp>
      <p:pic>
        <p:nvPicPr>
          <p:cNvPr id="4" name="Рисунок 3"/>
          <p:cNvPicPr>
            <a:picLocks noChangeAspect="1"/>
          </p:cNvPicPr>
          <p:nvPr/>
        </p:nvPicPr>
        <p:blipFill>
          <a:blip r:embed="rId2"/>
          <a:stretch>
            <a:fillRect/>
          </a:stretch>
        </p:blipFill>
        <p:spPr>
          <a:xfrm>
            <a:off x="4720046" y="177898"/>
            <a:ext cx="1219200" cy="2513925"/>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5" name="TextBox 4"/>
          <p:cNvSpPr txBox="1"/>
          <p:nvPr/>
        </p:nvSpPr>
        <p:spPr>
          <a:xfrm>
            <a:off x="6587182" y="301096"/>
            <a:ext cx="3061948" cy="1754326"/>
          </a:xfrm>
          <a:prstGeom prst="rect">
            <a:avLst/>
          </a:prstGeom>
          <a:solidFill>
            <a:schemeClr val="tx1">
              <a:lumMod val="60000"/>
              <a:lumOff val="40000"/>
            </a:schemeClr>
          </a:solidFill>
          <a:scene3d>
            <a:camera prst="orthographicFront"/>
            <a:lightRig rig="threePt" dir="t"/>
          </a:scene3d>
          <a:sp3d>
            <a:bevelT w="165100" prst="coolSlant"/>
          </a:sp3d>
        </p:spPr>
        <p:txBody>
          <a:bodyPr wrap="square" rtlCol="0">
            <a:spAutoFit/>
          </a:bodyPr>
          <a:lstStyle/>
          <a:p>
            <a:r>
              <a:rPr lang="ru-RU" dirty="0" smtClean="0">
                <a:latin typeface="Times New Roman" panose="02020603050405020304" pitchFamily="18" charset="0"/>
                <a:cs typeface="Times New Roman" panose="02020603050405020304" pitchFamily="18" charset="0"/>
              </a:rPr>
              <a:t>Дети </a:t>
            </a:r>
            <a:r>
              <a:rPr lang="ru-RU" dirty="0">
                <a:latin typeface="Times New Roman" panose="02020603050405020304" pitchFamily="18" charset="0"/>
                <a:cs typeface="Times New Roman" panose="02020603050405020304" pitchFamily="18" charset="0"/>
              </a:rPr>
              <a:t>руки сгибают в локтях, совершают поочередно действия, имитирующие движения рук робота или Буратино. Текст произносят </a:t>
            </a:r>
            <a:r>
              <a:rPr lang="ru-RU" dirty="0" err="1">
                <a:latin typeface="Times New Roman" panose="02020603050405020304" pitchFamily="18" charset="0"/>
                <a:cs typeface="Times New Roman" panose="02020603050405020304" pitchFamily="18" charset="0"/>
              </a:rPr>
              <a:t>скандированно</a:t>
            </a:r>
            <a:r>
              <a:rPr lang="ru-RU" dirty="0">
                <a:latin typeface="Times New Roman" panose="02020603050405020304" pitchFamily="18" charset="0"/>
                <a:cs typeface="Times New Roman" panose="02020603050405020304" pitchFamily="18" charset="0"/>
              </a:rPr>
              <a:t> и четко</a:t>
            </a:r>
            <a:r>
              <a:rPr lang="ru-RU" dirty="0"/>
              <a:t>.</a:t>
            </a:r>
          </a:p>
        </p:txBody>
      </p:sp>
      <p:sp>
        <p:nvSpPr>
          <p:cNvPr id="6" name="TextBox 5"/>
          <p:cNvSpPr txBox="1"/>
          <p:nvPr/>
        </p:nvSpPr>
        <p:spPr>
          <a:xfrm>
            <a:off x="3088231" y="2837865"/>
            <a:ext cx="3065417" cy="1754326"/>
          </a:xfrm>
          <a:prstGeom prst="rect">
            <a:avLst/>
          </a:prstGeom>
          <a:solidFill>
            <a:schemeClr val="accent4">
              <a:lumMod val="40000"/>
              <a:lumOff val="60000"/>
            </a:schemeClr>
          </a:solidFill>
          <a:scene3d>
            <a:camera prst="orthographicFront"/>
            <a:lightRig rig="threePt" dir="t"/>
          </a:scene3d>
          <a:sp3d>
            <a:bevelT w="165100" prst="coolSlant"/>
          </a:sp3d>
        </p:spPr>
        <p:txBody>
          <a:bodyPr wrap="square" rtlCol="0">
            <a:spAutoFit/>
          </a:bodyPr>
          <a:lstStyle/>
          <a:p>
            <a:r>
              <a:rPr lang="ru-RU" dirty="0">
                <a:latin typeface="Times New Roman" panose="02020603050405020304" pitchFamily="18" charset="0"/>
                <a:cs typeface="Times New Roman" panose="02020603050405020304" pitchFamily="18" charset="0"/>
              </a:rPr>
              <a:t>НА МОРЕ</a:t>
            </a:r>
          </a:p>
          <a:p>
            <a:r>
              <a:rPr lang="ru-RU" dirty="0">
                <a:latin typeface="Times New Roman" panose="02020603050405020304" pitchFamily="18" charset="0"/>
                <a:cs typeface="Times New Roman" panose="02020603050405020304" pitchFamily="18" charset="0"/>
              </a:rPr>
              <a:t>На море штиль и тишина,</a:t>
            </a:r>
          </a:p>
          <a:p>
            <a:r>
              <a:rPr lang="ru-RU" dirty="0">
                <a:latin typeface="Times New Roman" panose="02020603050405020304" pitchFamily="18" charset="0"/>
                <a:cs typeface="Times New Roman" panose="02020603050405020304" pitchFamily="18" charset="0"/>
              </a:rPr>
              <a:t>Одна лишь лодочка видна,</a:t>
            </a:r>
          </a:p>
          <a:p>
            <a:r>
              <a:rPr lang="ru-RU" dirty="0">
                <a:latin typeface="Times New Roman" panose="02020603050405020304" pitchFamily="18" charset="0"/>
                <a:cs typeface="Times New Roman" panose="02020603050405020304" pitchFamily="18" charset="0"/>
              </a:rPr>
              <a:t>Вдруг появляется волна,</a:t>
            </a:r>
          </a:p>
          <a:p>
            <a:r>
              <a:rPr lang="ru-RU" dirty="0">
                <a:latin typeface="Times New Roman" panose="02020603050405020304" pitchFamily="18" charset="0"/>
                <a:cs typeface="Times New Roman" panose="02020603050405020304" pitchFamily="18" charset="0"/>
              </a:rPr>
              <a:t>Волна прозрачна, зелена,</a:t>
            </a:r>
          </a:p>
          <a:p>
            <a:r>
              <a:rPr lang="ru-RU" dirty="0">
                <a:latin typeface="Times New Roman" panose="02020603050405020304" pitchFamily="18" charset="0"/>
                <a:cs typeface="Times New Roman" panose="02020603050405020304" pitchFamily="18" charset="0"/>
              </a:rPr>
              <a:t>Качает лодочку она.</a:t>
            </a:r>
          </a:p>
        </p:txBody>
      </p:sp>
      <p:pic>
        <p:nvPicPr>
          <p:cNvPr id="7" name="Рисунок 6"/>
          <p:cNvPicPr>
            <a:picLocks noChangeAspect="1"/>
          </p:cNvPicPr>
          <p:nvPr/>
        </p:nvPicPr>
        <p:blipFill>
          <a:blip r:embed="rId3"/>
          <a:stretch>
            <a:fillRect/>
          </a:stretch>
        </p:blipFill>
        <p:spPr>
          <a:xfrm>
            <a:off x="6428772" y="2837865"/>
            <a:ext cx="2205037" cy="154681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8" name="TextBox 7"/>
          <p:cNvSpPr txBox="1"/>
          <p:nvPr/>
        </p:nvSpPr>
        <p:spPr>
          <a:xfrm>
            <a:off x="8908933" y="2837865"/>
            <a:ext cx="2525485" cy="1477328"/>
          </a:xfrm>
          <a:prstGeom prst="rect">
            <a:avLst/>
          </a:prstGeom>
          <a:solidFill>
            <a:schemeClr val="accent4">
              <a:lumMod val="60000"/>
              <a:lumOff val="40000"/>
            </a:schemeClr>
          </a:solidFill>
          <a:scene3d>
            <a:camera prst="orthographicFront"/>
            <a:lightRig rig="threePt" dir="t"/>
          </a:scene3d>
          <a:sp3d>
            <a:bevelT w="165100" prst="coolSlant"/>
          </a:sp3d>
        </p:spPr>
        <p:txBody>
          <a:bodyPr wrap="square" rtlCol="0">
            <a:spAutoFit/>
          </a:bodyPr>
          <a:lstStyle/>
          <a:p>
            <a:r>
              <a:rPr lang="ru-RU" dirty="0" smtClean="0">
                <a:latin typeface="Times New Roman" panose="02020603050405020304" pitchFamily="18" charset="0"/>
                <a:cs typeface="Times New Roman" panose="02020603050405020304" pitchFamily="18" charset="0"/>
              </a:rPr>
              <a:t>Руки </a:t>
            </a:r>
            <a:r>
              <a:rPr lang="ru-RU" dirty="0">
                <a:latin typeface="Times New Roman" panose="02020603050405020304" pitchFamily="18" charset="0"/>
                <a:cs typeface="Times New Roman" panose="02020603050405020304" pitchFamily="18" charset="0"/>
              </a:rPr>
              <a:t>совершают плавные встречные движения, имитируя движения рук дирижера в оркестре</a:t>
            </a:r>
            <a:r>
              <a:rPr lang="ru-RU" dirty="0"/>
              <a:t>.</a:t>
            </a:r>
          </a:p>
        </p:txBody>
      </p:sp>
      <p:sp>
        <p:nvSpPr>
          <p:cNvPr id="16" name="TextBox 15"/>
          <p:cNvSpPr txBox="1"/>
          <p:nvPr/>
        </p:nvSpPr>
        <p:spPr>
          <a:xfrm>
            <a:off x="52253" y="4728758"/>
            <a:ext cx="4241074" cy="2031325"/>
          </a:xfrm>
          <a:prstGeom prst="rect">
            <a:avLst/>
          </a:prstGeom>
          <a:solidFill>
            <a:srgbClr val="FFFF00"/>
          </a:solidFill>
          <a:scene3d>
            <a:camera prst="orthographicFront"/>
            <a:lightRig rig="threePt" dir="t"/>
          </a:scene3d>
          <a:sp3d>
            <a:bevelT w="165100" prst="coolSlant"/>
          </a:sp3d>
        </p:spPr>
        <p:txBody>
          <a:bodyPr wrap="square" rtlCol="0">
            <a:spAutoFit/>
          </a:bodyPr>
          <a:lstStyle/>
          <a:p>
            <a:r>
              <a:rPr lang="ru-RU" dirty="0">
                <a:latin typeface="Times New Roman" panose="02020603050405020304" pitchFamily="18" charset="0"/>
                <a:cs typeface="Times New Roman" panose="02020603050405020304" pitchFamily="18" charset="0"/>
              </a:rPr>
              <a:t>УТРО</a:t>
            </a:r>
          </a:p>
          <a:p>
            <a:r>
              <a:rPr lang="ru-RU" dirty="0">
                <a:latin typeface="Times New Roman" panose="02020603050405020304" pitchFamily="18" charset="0"/>
                <a:cs typeface="Times New Roman" panose="02020603050405020304" pitchFamily="18" charset="0"/>
              </a:rPr>
              <a:t>Утром встанет солнышко,</a:t>
            </a:r>
          </a:p>
          <a:p>
            <a:r>
              <a:rPr lang="ru-RU" dirty="0">
                <a:latin typeface="Times New Roman" panose="02020603050405020304" pitchFamily="18" charset="0"/>
                <a:cs typeface="Times New Roman" panose="02020603050405020304" pitchFamily="18" charset="0"/>
              </a:rPr>
              <a:t>Возьму в руки ведрышко,</a:t>
            </a:r>
          </a:p>
          <a:p>
            <a:r>
              <a:rPr lang="ru-RU" dirty="0">
                <a:latin typeface="Times New Roman" panose="02020603050405020304" pitchFamily="18" charset="0"/>
                <a:cs typeface="Times New Roman" panose="02020603050405020304" pitchFamily="18" charset="0"/>
              </a:rPr>
              <a:t>Побегу я в огород,</a:t>
            </a:r>
          </a:p>
          <a:p>
            <a:r>
              <a:rPr lang="ru-RU" dirty="0">
                <a:latin typeface="Times New Roman" panose="02020603050405020304" pitchFamily="18" charset="0"/>
                <a:cs typeface="Times New Roman" panose="02020603050405020304" pitchFamily="18" charset="0"/>
              </a:rPr>
              <a:t>Там </a:t>
            </a:r>
            <a:r>
              <a:rPr lang="ru-RU" dirty="0" err="1">
                <a:latin typeface="Times New Roman" panose="02020603050405020304" pitchFamily="18" charset="0"/>
                <a:cs typeface="Times New Roman" panose="02020603050405020304" pitchFamily="18" charset="0"/>
              </a:rPr>
              <a:t>морковочка</a:t>
            </a:r>
            <a:r>
              <a:rPr lang="ru-RU" dirty="0">
                <a:latin typeface="Times New Roman" panose="02020603050405020304" pitchFamily="18" charset="0"/>
                <a:cs typeface="Times New Roman" panose="02020603050405020304" pitchFamily="18" charset="0"/>
              </a:rPr>
              <a:t> растет,</a:t>
            </a:r>
          </a:p>
          <a:p>
            <a:r>
              <a:rPr lang="ru-RU" dirty="0">
                <a:latin typeface="Times New Roman" panose="02020603050405020304" pitchFamily="18" charset="0"/>
                <a:cs typeface="Times New Roman" panose="02020603050405020304" pitchFamily="18" charset="0"/>
              </a:rPr>
              <a:t>Соберу я ловко сочную морковку.</a:t>
            </a:r>
          </a:p>
          <a:p>
            <a:r>
              <a:rPr lang="ru-RU" dirty="0">
                <a:latin typeface="Times New Roman" panose="02020603050405020304" pitchFamily="18" charset="0"/>
                <a:cs typeface="Times New Roman" panose="02020603050405020304" pitchFamily="18" charset="0"/>
              </a:rPr>
              <a:t>Угощу Маринку – кушай </a:t>
            </a:r>
            <a:r>
              <a:rPr lang="ru-RU" dirty="0" err="1">
                <a:latin typeface="Times New Roman" panose="02020603050405020304" pitchFamily="18" charset="0"/>
                <a:cs typeface="Times New Roman" panose="02020603050405020304" pitchFamily="18" charset="0"/>
              </a:rPr>
              <a:t>витаминки</a:t>
            </a:r>
            <a:r>
              <a:rPr lang="ru-RU" dirty="0">
                <a:latin typeface="Times New Roman" panose="02020603050405020304" pitchFamily="18" charset="0"/>
                <a:cs typeface="Times New Roman" panose="02020603050405020304" pitchFamily="18" charset="0"/>
              </a:rPr>
              <a:t>!</a:t>
            </a:r>
          </a:p>
        </p:txBody>
      </p:sp>
      <p:pic>
        <p:nvPicPr>
          <p:cNvPr id="17" name="Рисунок 1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293327" y="4515485"/>
            <a:ext cx="1377641" cy="2415937"/>
          </a:xfrm>
          <a:prstGeom prst="rect">
            <a:avLst/>
          </a:prstGeom>
        </p:spPr>
      </p:pic>
      <p:sp>
        <p:nvSpPr>
          <p:cNvPr id="18" name="TextBox 17"/>
          <p:cNvSpPr txBox="1"/>
          <p:nvPr/>
        </p:nvSpPr>
        <p:spPr>
          <a:xfrm>
            <a:off x="5670968" y="5486400"/>
            <a:ext cx="2621280" cy="1200329"/>
          </a:xfrm>
          <a:prstGeom prst="rect">
            <a:avLst/>
          </a:prstGeom>
          <a:solidFill>
            <a:srgbClr val="FFFF00"/>
          </a:solidFill>
          <a:scene3d>
            <a:camera prst="orthographicFront"/>
            <a:lightRig rig="threePt" dir="t"/>
          </a:scene3d>
          <a:sp3d>
            <a:bevelT w="165100" prst="coolSlant"/>
          </a:sp3d>
        </p:spPr>
        <p:txBody>
          <a:bodyPr wrap="square" rtlCol="0">
            <a:spAutoFit/>
          </a:bodyPr>
          <a:lstStyle/>
          <a:p>
            <a:r>
              <a:rPr lang="ru-RU" dirty="0"/>
              <a:t>Поочередно разжимать и сжимать кулачки, руки перед собой.</a:t>
            </a:r>
          </a:p>
        </p:txBody>
      </p:sp>
      <p:sp>
        <p:nvSpPr>
          <p:cNvPr id="19" name="Прямоугольник 18"/>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36</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21109457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354851" y="78375"/>
            <a:ext cx="3588476" cy="2107474"/>
          </a:xfrm>
          <a:prstGeom prst="rect">
            <a:avLst/>
          </a:prstGeom>
          <a:solidFill>
            <a:schemeClr val="tx1">
              <a:lumMod val="40000"/>
              <a:lumOff val="60000"/>
            </a:schemeClr>
          </a:solidFill>
          <a:scene3d>
            <a:camera prst="orthographicFront"/>
            <a:lightRig rig="threePt" dir="t"/>
          </a:scene3d>
          <a:sp3d>
            <a:bevelT w="165100" prst="coolSlant"/>
          </a:sp3d>
        </p:spPr>
        <p:txBody>
          <a:bodyPr wrap="square" rtlCol="0">
            <a:spAutoFit/>
          </a:bodyPr>
          <a:lstStyle/>
          <a:p>
            <a:r>
              <a:rPr lang="ru-RU" dirty="0">
                <a:latin typeface="Times New Roman" panose="02020603050405020304" pitchFamily="18" charset="0"/>
                <a:cs typeface="Times New Roman" panose="02020603050405020304" pitchFamily="18" charset="0"/>
              </a:rPr>
              <a:t>ПИНГВИНЫ</a:t>
            </a:r>
          </a:p>
          <a:p>
            <a:r>
              <a:rPr lang="ru-RU" dirty="0">
                <a:latin typeface="Times New Roman" panose="02020603050405020304" pitchFamily="18" charset="0"/>
                <a:cs typeface="Times New Roman" panose="02020603050405020304" pitchFamily="18" charset="0"/>
              </a:rPr>
              <a:t>Идут себе вразвалочку,</a:t>
            </a:r>
          </a:p>
          <a:p>
            <a:r>
              <a:rPr lang="ru-RU" dirty="0">
                <a:latin typeface="Times New Roman" panose="02020603050405020304" pitchFamily="18" charset="0"/>
                <a:cs typeface="Times New Roman" panose="02020603050405020304" pitchFamily="18" charset="0"/>
              </a:rPr>
              <a:t>Ступают вперевалочку</a:t>
            </a:r>
          </a:p>
          <a:p>
            <a:r>
              <a:rPr lang="ru-RU" dirty="0">
                <a:latin typeface="Times New Roman" panose="02020603050405020304" pitchFamily="18" charset="0"/>
                <a:cs typeface="Times New Roman" panose="02020603050405020304" pitchFamily="18" charset="0"/>
              </a:rPr>
              <a:t>Пингвин-папа,</a:t>
            </a:r>
          </a:p>
          <a:p>
            <a:r>
              <a:rPr lang="ru-RU" dirty="0">
                <a:latin typeface="Times New Roman" panose="02020603050405020304" pitchFamily="18" charset="0"/>
                <a:cs typeface="Times New Roman" panose="02020603050405020304" pitchFamily="18" charset="0"/>
              </a:rPr>
              <a:t>Пингвин-мама</a:t>
            </a:r>
          </a:p>
          <a:p>
            <a:r>
              <a:rPr lang="ru-RU" dirty="0">
                <a:latin typeface="Times New Roman" panose="02020603050405020304" pitchFamily="18" charset="0"/>
                <a:cs typeface="Times New Roman" panose="02020603050405020304" pitchFamily="18" charset="0"/>
              </a:rPr>
              <a:t>И сынишка </a:t>
            </a:r>
            <a:r>
              <a:rPr lang="ru-RU" dirty="0" err="1">
                <a:latin typeface="Times New Roman" panose="02020603050405020304" pitchFamily="18" charset="0"/>
                <a:cs typeface="Times New Roman" panose="02020603050405020304" pitchFamily="18" charset="0"/>
              </a:rPr>
              <a:t>пингвинишка</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В черном фраке и манишке</a:t>
            </a:r>
            <a:r>
              <a:rPr lang="ru-RU" dirty="0"/>
              <a:t>.</a:t>
            </a:r>
          </a:p>
        </p:txBody>
      </p:sp>
      <p:pic>
        <p:nvPicPr>
          <p:cNvPr id="4098" name="Picture 2" descr="200 упражнений для развития общей и мелкой моторики"/>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93143" y="184418"/>
            <a:ext cx="2834912" cy="189538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222376" y="123456"/>
            <a:ext cx="2629989" cy="923330"/>
          </a:xfrm>
          <a:prstGeom prst="rect">
            <a:avLst/>
          </a:prstGeom>
          <a:solidFill>
            <a:schemeClr val="tx1">
              <a:lumMod val="40000"/>
              <a:lumOff val="60000"/>
            </a:schemeClr>
          </a:solidFill>
          <a:scene3d>
            <a:camera prst="orthographicFront"/>
            <a:lightRig rig="threePt" dir="t"/>
          </a:scene3d>
          <a:sp3d>
            <a:bevelT/>
          </a:sp3d>
        </p:spPr>
        <p:txBody>
          <a:bodyPr wrap="square" rtlCol="0">
            <a:spAutoFit/>
          </a:bodyPr>
          <a:lstStyle/>
          <a:p>
            <a:r>
              <a:rPr lang="ru-RU" dirty="0"/>
              <a:t>Имитировать движения пингвинов, шагать по кругу.</a:t>
            </a:r>
          </a:p>
        </p:txBody>
      </p:sp>
      <p:sp>
        <p:nvSpPr>
          <p:cNvPr id="4" name="TextBox 3"/>
          <p:cNvSpPr txBox="1"/>
          <p:nvPr/>
        </p:nvSpPr>
        <p:spPr>
          <a:xfrm>
            <a:off x="322217" y="2577737"/>
            <a:ext cx="3796937" cy="2664822"/>
          </a:xfrm>
          <a:prstGeom prst="rect">
            <a:avLst/>
          </a:prstGeom>
          <a:solidFill>
            <a:schemeClr val="accent3">
              <a:lumMod val="40000"/>
              <a:lumOff val="60000"/>
            </a:schemeClr>
          </a:solidFill>
          <a:scene3d>
            <a:camera prst="orthographicFront"/>
            <a:lightRig rig="threePt" dir="t"/>
          </a:scene3d>
          <a:sp3d>
            <a:bevelT/>
          </a:sp3d>
        </p:spPr>
        <p:txBody>
          <a:bodyPr wrap="square" rtlCol="0">
            <a:spAutoFit/>
          </a:bodyPr>
          <a:lstStyle/>
          <a:p>
            <a:r>
              <a:rPr lang="ru-RU" dirty="0"/>
              <a:t>К БАБУШКЕ</a:t>
            </a:r>
          </a:p>
          <a:p>
            <a:r>
              <a:rPr lang="ru-RU" dirty="0"/>
              <a:t>Стучат колеса – тук-тук-тук,</a:t>
            </a:r>
          </a:p>
          <a:p>
            <a:r>
              <a:rPr lang="ru-RU" dirty="0"/>
              <a:t>И под веселый этот стук</a:t>
            </a:r>
          </a:p>
          <a:p>
            <a:r>
              <a:rPr lang="ru-RU" dirty="0"/>
              <a:t>Мы едем к бабушке своей,</a:t>
            </a:r>
          </a:p>
          <a:p>
            <a:r>
              <a:rPr lang="ru-RU" dirty="0"/>
              <a:t>Везем подарочки мы ей.</a:t>
            </a:r>
          </a:p>
          <a:p>
            <a:r>
              <a:rPr lang="ru-RU" dirty="0"/>
              <a:t>Бабуля выйдет на порог,</a:t>
            </a:r>
          </a:p>
          <a:p>
            <a:r>
              <a:rPr lang="ru-RU" dirty="0"/>
              <a:t>И вкусный испечет пирог,</a:t>
            </a:r>
          </a:p>
          <a:p>
            <a:r>
              <a:rPr lang="ru-RU" dirty="0"/>
              <a:t>Расскажет сказку про зверей</a:t>
            </a:r>
          </a:p>
          <a:p>
            <a:r>
              <a:rPr lang="ru-RU" dirty="0"/>
              <a:t>Мы едем к бабушке своей!</a:t>
            </a:r>
          </a:p>
        </p:txBody>
      </p:sp>
      <p:pic>
        <p:nvPicPr>
          <p:cNvPr id="5" name="Рисунок 4"/>
          <p:cNvPicPr>
            <a:picLocks noChangeAspect="1"/>
          </p:cNvPicPr>
          <p:nvPr/>
        </p:nvPicPr>
        <p:blipFill>
          <a:blip r:embed="rId3"/>
          <a:stretch>
            <a:fillRect/>
          </a:stretch>
        </p:blipFill>
        <p:spPr>
          <a:xfrm>
            <a:off x="4252480" y="2767148"/>
            <a:ext cx="1314450" cy="228600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6" name="TextBox 5"/>
          <p:cNvSpPr txBox="1"/>
          <p:nvPr/>
        </p:nvSpPr>
        <p:spPr>
          <a:xfrm>
            <a:off x="5716270" y="2786743"/>
            <a:ext cx="3317965" cy="923330"/>
          </a:xfrm>
          <a:prstGeom prst="rect">
            <a:avLst/>
          </a:prstGeom>
          <a:solidFill>
            <a:schemeClr val="accent3">
              <a:lumMod val="40000"/>
              <a:lumOff val="60000"/>
            </a:schemeClr>
          </a:solidFill>
          <a:scene3d>
            <a:camera prst="orthographicFront"/>
            <a:lightRig rig="threePt" dir="t"/>
          </a:scene3d>
          <a:sp3d>
            <a:bevelT/>
          </a:sp3d>
        </p:spPr>
        <p:txBody>
          <a:bodyPr wrap="square" rtlCol="0">
            <a:spAutoFit/>
          </a:bodyPr>
          <a:lstStyle/>
          <a:p>
            <a:r>
              <a:rPr lang="ru-RU" dirty="0"/>
              <a:t>Дети шагают на месте, скандируя текст стихотворения.</a:t>
            </a:r>
          </a:p>
        </p:txBody>
      </p:sp>
      <p:sp>
        <p:nvSpPr>
          <p:cNvPr id="7" name="TextBox 6"/>
          <p:cNvSpPr txBox="1"/>
          <p:nvPr/>
        </p:nvSpPr>
        <p:spPr>
          <a:xfrm>
            <a:off x="9109165" y="3955869"/>
            <a:ext cx="2743200" cy="2862322"/>
          </a:xfrm>
          <a:prstGeom prst="rect">
            <a:avLst/>
          </a:prstGeom>
          <a:solidFill>
            <a:schemeClr val="accent4">
              <a:lumMod val="40000"/>
              <a:lumOff val="60000"/>
            </a:schemeClr>
          </a:solidFill>
          <a:scene3d>
            <a:camera prst="orthographicFront"/>
            <a:lightRig rig="threePt" dir="t"/>
          </a:scene3d>
          <a:sp3d>
            <a:bevelT/>
          </a:sp3d>
        </p:spPr>
        <p:txBody>
          <a:bodyPr wrap="square" rtlCol="0">
            <a:spAutoFit/>
          </a:bodyPr>
          <a:lstStyle/>
          <a:p>
            <a:r>
              <a:rPr lang="ru-RU" dirty="0"/>
              <a:t>ЗАЯЦ</a:t>
            </a:r>
          </a:p>
          <a:p>
            <a:r>
              <a:rPr lang="ru-RU" dirty="0"/>
              <a:t>Сидит заяц под кустом,</a:t>
            </a:r>
          </a:p>
          <a:p>
            <a:r>
              <a:rPr lang="ru-RU" dirty="0"/>
              <a:t>Здесь его семья и дом,</a:t>
            </a:r>
          </a:p>
          <a:p>
            <a:r>
              <a:rPr lang="ru-RU" dirty="0"/>
              <a:t>И верхушки длинных ушек</a:t>
            </a:r>
          </a:p>
          <a:p>
            <a:r>
              <a:rPr lang="ru-RU" dirty="0"/>
              <a:t>Все трепещут на макушке.</a:t>
            </a:r>
          </a:p>
          <a:p>
            <a:r>
              <a:rPr lang="ru-RU" dirty="0"/>
              <a:t>В его доме нет дверей,</a:t>
            </a:r>
          </a:p>
          <a:p>
            <a:r>
              <a:rPr lang="ru-RU" dirty="0"/>
              <a:t>Как спастись от злых зверей?</a:t>
            </a:r>
          </a:p>
        </p:txBody>
      </p:sp>
      <p:pic>
        <p:nvPicPr>
          <p:cNvPr id="8" name="Рисунок 7"/>
          <p:cNvPicPr>
            <a:picLocks noChangeAspect="1"/>
          </p:cNvPicPr>
          <p:nvPr/>
        </p:nvPicPr>
        <p:blipFill>
          <a:blip r:embed="rId4"/>
          <a:stretch>
            <a:fillRect/>
          </a:stretch>
        </p:blipFill>
        <p:spPr>
          <a:xfrm>
            <a:off x="7565980" y="4310966"/>
            <a:ext cx="1362075" cy="2238375"/>
          </a:xfrm>
          <a:prstGeom prst="rect">
            <a:avLst/>
          </a:prstGeom>
        </p:spPr>
      </p:pic>
      <p:sp>
        <p:nvSpPr>
          <p:cNvPr id="9" name="TextBox 8"/>
          <p:cNvSpPr txBox="1"/>
          <p:nvPr/>
        </p:nvSpPr>
        <p:spPr>
          <a:xfrm>
            <a:off x="4432390" y="5352195"/>
            <a:ext cx="3021874" cy="923330"/>
          </a:xfrm>
          <a:prstGeom prst="rect">
            <a:avLst/>
          </a:prstGeom>
          <a:solidFill>
            <a:schemeClr val="accent4">
              <a:lumMod val="40000"/>
              <a:lumOff val="60000"/>
            </a:schemeClr>
          </a:solidFill>
          <a:scene3d>
            <a:camera prst="orthographicFront"/>
            <a:lightRig rig="threePt" dir="t"/>
          </a:scene3d>
          <a:sp3d>
            <a:bevelT w="165100" prst="coolSlant"/>
          </a:sp3d>
        </p:spPr>
        <p:txBody>
          <a:bodyPr wrap="square" rtlCol="0">
            <a:spAutoFit/>
          </a:bodyPr>
          <a:lstStyle/>
          <a:p>
            <a:r>
              <a:rPr lang="ru-RU" dirty="0" smtClean="0"/>
              <a:t>Поочередно </a:t>
            </a:r>
            <a:r>
              <a:rPr lang="ru-RU" dirty="0"/>
              <a:t>разжимать и сжимать кулачки, руки на уровне плеча.</a:t>
            </a:r>
          </a:p>
        </p:txBody>
      </p:sp>
      <p:sp>
        <p:nvSpPr>
          <p:cNvPr id="11" name="Прямоугольник 10"/>
          <p:cNvSpPr/>
          <p:nvPr/>
        </p:nvSpPr>
        <p:spPr>
          <a:xfrm>
            <a:off x="-103648" y="-83624"/>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37</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26351528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0960" y="301096"/>
            <a:ext cx="12131040" cy="6740307"/>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             Инструкция: «Идем через чащу резко, четко» – дети маршируют с высоким подниманием колен и размашистыми          движениями рук.</a:t>
            </a:r>
          </a:p>
          <a:p>
            <a:r>
              <a:rPr lang="ru-RU" dirty="0" smtClean="0">
                <a:latin typeface="Times New Roman" panose="02020603050405020304" pitchFamily="18" charset="0"/>
                <a:cs typeface="Times New Roman" panose="02020603050405020304" pitchFamily="18" charset="0"/>
              </a:rPr>
              <a:t>Инструкция</a:t>
            </a:r>
            <a:r>
              <a:rPr lang="ru-RU" dirty="0">
                <a:latin typeface="Times New Roman" panose="02020603050405020304" pitchFamily="18" charset="0"/>
                <a:cs typeface="Times New Roman" panose="02020603050405020304" pitchFamily="18" charset="0"/>
              </a:rPr>
              <a:t>: «Превращаемся в тряпичную куклу» – дети поднимают руки через стороны вверх. Последовательно расслабляют кисти рук, сгибают руки в локтях, свободно опускают руки вдоль корпуса, опускают голову. Затем наклоняют корпус, колени чуть согнуты.</a:t>
            </a:r>
          </a:p>
          <a:p>
            <a:r>
              <a:rPr lang="ru-RU" dirty="0">
                <a:latin typeface="Times New Roman" panose="02020603050405020304" pitchFamily="18" charset="0"/>
                <a:cs typeface="Times New Roman" panose="02020603050405020304" pitchFamily="18" charset="0"/>
              </a:rPr>
              <a:t>Инструкция: «Летаем, как бабочки, – легко, изящно: на носках кружимся</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Инструкция: «Идем через чащу резко, четко» – дети маршируют с высоким подниманием колен и размашистыми движениями рук.</a:t>
            </a:r>
          </a:p>
          <a:p>
            <a:r>
              <a:rPr lang="ru-RU" dirty="0">
                <a:latin typeface="Times New Roman" panose="02020603050405020304" pitchFamily="18" charset="0"/>
                <a:cs typeface="Times New Roman" panose="02020603050405020304" pitchFamily="18" charset="0"/>
              </a:rPr>
              <a:t>Инструкция: «Превращаемся в тряпичную куклу» – дети поднимают руки через стороны вверх. Последовательно расслабляют кисти рук, сгибают руки в локтях, свободно опускают руки вдоль корпуса, опускают голову. Затем наклоняют корпус, колени чуть согнуты.</a:t>
            </a:r>
          </a:p>
          <a:p>
            <a:r>
              <a:rPr lang="ru-RU" dirty="0">
                <a:latin typeface="Times New Roman" panose="02020603050405020304" pitchFamily="18" charset="0"/>
                <a:cs typeface="Times New Roman" panose="02020603050405020304" pitchFamily="18" charset="0"/>
              </a:rPr>
              <a:t>Инструкция: «Летаем, как бабочки, – легко, изящно: на носках кружимся</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Инструкция</a:t>
            </a:r>
            <a:r>
              <a:rPr lang="ru-RU" dirty="0">
                <a:latin typeface="Times New Roman" panose="02020603050405020304" pitchFamily="18" charset="0"/>
                <a:cs typeface="Times New Roman" panose="02020603050405020304" pitchFamily="18" charset="0"/>
              </a:rPr>
              <a:t>: «Полетаем, как озорной воробей» – мелкие и частые взмахи рук, легкий бег на носках.</a:t>
            </a:r>
          </a:p>
          <a:p>
            <a:r>
              <a:rPr lang="ru-RU" dirty="0" smtClean="0">
                <a:latin typeface="Times New Roman" panose="02020603050405020304" pitchFamily="18" charset="0"/>
                <a:cs typeface="Times New Roman" panose="02020603050405020304" pitchFamily="18" charset="0"/>
              </a:rPr>
              <a:t>Инструкция</a:t>
            </a:r>
            <a:r>
              <a:rPr lang="ru-RU" dirty="0">
                <a:latin typeface="Times New Roman" panose="02020603050405020304" pitchFamily="18" charset="0"/>
                <a:cs typeface="Times New Roman" panose="02020603050405020304" pitchFamily="18" charset="0"/>
              </a:rPr>
              <a:t>: «А теперь полетаем, как орлы, – неторопливо, голова приподнята, спина выпрямлена, выполняются неторопливые взмахи разведенными в стороны руками, бег по кругу в умеренном темпе».</a:t>
            </a:r>
          </a:p>
          <a:p>
            <a:r>
              <a:rPr lang="ru-RU" dirty="0">
                <a:latin typeface="Times New Roman" panose="02020603050405020304" pitchFamily="18" charset="0"/>
                <a:cs typeface="Times New Roman" panose="02020603050405020304" pitchFamily="18" charset="0"/>
              </a:rPr>
              <a:t>Инструкция: «Походим, как старая бабушка: спина согнута, одна рука на пояснице, другая опирается на воображаемую палку, неторопливая походка</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Инструкция: «Попрыгаем, как веселый клоун, задорно, радостно» – дети, двигаясь по кругу, выполняют поскоки.</a:t>
            </a:r>
          </a:p>
          <a:p>
            <a:r>
              <a:rPr lang="ru-RU" dirty="0">
                <a:latin typeface="Times New Roman" panose="02020603050405020304" pitchFamily="18" charset="0"/>
                <a:cs typeface="Times New Roman" panose="02020603050405020304" pitchFamily="18" charset="0"/>
              </a:rPr>
              <a:t>Инструкция: «Осторожно подкрадемся, как кошка к птичке: идем на носочках бесшумно, вкрадчиво, мягко».</a:t>
            </a:r>
          </a:p>
          <a:p>
            <a:r>
              <a:rPr lang="ru-RU" dirty="0">
                <a:latin typeface="Times New Roman" panose="02020603050405020304" pitchFamily="18" charset="0"/>
                <a:cs typeface="Times New Roman" panose="02020603050405020304" pitchFamily="18" charset="0"/>
              </a:rPr>
              <a:t>Инструкция: «Пощупаем кочки на болоте – аккуратно, осторожно: руки на поясе, выполняется приставной шаг.»</a:t>
            </a:r>
          </a:p>
          <a:p>
            <a:r>
              <a:rPr lang="ru-RU" dirty="0">
                <a:latin typeface="Times New Roman" panose="02020603050405020304" pitchFamily="18" charset="0"/>
                <a:cs typeface="Times New Roman" panose="02020603050405020304" pitchFamily="18" charset="0"/>
              </a:rPr>
              <a:t>Инструкция: «Полетаем, как Баба-Яга на метле, лихо, быстро» – дети бегают по комнате, придерживаясь за воображаемую метлу.</a:t>
            </a:r>
          </a:p>
          <a:p>
            <a:r>
              <a:rPr lang="ru-RU" dirty="0">
                <a:latin typeface="Times New Roman" panose="02020603050405020304" pitchFamily="18" charset="0"/>
                <a:cs typeface="Times New Roman" panose="02020603050405020304" pitchFamily="18" charset="0"/>
              </a:rPr>
              <a:t>Инструкция: «Радостно побежим навстречу маме» – дети быстро подбегают к ведущему.</a:t>
            </a:r>
          </a:p>
          <a:p>
            <a:endParaRPr lang="ru-RU"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60960" y="-83625"/>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25</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527419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9668" y="0"/>
            <a:ext cx="12122332" cy="7294305"/>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                2</a:t>
            </a:r>
            <a:r>
              <a:rPr lang="ru-RU" b="1" dirty="0">
                <a:latin typeface="Times New Roman" panose="02020603050405020304" pitchFamily="18" charset="0"/>
                <a:cs typeface="Times New Roman" panose="02020603050405020304" pitchFamily="18" charset="0"/>
              </a:rPr>
              <a:t>. Маленькое семечко</a:t>
            </a:r>
            <a:r>
              <a:rPr lang="ru-RU" dirty="0">
                <a:latin typeface="Times New Roman" panose="02020603050405020304" pitchFamily="18" charset="0"/>
                <a:cs typeface="Times New Roman" panose="02020603050405020304" pitchFamily="18" charset="0"/>
              </a:rPr>
              <a:t>. Ведущий предлагает детям превратиться в маленькое семечко.</a:t>
            </a:r>
          </a:p>
          <a:p>
            <a:r>
              <a:rPr lang="ru-RU" dirty="0" smtClean="0">
                <a:latin typeface="Times New Roman" panose="02020603050405020304" pitchFamily="18" charset="0"/>
                <a:cs typeface="Times New Roman" panose="02020603050405020304" pitchFamily="18" charset="0"/>
              </a:rPr>
              <a:t>              • </a:t>
            </a:r>
            <a:r>
              <a:rPr lang="ru-RU" dirty="0">
                <a:latin typeface="Times New Roman" panose="02020603050405020304" pitchFamily="18" charset="0"/>
                <a:cs typeface="Times New Roman" panose="02020603050405020304" pitchFamily="18" charset="0"/>
              </a:rPr>
              <a:t>Дети сжимаются в комочек на полу, убирают голову и закрывают ее руками.</a:t>
            </a:r>
          </a:p>
          <a:p>
            <a:r>
              <a:rPr lang="ru-RU" dirty="0">
                <a:latin typeface="Times New Roman" panose="02020603050405020304" pitchFamily="18" charset="0"/>
                <a:cs typeface="Times New Roman" panose="02020603050405020304" pitchFamily="18" charset="0"/>
              </a:rPr>
              <a:t>• «Садовник» очень бережно относится к семенам, поливает их – гладит детей по голове.</a:t>
            </a:r>
          </a:p>
          <a:p>
            <a:r>
              <a:rPr lang="ru-RU" dirty="0">
                <a:latin typeface="Times New Roman" panose="02020603050405020304" pitchFamily="18" charset="0"/>
                <a:cs typeface="Times New Roman" panose="02020603050405020304" pitchFamily="18" charset="0"/>
              </a:rPr>
              <a:t>• С теплым весенним солнышком семечко начинает медленно расти, растет стебелек: дети по знаку ведущего поднимают головы и выпрямляются.</a:t>
            </a:r>
          </a:p>
          <a:p>
            <a:r>
              <a:rPr lang="ru-RU" dirty="0">
                <a:latin typeface="Times New Roman" panose="02020603050405020304" pitchFamily="18" charset="0"/>
                <a:cs typeface="Times New Roman" panose="02020603050405020304" pitchFamily="18" charset="0"/>
              </a:rPr>
              <a:t>• Появляются веточки с бутонами: дети разводят руки в стороны, пальцы сжаты в кулачки.</a:t>
            </a:r>
          </a:p>
          <a:p>
            <a:r>
              <a:rPr lang="ru-RU" dirty="0" smtClean="0">
                <a:latin typeface="Times New Roman" panose="02020603050405020304" pitchFamily="18" charset="0"/>
                <a:cs typeface="Times New Roman" panose="02020603050405020304" pitchFamily="18" charset="0"/>
              </a:rPr>
              <a:t>• Наступает </a:t>
            </a:r>
            <a:r>
              <a:rPr lang="ru-RU" dirty="0">
                <a:latin typeface="Times New Roman" panose="02020603050405020304" pitchFamily="18" charset="0"/>
                <a:cs typeface="Times New Roman" panose="02020603050405020304" pitchFamily="18" charset="0"/>
              </a:rPr>
              <a:t>радостный момент – бутоны раскрываются: дети разжимают кулачки, и росток превращается в прекрасный цветок, потом цветок хорошеет, улыбается цветам-соседям – по примеру ведущего дети друг другу улыбаются</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 Цветок кланяется своим соседям, слегка дотрагивается до них своими лепестками: ведущий предлагает детям кончиками пальцев дотронуться до своих товарищей.</a:t>
            </a:r>
          </a:p>
          <a:p>
            <a:r>
              <a:rPr lang="ru-RU" dirty="0">
                <a:latin typeface="Times New Roman" panose="02020603050405020304" pitchFamily="18" charset="0"/>
                <a:cs typeface="Times New Roman" panose="02020603050405020304" pitchFamily="18" charset="0"/>
              </a:rPr>
              <a:t>• Но вот подул ветер, наступает осень. Цветок качается в разные стороны, борется с непогодой: дети выполняют наклоны вправо-влево, ноги на ширине плеч, руки разведены в стороны, кисти рук свободно опущены.</a:t>
            </a:r>
          </a:p>
          <a:p>
            <a:r>
              <a:rPr lang="ru-RU" dirty="0">
                <a:latin typeface="Times New Roman" panose="02020603050405020304" pitchFamily="18" charset="0"/>
                <a:cs typeface="Times New Roman" panose="02020603050405020304" pitchFamily="18" charset="0"/>
              </a:rPr>
              <a:t>• Ветер срывает лепестки и листья: дети сгибают руки в локтях, затем свободно опускают их вдоль корпуса, опускают голову. Цветок сгибается, клонится к земле: наклон вниз, руки свободно опущены.</a:t>
            </a:r>
          </a:p>
          <a:p>
            <a:r>
              <a:rPr lang="ru-RU" dirty="0">
                <a:latin typeface="Times New Roman" panose="02020603050405020304" pitchFamily="18" charset="0"/>
                <a:cs typeface="Times New Roman" panose="02020603050405020304" pitchFamily="18" charset="0"/>
              </a:rPr>
              <a:t>• Пошел зимний снежок. Цветок опять превратился в маленькое семечко: дети снова приседают, закрывают голову руками. Снег укутал семечко, ему тепло и спокойно. Скоро опять наступит весна, и оно оживет</a:t>
            </a:r>
            <a:r>
              <a:rPr lang="ru-RU" dirty="0" smtClean="0">
                <a:latin typeface="Times New Roman" panose="02020603050405020304" pitchFamily="18" charset="0"/>
                <a:cs typeface="Times New Roman" panose="02020603050405020304" pitchFamily="18" charset="0"/>
              </a:rPr>
              <a:t>.</a:t>
            </a:r>
          </a:p>
          <a:p>
            <a:r>
              <a:rPr lang="ru-RU" b="1" dirty="0">
                <a:latin typeface="Times New Roman" panose="02020603050405020304" pitchFamily="18" charset="0"/>
                <a:cs typeface="Times New Roman" panose="02020603050405020304" pitchFamily="18" charset="0"/>
              </a:rPr>
              <a:t>3. Самолеты</a:t>
            </a:r>
          </a:p>
          <a:p>
            <a:r>
              <a:rPr lang="ru-RU" dirty="0">
                <a:latin typeface="Times New Roman" panose="02020603050405020304" pitchFamily="18" charset="0"/>
                <a:cs typeface="Times New Roman" panose="02020603050405020304" pitchFamily="18" charset="0"/>
              </a:rPr>
              <a:t>• «Мотор». Исходное положение – ноги параллельно, руки внизу. Поднять руки вперед, вращать согнутыми в локтях руками одна вокруг другой, вернуться в исходное положение.</a:t>
            </a:r>
          </a:p>
          <a:p>
            <a:r>
              <a:rPr lang="ru-RU" dirty="0">
                <a:latin typeface="Times New Roman" panose="02020603050405020304" pitchFamily="18" charset="0"/>
                <a:cs typeface="Times New Roman" panose="02020603050405020304" pitchFamily="18" charset="0"/>
              </a:rPr>
              <a:t>• «Насос». Исходное положение – ноги на ширине плеч, руки внизу. Наклониться вперед, попеременно поднимать и опускать руки, согнутые в локтях, вернуться в исходное положение.</a:t>
            </a:r>
          </a:p>
          <a:p>
            <a:r>
              <a:rPr lang="ru-RU" dirty="0">
                <a:latin typeface="Times New Roman" panose="02020603050405020304" pitchFamily="18" charset="0"/>
                <a:cs typeface="Times New Roman" panose="02020603050405020304" pitchFamily="18" charset="0"/>
              </a:rPr>
              <a:t>• «Ремонт колес». Исходное положение – ноги параллельно, руки внизу. Поднять правое колено, хлопнуть по нему обеими руками, опустить. Выполнить то же движение, но поднимать левое колено.</a:t>
            </a:r>
          </a:p>
          <a:p>
            <a:r>
              <a:rPr lang="ru-RU" dirty="0">
                <a:latin typeface="Times New Roman" panose="02020603050405020304" pitchFamily="18" charset="0"/>
                <a:cs typeface="Times New Roman" panose="02020603050405020304" pitchFamily="18" charset="0"/>
              </a:rPr>
              <a:t>• «Самолеты взлетают». Исходное положение – то же. Присесть, руки вытянуть в стороны, встать.</a:t>
            </a:r>
          </a:p>
          <a:p>
            <a:r>
              <a:rPr lang="ru-RU" dirty="0">
                <a:latin typeface="Times New Roman" panose="02020603050405020304" pitchFamily="18" charset="0"/>
                <a:cs typeface="Times New Roman" panose="02020603050405020304" pitchFamily="18" charset="0"/>
              </a:rPr>
              <a:t>• «Самолеты летят». Исходное положение – то же. Поднять руки в стороны. Опустить.</a:t>
            </a:r>
          </a:p>
          <a:p>
            <a:endParaRPr lang="ru-RU" dirty="0"/>
          </a:p>
        </p:txBody>
      </p:sp>
      <p:sp>
        <p:nvSpPr>
          <p:cNvPr id="3" name="Прямоугольник 2"/>
          <p:cNvSpPr/>
          <p:nvPr/>
        </p:nvSpPr>
        <p:spPr>
          <a:xfrm>
            <a:off x="69668" y="-101041"/>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26</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2010437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378" y="0"/>
            <a:ext cx="10937965" cy="5909310"/>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                   4</a:t>
            </a:r>
            <a:r>
              <a:rPr lang="ru-RU" b="1" dirty="0">
                <a:latin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cs typeface="Times New Roman" panose="02020603050405020304" pitchFamily="18" charset="0"/>
              </a:rPr>
              <a:t>Цапля</a:t>
            </a:r>
          </a:p>
          <a:p>
            <a:r>
              <a:rPr lang="ru-RU" dirty="0" smtClean="0">
                <a:latin typeface="Times New Roman" panose="02020603050405020304" pitchFamily="18" charset="0"/>
                <a:cs typeface="Times New Roman" panose="02020603050405020304" pitchFamily="18" charset="0"/>
              </a:rPr>
              <a:t>                    • </a:t>
            </a:r>
            <a:r>
              <a:rPr lang="ru-RU" dirty="0">
                <a:latin typeface="Times New Roman" panose="02020603050405020304" pitchFamily="18" charset="0"/>
                <a:cs typeface="Times New Roman" panose="02020603050405020304" pitchFamily="18" charset="0"/>
              </a:rPr>
              <a:t>«Цапля достает лягушку из болота». Исходное положение: ноги на ширине плеч, левая рука на поясе, правая внизу. На 1–2 – наклониться, дотронуться правой рукой до носка левой ноги, колени не сгибать, на 3–4 – вернуться в исходное положение. То же для другой ноги.</a:t>
            </a:r>
          </a:p>
          <a:p>
            <a:r>
              <a:rPr lang="ru-RU" dirty="0">
                <a:latin typeface="Times New Roman" panose="02020603050405020304" pitchFamily="18" charset="0"/>
                <a:cs typeface="Times New Roman" panose="02020603050405020304" pitchFamily="18" charset="0"/>
              </a:rPr>
              <a:t>• «Цапля стоит на одной ноге». Исходное положение: руки на поясе, на 1–2 – развести руки в стороны, поднять правую ногу, на 3–4 – вернуться в исходное положение. То же для другой ноги.</a:t>
            </a:r>
          </a:p>
          <a:p>
            <a:r>
              <a:rPr lang="ru-RU" dirty="0">
                <a:latin typeface="Times New Roman" panose="02020603050405020304" pitchFamily="18" charset="0"/>
                <a:cs typeface="Times New Roman" panose="02020603050405020304" pitchFamily="18" charset="0"/>
              </a:rPr>
              <a:t>• «Цапля глотает лягушку». Исходное положение: присесть на коленях или на пятках. На 1 – поднять руки вверх и хлопнуть над головой, одновременно приподняться на коленях, на 2 – вернуться в исходное положение.</a:t>
            </a:r>
          </a:p>
          <a:p>
            <a:r>
              <a:rPr lang="ru-RU" dirty="0">
                <a:latin typeface="Times New Roman" panose="02020603050405020304" pitchFamily="18" charset="0"/>
                <a:cs typeface="Times New Roman" panose="02020603050405020304" pitchFamily="18" charset="0"/>
              </a:rPr>
              <a:t>• «Цапля стоит в камышах». Исходное положение: руки на поясе. На 1–2 – наклониться вправо, на 3–4 – вернуться в исходное положение. То же влево.</a:t>
            </a:r>
          </a:p>
          <a:p>
            <a:r>
              <a:rPr lang="ru-RU" dirty="0">
                <a:latin typeface="Times New Roman" panose="02020603050405020304" pitchFamily="18" charset="0"/>
                <a:cs typeface="Times New Roman" panose="02020603050405020304" pitchFamily="18" charset="0"/>
              </a:rPr>
              <a:t>• «Цапля прыгает». Исходное положение: руки на поясе. На 1 – прыжком правая нога вперед, левая назад. На 2 – вернуться в исходное положение. На 3 – прыжком левая нога вперед, правая назад. На 4 – вернуться в исходное положение. На 4 счета – ходьба на месте.</a:t>
            </a:r>
          </a:p>
          <a:p>
            <a:r>
              <a:rPr lang="ru-RU" dirty="0" smtClean="0">
                <a:latin typeface="Times New Roman" panose="02020603050405020304" pitchFamily="18" charset="0"/>
                <a:cs typeface="Times New Roman" panose="02020603050405020304" pitchFamily="18" charset="0"/>
              </a:rPr>
              <a:t>5</a:t>
            </a:r>
            <a:r>
              <a:rPr lang="ru-RU" dirty="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Повторяли. </a:t>
            </a:r>
            <a:r>
              <a:rPr lang="ru-RU" dirty="0">
                <a:latin typeface="Times New Roman" panose="02020603050405020304" pitchFamily="18" charset="0"/>
                <a:cs typeface="Times New Roman" panose="02020603050405020304" pitchFamily="18" charset="0"/>
              </a:rPr>
              <a:t>Ведущий выполняет простые движения, например хлопает в ладоши, по коленям, топает ногой, кивает головой и др. Дети повторяют все движения вслед за ведущим, стараясь как можно скорее отреагировать на смену им движений. Тот, кто вовремя не заметил смены движения, выбывает из игры</a:t>
            </a:r>
            <a:r>
              <a:rPr lang="ru-RU" dirty="0" smtClean="0">
                <a:latin typeface="Times New Roman" panose="02020603050405020304" pitchFamily="18" charset="0"/>
                <a:cs typeface="Times New Roman" panose="02020603050405020304" pitchFamily="18" charset="0"/>
              </a:rPr>
              <a:t>.</a:t>
            </a:r>
          </a:p>
          <a:p>
            <a:r>
              <a:rPr lang="ru-RU" b="1" dirty="0">
                <a:latin typeface="Times New Roman" panose="02020603050405020304" pitchFamily="18" charset="0"/>
                <a:cs typeface="Times New Roman" panose="02020603050405020304" pitchFamily="18" charset="0"/>
              </a:rPr>
              <a:t>Заключительная часть. </a:t>
            </a:r>
            <a:r>
              <a:rPr lang="ru-RU" dirty="0">
                <a:latin typeface="Times New Roman" panose="02020603050405020304" pitchFamily="18" charset="0"/>
                <a:cs typeface="Times New Roman" panose="02020603050405020304" pitchFamily="18" charset="0"/>
              </a:rPr>
              <a:t>Дыхательные упражнения: на 4 счета – глубокий вдох, на 4 счета – медленный выдох («спущенный мяч»); на 2 счета – резкий глубокий вдох, на 4 счета – медленный глубокий выдох; на 4 счета – глубокий вдох («всей грудью»), на 2 счета – резкий выдох («животом»).</a:t>
            </a:r>
          </a:p>
          <a:p>
            <a:endParaRPr lang="ru-RU"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140192" y="-66207"/>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27</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6919732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465212" y="0"/>
            <a:ext cx="5082418" cy="769441"/>
          </a:xfrm>
          <a:prstGeom prst="rect">
            <a:avLst/>
          </a:prstGeom>
          <a:noFill/>
        </p:spPr>
        <p:txBody>
          <a:bodyPr wrap="none" lIns="91440" tIns="45720" rIns="91440" bIns="45720">
            <a:spAutoFit/>
          </a:bodyPr>
          <a:lstStyle/>
          <a:p>
            <a:pPr algn="ctr"/>
            <a:r>
              <a:rPr lang="ru-RU" sz="4400" b="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Подвижные игры</a:t>
            </a:r>
            <a:endParaRPr lang="ru-RU" sz="4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endParaRPr>
          </a:p>
        </p:txBody>
      </p:sp>
      <p:sp>
        <p:nvSpPr>
          <p:cNvPr id="4" name="TextBox 3"/>
          <p:cNvSpPr txBox="1"/>
          <p:nvPr/>
        </p:nvSpPr>
        <p:spPr>
          <a:xfrm>
            <a:off x="0" y="619440"/>
            <a:ext cx="11704320" cy="6186309"/>
          </a:xfrm>
          <a:prstGeom prst="rect">
            <a:avLst/>
          </a:prstGeom>
          <a:noFill/>
        </p:spPr>
        <p:txBody>
          <a:bodyPr wrap="square" rtlCol="0">
            <a:spAutoFit/>
          </a:bodyPr>
          <a:lstStyle/>
          <a:p>
            <a:r>
              <a:rPr lang="ru-RU" b="1" dirty="0">
                <a:latin typeface="Times New Roman" panose="02020603050405020304" pitchFamily="18" charset="0"/>
                <a:cs typeface="Times New Roman" panose="02020603050405020304" pitchFamily="18" charset="0"/>
              </a:rPr>
              <a:t>Репка</a:t>
            </a:r>
          </a:p>
          <a:p>
            <a:r>
              <a:rPr lang="ru-RU" dirty="0">
                <a:latin typeface="Times New Roman" panose="02020603050405020304" pitchFamily="18" charset="0"/>
                <a:cs typeface="Times New Roman" panose="02020603050405020304" pitchFamily="18" charset="0"/>
              </a:rPr>
              <a:t>В качестве репки может выступать заранее подготовленный реквизит – перевернутый таз, корзинка и т. п. «Репку» прикрывают куском ткани белого или желтого цвета, сверху посередине ставят сосуд с пучком листьев, цветочный горшок или какой-либо другой атрибут, который изображает ботву от репки. Сосуд драпируют таким образом, чтобы виднелась только зелень.</a:t>
            </a:r>
          </a:p>
          <a:p>
            <a:r>
              <a:rPr lang="ru-RU" dirty="0">
                <a:latin typeface="Times New Roman" panose="02020603050405020304" pitchFamily="18" charset="0"/>
                <a:cs typeface="Times New Roman" panose="02020603050405020304" pitchFamily="18" charset="0"/>
              </a:rPr>
              <a:t>Подготовив репку, начинают игру.</a:t>
            </a:r>
          </a:p>
          <a:p>
            <a:r>
              <a:rPr lang="ru-RU" dirty="0">
                <a:latin typeface="Times New Roman" panose="02020603050405020304" pitchFamily="18" charset="0"/>
                <a:cs typeface="Times New Roman" panose="02020603050405020304" pitchFamily="18" charset="0"/>
              </a:rPr>
              <a:t>Дети становятся перед репкой. Предварительно они могут сосчитать количество шагов до репки. Затем детям завязывают глаза, и они идут к репке. Суть игры состоит в том, что дети с завязанными глазами, как правило, не находят репку, их неправильные поиски проходят очень весело для всех присутствующих – как игроков, так и для зрителей.</a:t>
            </a:r>
          </a:p>
          <a:p>
            <a:r>
              <a:rPr lang="ru-RU" dirty="0">
                <a:latin typeface="Times New Roman" panose="02020603050405020304" pitchFamily="18" charset="0"/>
                <a:cs typeface="Times New Roman" panose="02020603050405020304" pitchFamily="18" charset="0"/>
              </a:rPr>
              <a:t>Выигрывает тот, кто первый нашел репку. Если этого не происходит, то через некоторое время повязка снимается и в игру включаются новые участники.</a:t>
            </a:r>
          </a:p>
          <a:p>
            <a:r>
              <a:rPr lang="ru-RU" dirty="0">
                <a:latin typeface="Times New Roman" panose="02020603050405020304" pitchFamily="18" charset="0"/>
                <a:cs typeface="Times New Roman" panose="02020603050405020304" pitchFamily="18" charset="0"/>
              </a:rPr>
              <a:t>Если кроме детей в игру включаются и родители, то это создает еще более веселую атмосферу</a:t>
            </a:r>
            <a:r>
              <a:rPr lang="ru-RU" dirty="0" smtClean="0">
                <a:latin typeface="Times New Roman" panose="02020603050405020304" pitchFamily="18" charset="0"/>
                <a:cs typeface="Times New Roman" panose="02020603050405020304" pitchFamily="18" charset="0"/>
              </a:rPr>
              <a:t>.</a:t>
            </a:r>
          </a:p>
          <a:p>
            <a:r>
              <a:rPr lang="ru-RU" b="1" dirty="0">
                <a:latin typeface="Times New Roman" panose="02020603050405020304" pitchFamily="18" charset="0"/>
                <a:cs typeface="Times New Roman" panose="02020603050405020304" pitchFamily="18" charset="0"/>
              </a:rPr>
              <a:t>Мы – веселые ребята</a:t>
            </a:r>
          </a:p>
          <a:p>
            <a:r>
              <a:rPr lang="ru-RU" dirty="0">
                <a:latin typeface="Times New Roman" panose="02020603050405020304" pitchFamily="18" charset="0"/>
                <a:cs typeface="Times New Roman" panose="02020603050405020304" pitchFamily="18" charset="0"/>
              </a:rPr>
              <a:t>Участники игры стоят на одной стороне площадки или у стены комнаты. Перед ними проводится черта. Такая же черта проводится на противоположной стороне площадки. Сбоку от игроков, примерно на середине между двумя линиями, находится ловец.</a:t>
            </a:r>
          </a:p>
          <a:p>
            <a:r>
              <a:rPr lang="ru-RU" dirty="0">
                <a:latin typeface="Times New Roman" panose="02020603050405020304" pitchFamily="18" charset="0"/>
                <a:cs typeface="Times New Roman" panose="02020603050405020304" pitchFamily="18" charset="0"/>
              </a:rPr>
              <a:t>Участники произносят хором:</a:t>
            </a:r>
          </a:p>
          <a:p>
            <a:r>
              <a:rPr lang="ru-RU" dirty="0">
                <a:latin typeface="Times New Roman" panose="02020603050405020304" pitchFamily="18" charset="0"/>
                <a:cs typeface="Times New Roman" panose="02020603050405020304" pitchFamily="18" charset="0"/>
              </a:rPr>
              <a:t>Мы, веселые ребята,</a:t>
            </a:r>
          </a:p>
          <a:p>
            <a:r>
              <a:rPr lang="ru-RU" dirty="0">
                <a:latin typeface="Times New Roman" panose="02020603050405020304" pitchFamily="18" charset="0"/>
                <a:cs typeface="Times New Roman" panose="02020603050405020304" pitchFamily="18" charset="0"/>
              </a:rPr>
              <a:t>Любим бегать и играть.</a:t>
            </a:r>
          </a:p>
          <a:p>
            <a:r>
              <a:rPr lang="ru-RU" dirty="0">
                <a:latin typeface="Times New Roman" panose="02020603050405020304" pitchFamily="18" charset="0"/>
                <a:cs typeface="Times New Roman" panose="02020603050405020304" pitchFamily="18" charset="0"/>
              </a:rPr>
              <a:t>Ну, попробуй нас догнать!</a:t>
            </a:r>
          </a:p>
          <a:p>
            <a:r>
              <a:rPr lang="ru-RU" dirty="0">
                <a:latin typeface="Times New Roman" panose="02020603050405020304" pitchFamily="18" charset="0"/>
                <a:cs typeface="Times New Roman" panose="02020603050405020304" pitchFamily="18" charset="0"/>
              </a:rPr>
              <a:t>Раз, два, три – лови</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79232" y="-1"/>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28</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59434071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3212" y="409303"/>
            <a:ext cx="11582400" cy="5909310"/>
          </a:xfrm>
          <a:prstGeom prst="rect">
            <a:avLst/>
          </a:prstGeom>
          <a:noFill/>
        </p:spPr>
        <p:txBody>
          <a:bodyPr wrap="square" rtlCol="0">
            <a:spAutoFit/>
          </a:bodyPr>
          <a:lstStyle/>
          <a:p>
            <a:r>
              <a:rPr lang="ru-RU" dirty="0" smtClean="0">
                <a:latin typeface="Times New Roman" panose="02020603050405020304" pitchFamily="18" charset="0"/>
                <a:cs typeface="Times New Roman" panose="02020603050405020304" pitchFamily="18" charset="0"/>
              </a:rPr>
              <a:t>          После </a:t>
            </a:r>
            <a:r>
              <a:rPr lang="ru-RU" dirty="0">
                <a:latin typeface="Times New Roman" panose="02020603050405020304" pitchFamily="18" charset="0"/>
                <a:cs typeface="Times New Roman" panose="02020603050405020304" pitchFamily="18" charset="0"/>
              </a:rPr>
              <a:t>слова «лови» участники перебегают на другую сторону площадки, а ловец догоняет бегущих. Тот, кого он поймает (дотронется), прежде чем бегущий перебежит за черту у противоположной стороны площадки, считается пойманным и садится возле ловца. После двух-трех перебежек сосчитывают пойманных и выбирают нового ловца</a:t>
            </a:r>
            <a:r>
              <a:rPr lang="ru-RU" dirty="0" smtClean="0">
                <a:latin typeface="Times New Roman" panose="02020603050405020304" pitchFamily="18" charset="0"/>
                <a:cs typeface="Times New Roman" panose="02020603050405020304" pitchFamily="18" charset="0"/>
              </a:rPr>
              <a:t>.</a:t>
            </a:r>
          </a:p>
          <a:p>
            <a:r>
              <a:rPr lang="ru-RU" b="1" dirty="0">
                <a:latin typeface="Times New Roman" panose="02020603050405020304" pitchFamily="18" charset="0"/>
                <a:cs typeface="Times New Roman" panose="02020603050405020304" pitchFamily="18" charset="0"/>
              </a:rPr>
              <a:t>Хитрая лиса</a:t>
            </a:r>
          </a:p>
          <a:p>
            <a:r>
              <a:rPr lang="ru-RU" dirty="0">
                <a:latin typeface="Times New Roman" panose="02020603050405020304" pitchFamily="18" charset="0"/>
                <a:cs typeface="Times New Roman" panose="02020603050405020304" pitchFamily="18" charset="0"/>
              </a:rPr>
              <a:t>Играющие стоят по кругу на расстоянии одного шага друг от друга. Вне круга очерчивается «дом лисы». Участники закрывают глаза, а ведущий обходит круг за спинами участников и дотрагивается до одного из играющих, который и становится «лисой». Затем ведущий предлагает игрокам открыть глаза и внимательно посмотреть, кто из них «хитрая лиса»? Не выдаст ли она себя чем-нибудь?</a:t>
            </a:r>
          </a:p>
          <a:p>
            <a:r>
              <a:rPr lang="ru-RU" dirty="0">
                <a:latin typeface="Times New Roman" panose="02020603050405020304" pitchFamily="18" charset="0"/>
                <a:cs typeface="Times New Roman" panose="02020603050405020304" pitchFamily="18" charset="0"/>
              </a:rPr>
              <a:t>Играющие три раза (с небольшими промежутками) спрашивают сначала тихо, а затем громче: «Хитрая лиса, где ты?» При этом все смотрят друг на друга.</a:t>
            </a:r>
          </a:p>
          <a:p>
            <a:r>
              <a:rPr lang="ru-RU" dirty="0">
                <a:latin typeface="Times New Roman" panose="02020603050405020304" pitchFamily="18" charset="0"/>
                <a:cs typeface="Times New Roman" panose="02020603050405020304" pitchFamily="18" charset="0"/>
              </a:rPr>
              <a:t>Когда все играющие (в том числе и «хитрая лиса») в третий раз спрашивают: «Хитрая лиса, где ты?» – «лиса» быстро выскакивает на середину круга, поднимает руку и говорит: «Я здесь!» Все играющие разбегаются по площадке, а лиса их ловит. Пойманного, то есть того, до кого «лиса» дотронулась, она отводит в свой «дом». Играющий, выбежавший за пределы площадки (круга), считается пойманным.</a:t>
            </a:r>
          </a:p>
          <a:p>
            <a:r>
              <a:rPr lang="ru-RU" dirty="0">
                <a:latin typeface="Times New Roman" panose="02020603050405020304" pitchFamily="18" charset="0"/>
                <a:cs typeface="Times New Roman" panose="02020603050405020304" pitchFamily="18" charset="0"/>
              </a:rPr>
              <a:t>После того как «лиса» поймала двух-трех участников, ведущий командует: «В круг!» Играющие снова образуют круг, и игра возобновляется.</a:t>
            </a:r>
          </a:p>
          <a:p>
            <a:r>
              <a:rPr lang="ru-RU" dirty="0">
                <a:latin typeface="Times New Roman" panose="02020603050405020304" pitchFamily="18" charset="0"/>
                <a:cs typeface="Times New Roman" panose="02020603050405020304" pitchFamily="18" charset="0"/>
              </a:rPr>
              <a:t>«Лиса» начинает ловить игроков только после того, как играющие в третий раз хором спросят:</a:t>
            </a:r>
          </a:p>
          <a:p>
            <a:r>
              <a:rPr lang="ru-RU" dirty="0">
                <a:latin typeface="Times New Roman" panose="02020603050405020304" pitchFamily="18" charset="0"/>
                <a:cs typeface="Times New Roman" panose="02020603050405020304" pitchFamily="18" charset="0"/>
              </a:rPr>
              <a:t>«Хитрая лиса, где ты?» – а «лиса» ответит: «Я здесь!» Если «лиса» выдала себя раньше, то она считается проигравшей, и в этом случае ведущий выбирает новую «лису».</a:t>
            </a:r>
          </a:p>
          <a:p>
            <a:endParaRPr lang="ru-RU" dirty="0"/>
          </a:p>
        </p:txBody>
      </p:sp>
      <p:sp>
        <p:nvSpPr>
          <p:cNvPr id="3" name="Прямоугольник 2"/>
          <p:cNvSpPr/>
          <p:nvPr/>
        </p:nvSpPr>
        <p:spPr>
          <a:xfrm>
            <a:off x="0" y="0"/>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29</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41645060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43840"/>
            <a:ext cx="11948161" cy="6463308"/>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           Соня</a:t>
            </a:r>
            <a:endParaRPr lang="ru-RU"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           Игроки </a:t>
            </a:r>
            <a:r>
              <a:rPr lang="ru-RU" dirty="0">
                <a:latin typeface="Times New Roman" panose="02020603050405020304" pitchFamily="18" charset="0"/>
                <a:cs typeface="Times New Roman" panose="02020603050405020304" pitchFamily="18" charset="0"/>
              </a:rPr>
              <a:t>встают в круг. Путем жеребьевки (или считалочки) выбирают «соню». «Соня» становится в центр круга. Ему завязывают глаза. Все остальные игроки по одному стараются незаметно приблизиться к нему, дотронуться до него рукой и сказать: «Проснись, соня!»</a:t>
            </a:r>
          </a:p>
          <a:p>
            <a:r>
              <a:rPr lang="ru-RU" dirty="0">
                <a:latin typeface="Times New Roman" panose="02020603050405020304" pitchFamily="18" charset="0"/>
                <a:cs typeface="Times New Roman" panose="02020603050405020304" pitchFamily="18" charset="0"/>
              </a:rPr>
              <a:t>Если «соня» почувствует, что к нему кто-то приближается, и первым коснется того рукой, то пойманный занимает место «сони».</a:t>
            </a:r>
          </a:p>
          <a:p>
            <a:r>
              <a:rPr lang="ru-RU" dirty="0">
                <a:latin typeface="Times New Roman" panose="02020603050405020304" pitchFamily="18" charset="0"/>
                <a:cs typeface="Times New Roman" panose="02020603050405020304" pitchFamily="18" charset="0"/>
              </a:rPr>
              <a:t>Если же игрок сумел незаметно приблизиться к «соне», то он получает одно очко. Выигрывает тот, кто набрал наибольшее количество очков.</a:t>
            </a:r>
          </a:p>
          <a:p>
            <a:r>
              <a:rPr lang="ru-RU" b="1" dirty="0" smtClean="0">
                <a:latin typeface="Times New Roman" panose="02020603050405020304" pitchFamily="18" charset="0"/>
                <a:cs typeface="Times New Roman" panose="02020603050405020304" pitchFamily="18" charset="0"/>
              </a:rPr>
              <a:t>Курица </a:t>
            </a:r>
            <a:r>
              <a:rPr lang="ru-RU" b="1" dirty="0">
                <a:latin typeface="Times New Roman" panose="02020603050405020304" pitchFamily="18" charset="0"/>
                <a:cs typeface="Times New Roman" panose="02020603050405020304" pitchFamily="18" charset="0"/>
              </a:rPr>
              <a:t>и цыплята</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Игроки выстраиваются в две шеренги – это «цыплята». Впереди каждой цепочки встает «курица». Цепочка выстраивается напротив другой цепочки По знаку ведущего «курицы» стараются дотронуться до «цыплят» из другой цепочки и, одновременно, защитить «цыплят» своей стороны. «Цыпленок», до которого дотронулась «курица» другой цепочки, переходит в ее цепочку. Побеждает та «курица», у которой в конце игры оказывается больше «цыплят».</a:t>
            </a:r>
          </a:p>
          <a:p>
            <a:r>
              <a:rPr lang="ru-RU" b="1" dirty="0" smtClean="0">
                <a:latin typeface="Times New Roman" panose="02020603050405020304" pitchFamily="18" charset="0"/>
                <a:cs typeface="Times New Roman" panose="02020603050405020304" pitchFamily="18" charset="0"/>
              </a:rPr>
              <a:t>Волшебное </a:t>
            </a:r>
            <a:r>
              <a:rPr lang="ru-RU" b="1" dirty="0">
                <a:latin typeface="Times New Roman" panose="02020603050405020304" pitchFamily="18" charset="0"/>
                <a:cs typeface="Times New Roman" panose="02020603050405020304" pitchFamily="18" charset="0"/>
              </a:rPr>
              <a:t>слово</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Участники становятся в круг. Ведущий спрашивает, все ли помнят волшебное слово «пожалуйста». Начинается игра. По команде ведущего игроки вслед за ним повторяют различные движения. Перед каждой командой ведущий повторяет волшебное слово «пожалуйста»: «Пожалуйста, присядьте», «Пожалуйста, руки на пояс» и т. п. Игроки выполняют все эти команды.</a:t>
            </a:r>
          </a:p>
          <a:p>
            <a:r>
              <a:rPr lang="ru-RU" dirty="0">
                <a:latin typeface="Times New Roman" panose="02020603050405020304" pitchFamily="18" charset="0"/>
                <a:cs typeface="Times New Roman" panose="02020603050405020304" pitchFamily="18" charset="0"/>
              </a:rPr>
              <a:t>В том случае, если ведущий не сказал волшебное слово, выполнять команду не нужно. Тот из игроков, который ошибся, должен войти в круг и выполнить какое-нибудь задание – рассказать стишок, спеть, попрыгать и т. п.</a:t>
            </a:r>
          </a:p>
          <a:p>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dirty="0"/>
              <a:t/>
            </a:r>
            <a:br>
              <a:rPr lang="ru-RU" dirty="0"/>
            </a:br>
            <a:endParaRPr lang="ru-RU" dirty="0"/>
          </a:p>
        </p:txBody>
      </p:sp>
      <p:sp>
        <p:nvSpPr>
          <p:cNvPr id="3" name="Прямоугольник 2"/>
          <p:cNvSpPr/>
          <p:nvPr/>
        </p:nvSpPr>
        <p:spPr>
          <a:xfrm>
            <a:off x="0" y="0"/>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30</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2104718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8376" y="0"/>
            <a:ext cx="12113623" cy="7294305"/>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              У </a:t>
            </a:r>
            <a:r>
              <a:rPr lang="ru-RU" b="1" dirty="0">
                <a:latin typeface="Times New Roman" panose="02020603050405020304" pitchFamily="18" charset="0"/>
                <a:cs typeface="Times New Roman" panose="02020603050405020304" pitchFamily="18" charset="0"/>
              </a:rPr>
              <a:t>медведя во бору</a:t>
            </a:r>
            <a:endParaRPr lang="ru-RU"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              В </a:t>
            </a:r>
            <a:r>
              <a:rPr lang="ru-RU" dirty="0">
                <a:latin typeface="Times New Roman" panose="02020603050405020304" pitchFamily="18" charset="0"/>
                <a:cs typeface="Times New Roman" panose="02020603050405020304" pitchFamily="18" charset="0"/>
              </a:rPr>
              <a:t>«берлоге» (под кустом, в углу комнаты и т. д.) находится «медведь». Участники с корзинами в руках «собирают грибы и ягоды» и произносят: «У медведя во бору грибы-ягоды беру», повторяя это несколько раз. Ведущий через некоторое время произносит: «А в берлоге медведь сидит и на нас рычит, рычит...» «Медведь» начинает рычать и вылезает из «берлоги». При виде его игроки разбегаются. «Медведь» гонится за ними и старается кого-нибудь поймать. Пойманный становится «медведем».</a:t>
            </a:r>
          </a:p>
          <a:p>
            <a:r>
              <a:rPr lang="ru-RU" b="1" dirty="0" smtClean="0">
                <a:latin typeface="Times New Roman" panose="02020603050405020304" pitchFamily="18" charset="0"/>
                <a:cs typeface="Times New Roman" panose="02020603050405020304" pitchFamily="18" charset="0"/>
              </a:rPr>
              <a:t>Где </a:t>
            </a:r>
            <a:r>
              <a:rPr lang="ru-RU" b="1" dirty="0">
                <a:latin typeface="Times New Roman" panose="02020603050405020304" pitchFamily="18" charset="0"/>
                <a:cs typeface="Times New Roman" panose="02020603050405020304" pitchFamily="18" charset="0"/>
              </a:rPr>
              <a:t>часы?</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Число играющих не более четырех. Играющие выстраиваются шеренгой возле стены. У всех участников игры, кроме ведущего, завязаны глаза. Ведущий прячет в каком-то месте будильник. Игроки начинают прислушиваться к тиканью часов и осторожно идут в то место, где в данный момент находятся часы. Ведущий незаметно и бесшумно 2–3 раза за игру меняет место, где спрятаны часы. Первый их игроков, которому удается приблизиться к часам на расстояние менее метра, получает очко. Выигрывает тот, кто набирает большее число очков.</a:t>
            </a:r>
          </a:p>
          <a:p>
            <a:r>
              <a:rPr lang="ru-RU" b="1" dirty="0" smtClean="0">
                <a:latin typeface="Times New Roman" panose="02020603050405020304" pitchFamily="18" charset="0"/>
                <a:cs typeface="Times New Roman" panose="02020603050405020304" pitchFamily="18" charset="0"/>
              </a:rPr>
              <a:t>Кошка </a:t>
            </a:r>
            <a:r>
              <a:rPr lang="ru-RU" b="1" dirty="0">
                <a:latin typeface="Times New Roman" panose="02020603050405020304" pitchFamily="18" charset="0"/>
                <a:cs typeface="Times New Roman" panose="02020603050405020304" pitchFamily="18" charset="0"/>
              </a:rPr>
              <a:t>и мышка</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У двоих детей завязывают глаза. Один из них – «кошка», другой – «мышка». Дети стоят у стола, одной рукой держась за край. «Кошка» ищет «мышку», то есть по команде они начинают двигаться вокруг стола – «мышка» стремится убежать, «кошка» – догнать. Отпускать руку, которой игроки придерживают край стола, нельзя. Ведущий засекает время. Если за три минуты «кошка» поймала «мышку» – она выиграла, если нет – то выиграла «мышка».</a:t>
            </a:r>
          </a:p>
          <a:p>
            <a:r>
              <a:rPr lang="ru-RU" b="1" dirty="0" smtClean="0">
                <a:latin typeface="Times New Roman" panose="02020603050405020304" pitchFamily="18" charset="0"/>
                <a:cs typeface="Times New Roman" panose="02020603050405020304" pitchFamily="18" charset="0"/>
              </a:rPr>
              <a:t>Отвечай </a:t>
            </a:r>
            <a:r>
              <a:rPr lang="ru-RU" b="1" dirty="0">
                <a:latin typeface="Times New Roman" panose="02020603050405020304" pitchFamily="18" charset="0"/>
                <a:cs typeface="Times New Roman" panose="02020603050405020304" pitchFamily="18" charset="0"/>
              </a:rPr>
              <a:t>быстро</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Участники выстраиваются в круг или шеренгу. Ведущий бросает кому-то из них мячик и называет какой-нибудь цвет: например зеленый. Тот, кому бросили мячик, должен назвать предмет этого цвета: например трава или огурец. И так игра повторяется. Участники, которым ведущий бросает мячик, выбираются в случайном порядке из числа играющих.</a:t>
            </a:r>
          </a:p>
          <a:p>
            <a:r>
              <a:rPr lang="ru-RU" dirty="0">
                <a:latin typeface="Times New Roman" panose="02020603050405020304" pitchFamily="18" charset="0"/>
                <a:cs typeface="Times New Roman" panose="02020603050405020304" pitchFamily="18" charset="0"/>
              </a:rPr>
              <a:t>Игру можно разнообразить, выбрав за основу не цвет, а качество или форму предмета: круглый, квадратный, деревянный, горячий и т. п.</a:t>
            </a:r>
          </a:p>
          <a:p>
            <a:r>
              <a:rPr lang="ru-RU" dirty="0"/>
              <a:t/>
            </a:r>
            <a:br>
              <a:rPr lang="ru-RU" dirty="0"/>
            </a:br>
            <a:endParaRPr lang="ru-RU" dirty="0"/>
          </a:p>
        </p:txBody>
      </p:sp>
      <p:sp>
        <p:nvSpPr>
          <p:cNvPr id="3" name="Прямоугольник 2"/>
          <p:cNvSpPr/>
          <p:nvPr/>
        </p:nvSpPr>
        <p:spPr>
          <a:xfrm>
            <a:off x="78376" y="-92333"/>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31</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32881543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2070080" cy="7017306"/>
          </a:xfrm>
          <a:prstGeom prst="rect">
            <a:avLst/>
          </a:prstGeom>
          <a:noFill/>
        </p:spPr>
        <p:txBody>
          <a:bodyPr wrap="square" rtlCol="0">
            <a:spAutoFit/>
          </a:bodyPr>
          <a:lstStyle/>
          <a:p>
            <a:r>
              <a:rPr lang="ru-RU" b="1" dirty="0" smtClean="0">
                <a:latin typeface="Times New Roman" panose="02020603050405020304" pitchFamily="18" charset="0"/>
                <a:cs typeface="Times New Roman" panose="02020603050405020304" pitchFamily="18" charset="0"/>
              </a:rPr>
              <a:t>                   Остров </a:t>
            </a:r>
            <a:r>
              <a:rPr lang="ru-RU" b="1" dirty="0">
                <a:latin typeface="Times New Roman" panose="02020603050405020304" pitchFamily="18" charset="0"/>
                <a:cs typeface="Times New Roman" panose="02020603050405020304" pitchFamily="18" charset="0"/>
              </a:rPr>
              <a:t>пиратов</a:t>
            </a:r>
            <a:endParaRPr lang="ru-RU" dirty="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                   Очерчивается </a:t>
            </a:r>
            <a:r>
              <a:rPr lang="ru-RU" dirty="0">
                <a:latin typeface="Times New Roman" panose="02020603050405020304" pitchFamily="18" charset="0"/>
                <a:cs typeface="Times New Roman" panose="02020603050405020304" pitchFamily="18" charset="0"/>
              </a:rPr>
              <a:t>круг. Это пиратский остров. Все игроки встают вне круга. Участники не имеют права отходить от круга более чем на два шага. По команде ведущего все участники стараются втолкнуть друг друга в круг. Кто обеими ногами встал внутрь круга, то должен там остаться, но он может также втягивать в круг других участников. Игра заканчивается, когда большинство участников оказываются внутри круга. Те, кто остается вне круга, – выиграли.</a:t>
            </a:r>
          </a:p>
          <a:p>
            <a:r>
              <a:rPr lang="ru-RU" b="1" dirty="0" smtClean="0">
                <a:latin typeface="Times New Roman" panose="02020603050405020304" pitchFamily="18" charset="0"/>
                <a:cs typeface="Times New Roman" panose="02020603050405020304" pitchFamily="18" charset="0"/>
              </a:rPr>
              <a:t>Перетяг</a:t>
            </a:r>
            <a:endParaRPr lang="ru-RU" dirty="0">
              <a:latin typeface="Times New Roman" panose="02020603050405020304" pitchFamily="18" charset="0"/>
              <a:cs typeface="Times New Roman" panose="02020603050405020304" pitchFamily="18" charset="0"/>
            </a:endParaRPr>
          </a:p>
          <a:p>
            <a:r>
              <a:rPr lang="ru-RU" i="1" dirty="0">
                <a:latin typeface="Times New Roman" panose="02020603050405020304" pitchFamily="18" charset="0"/>
                <a:cs typeface="Times New Roman" panose="02020603050405020304" pitchFamily="18" charset="0"/>
              </a:rPr>
              <a:t>1 вариант</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Все участники делятся на две равные по численности и силе команды. Игроки каждой команды, сцепившись локтями, образуют две цепочки. Впереди цепи ставят наиболее сильных и ловких игроков. Став друг напротив друга, лидеры обеих команд тоже сцепляются согнутыми в локтях руками и тянут каждый в свою сторону, стараясь разорвать цепь противника либо затянуть ее за обусловленную линию. Выигрывает та команда, которой это удается.</a:t>
            </a:r>
          </a:p>
          <a:p>
            <a:r>
              <a:rPr lang="ru-RU" i="1" dirty="0">
                <a:latin typeface="Times New Roman" panose="02020603050405020304" pitchFamily="18" charset="0"/>
                <a:cs typeface="Times New Roman" panose="02020603050405020304" pitchFamily="18" charset="0"/>
              </a:rPr>
              <a:t>2 вариант</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Перед началом игры все участники делятся на пары таким образом, чтобы к каждой паре были игроки примерно равные по силе и весу. Каждая пара получает прочную палку около метра длиной. Участники каждой пары садятся друг против друга, и каждый берется за конец палки. По сигналу ведущего каждый игрок тянет соперника на себя. Побеждает тот, кто сумеет повалить на себя соперника или хотя бы заставит его оторваться от земли. Игра требует как силы, так и ловкости.</a:t>
            </a:r>
          </a:p>
          <a:p>
            <a:r>
              <a:rPr lang="ru-RU" b="1" dirty="0" smtClean="0">
                <a:latin typeface="Times New Roman" panose="02020603050405020304" pitchFamily="18" charset="0"/>
                <a:cs typeface="Times New Roman" panose="02020603050405020304" pitchFamily="18" charset="0"/>
              </a:rPr>
              <a:t>Волки </a:t>
            </a:r>
            <a:r>
              <a:rPr lang="ru-RU" b="1" dirty="0">
                <a:latin typeface="Times New Roman" panose="02020603050405020304" pitchFamily="18" charset="0"/>
                <a:cs typeface="Times New Roman" panose="02020603050405020304" pitchFamily="18" charset="0"/>
              </a:rPr>
              <a:t>во рву</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Обозначается «ров» – пространство между двумя параллельными линиями шириной примерно в метр. Выбираются «волки» – два-три игрока, остальные игроки – «овцы». «Волки» забираются в «ров», а «овцы» пасутся по обеим сторонам рва. Время от времени «овцы» должны перепрыгивать с одной стороны рва на другую. Задача «волков» – поймать «овцу» (дотронуться). Если «волк» дотронулся до «овцы», то он получает очко. Но после этого «овцы» продолжают игру. Через некоторое время назначаются новые «волки». В конце игры определяется победитель путем подсчета набранных очков.</a:t>
            </a:r>
          </a:p>
          <a:p>
            <a:r>
              <a:rPr lang="ru-RU" dirty="0"/>
              <a:t/>
            </a:r>
            <a:br>
              <a:rPr lang="ru-RU" dirty="0"/>
            </a:br>
            <a:endParaRPr lang="ru-RU" dirty="0"/>
          </a:p>
        </p:txBody>
      </p:sp>
      <p:sp>
        <p:nvSpPr>
          <p:cNvPr id="3" name="Прямоугольник 2"/>
          <p:cNvSpPr/>
          <p:nvPr/>
        </p:nvSpPr>
        <p:spPr>
          <a:xfrm>
            <a:off x="70524" y="-74915"/>
            <a:ext cx="813043" cy="769441"/>
          </a:xfrm>
          <a:prstGeom prst="rect">
            <a:avLst/>
          </a:prstGeom>
          <a:noFill/>
        </p:spPr>
        <p:txBody>
          <a:bodyPr wrap="none" lIns="91440" tIns="45720" rIns="91440" bIns="45720">
            <a:spAutoFit/>
          </a:bodyPr>
          <a:lstStyle/>
          <a:p>
            <a:pPr algn="ctr"/>
            <a:r>
              <a:rPr lang="ru-RU" sz="4400" b="1" dirty="0" smtClean="0">
                <a:ln w="9525">
                  <a:solidFill>
                    <a:schemeClr val="bg1"/>
                  </a:solidFill>
                  <a:prstDash val="solid"/>
                </a:ln>
                <a:effectLst>
                  <a:outerShdw blurRad="12700" dist="38100" dir="2700000" algn="tl" rotWithShape="0">
                    <a:schemeClr val="bg1">
                      <a:lumMod val="50000"/>
                    </a:schemeClr>
                  </a:outerShdw>
                </a:effectLst>
              </a:rPr>
              <a:t>32</a:t>
            </a:r>
            <a:endParaRPr lang="ru-RU" sz="4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Tree>
    <p:extLst>
      <p:ext uri="{BB962C8B-B14F-4D97-AF65-F5344CB8AC3E}">
        <p14:creationId xmlns:p14="http://schemas.microsoft.com/office/powerpoint/2010/main" val="1858956317"/>
      </p:ext>
    </p:extLst>
  </p:cSld>
  <p:clrMapOvr>
    <a:masterClrMapping/>
  </p:clrMapOvr>
  <p:timing>
    <p:tnLst>
      <p:par>
        <p:cTn id="1" dur="indefinite" restart="never" nodeType="tmRoot"/>
      </p:par>
    </p:tnLst>
  </p:timing>
</p:sld>
</file>

<file path=ppt/theme/theme1.xml><?xml version="1.0" encoding="utf-8"?>
<a:theme xmlns:a="http://schemas.openxmlformats.org/drawingml/2006/main" name="Children Happy 16x9">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7909083B-3485-49E7-BBE7-EFD488C62F99}" vid="{B57F6697-5DA8-422E-86BF-20B69A74A1E0}"/>
    </a:ext>
  </a:extLst>
</a:theme>
</file>

<file path=ppt/theme/theme2.xml><?xml version="1.0" encoding="utf-8"?>
<a:theme xmlns:a="http://schemas.openxmlformats.org/drawingml/2006/main" name="Office Theme">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hildren Happy">
      <a:dk1>
        <a:srgbClr val="595959"/>
      </a:dk1>
      <a:lt1>
        <a:sysClr val="window" lastClr="FFFFFF"/>
      </a:lt1>
      <a:dk2>
        <a:srgbClr val="000000"/>
      </a:dk2>
      <a:lt2>
        <a:srgbClr val="DDDDDD"/>
      </a:lt2>
      <a:accent1>
        <a:srgbClr val="A6B727"/>
      </a:accent1>
      <a:accent2>
        <a:srgbClr val="DF5327"/>
      </a:accent2>
      <a:accent3>
        <a:srgbClr val="FE9E00"/>
      </a:accent3>
      <a:accent4>
        <a:srgbClr val="418AB3"/>
      </a:accent4>
      <a:accent5>
        <a:srgbClr val="D9D66D"/>
      </a:accent5>
      <a:accent6>
        <a:srgbClr val="838383"/>
      </a:accent6>
      <a:hlink>
        <a:srgbClr val="F59E00"/>
      </a:hlink>
      <a:folHlink>
        <a:srgbClr val="B2B2B2"/>
      </a:folHlink>
    </a:clrScheme>
    <a:fontScheme name="Euphemia">
      <a:majorFont>
        <a:latin typeface="Euphemia"/>
        <a:ea typeface=""/>
        <a:cs typeface=""/>
      </a:majorFont>
      <a:minorFont>
        <a:latin typeface="Euphemi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122224F2-88E2-4E19-8BE2-5AB2030F715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Макет презентации с играющимися детьми (рисованное широкоэкранное изображение)</Template>
  <TotalTime>0</TotalTime>
  <Words>2940</Words>
  <Application>Microsoft Office PowerPoint</Application>
  <PresentationFormat>Широкоэкранный</PresentationFormat>
  <Paragraphs>196</Paragraphs>
  <Slides>14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14</vt:i4>
      </vt:variant>
    </vt:vector>
  </HeadingPairs>
  <TitlesOfParts>
    <vt:vector size="18" baseType="lpstr">
      <vt:lpstr>Euphemia</vt:lpstr>
      <vt:lpstr>Times New Roman</vt:lpstr>
      <vt:lpstr>Wingdings</vt:lpstr>
      <vt:lpstr>Children Happy 16x9</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2017-05-23T19:13:18Z</dcterms:created>
  <dcterms:modified xsi:type="dcterms:W3CDTF">2019-12-30T16:54:46Z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TC034618839991</vt:lpwstr>
  </property>
</Properties>
</file>