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335" r:id="rId3"/>
    <p:sldId id="336" r:id="rId4"/>
    <p:sldId id="338" r:id="rId5"/>
    <p:sldId id="337" r:id="rId6"/>
    <p:sldId id="339" r:id="rId7"/>
    <p:sldId id="340" r:id="rId8"/>
    <p:sldId id="341" r:id="rId9"/>
    <p:sldId id="342" r:id="rId10"/>
    <p:sldId id="343" r:id="rId11"/>
    <p:sldId id="347" r:id="rId12"/>
    <p:sldId id="34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88" d="100"/>
          <a:sy n="88" d="100"/>
        </p:scale>
        <p:origin x="5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138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B33BB8-6C7A-4BE0-9B55-9EAC48D52EC6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F7AA83-DE31-4E93-AB07-EF7FB05F667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1EF64-F73B-4314-BB6F-BC0937BBDF19}" type="datetimeFigureOut">
              <a:rPr lang="ru-RU" smtClean="0"/>
              <a:t>30.12.2019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</a:t>
            </a:r>
            <a:r>
              <a:rPr lang="ru-RU" noProof="0" dirty="0" smtClean="0"/>
              <a:t>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E2820-AFE1-45FA-949E-17BDB534E1D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7AEA-BBBB-4C9B-AB23-214EAA8AB789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1CA30-F5CD-4CA0-B16A-349C6F830700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3AF48E-ABA0-4B58-B562-D1D7408067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anchor="b">
            <a:normAutofit/>
          </a:bodyPr>
          <a:lstStyle>
            <a:lvl1pPr>
              <a:defRPr sz="5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5034C-8BD9-4B0C-893B-33834FAB227F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787AA-CBCD-47F9-A04C-7106C508CDE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anchor="ctr">
            <a:noAutofit/>
          </a:bodyPr>
          <a:lstStyle>
            <a:lvl1pPr marL="0" indent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CC9DD-75F5-4611-BA0B-CFB1A226639C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0F1F9-2D3D-4243-878F-D000C3F2A1C4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BCBE8-1824-4658-A8BB-BECFAEB7E35A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CD17-C377-4DE5-9FCA-CC7471605C58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 bwMode="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anchor="b">
            <a:normAutofit/>
          </a:bodyPr>
          <a:lstStyle>
            <a:lvl1pPr>
              <a:defRPr sz="2600">
                <a:solidFill>
                  <a:schemeClr val="accent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>
            <a:normAutofit/>
          </a:bodyPr>
          <a:lstStyle>
            <a:lvl1pPr marL="0" indent="0">
              <a:spcBef>
                <a:spcPts val="1000"/>
              </a:spcBef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E9F02-BE96-4BAE-86A5-1FA60D24CAE2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DBFFB2-86D9-4B8F-A59A-553A60B94BBE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</a:t>
            </a:r>
            <a:r>
              <a:rPr lang="ru-RU" noProof="0" dirty="0" smtClean="0"/>
              <a:t>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9D3B9702-7FBF-4720-8670-571C5E7EEDDE}" type="datetime1">
              <a:rPr lang="ru-RU" smtClean="0"/>
              <a:t>30.12.2019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 b="1">
                <a:solidFill>
                  <a:schemeClr val="accent2"/>
                </a:solidFill>
              </a:defRPr>
            </a:lvl1pPr>
          </a:lstStyle>
          <a:p>
            <a:fld id="{8FDBFFB2-86D9-4B8F-A59A-553A60B94BBE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3194" y="0"/>
            <a:ext cx="996651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Нормализация мышечного тонуса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 обучение релаксации</a:t>
            </a:r>
            <a:endParaRPr lang="ru-RU" sz="44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557" y="1672045"/>
            <a:ext cx="1205948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Нормализация мышечного тонуса является одной из важнейших задач формирования двигательных навыков ребенка. Отклонение от нормального тонуса может быть причиной нарушений двигательной активности ребенка и сказывается на ходе его общего развития.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Пониженный мышечный тонус приводит к снижению психической и двигательной активности ребенка. Повышение тонуса наоборот, проявляется в двигательном беспокойстве, эмоциональной неустойчивости, нарушении сна.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ребенка необходимо обучить управлению собственным мышечным тонусом и обучить его приемам расслабления, то есть релаксации.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обучения управлению мышечным тонусом и овладения навыками релаксации можно предложить следующие виды упражнений.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«Огонь и лед» – попеременное напряжение и расслабление всего тела. Инструкция: «Огонь!» – дети начинают интенсивные движения всем телом. Плавность и степень интенсивности движений каждый ребенок выбирает произвольно. Инструкция: «Лед!» – дети застывают в позе, в которой их застигла команда, напрягая до предела все тело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«Тряпичная кукла» – детям предлагается представить, что они куклы-марионетки, которые после выступления висят на гвоздиках в шкафу. Инструкция: «Представьте, что вас подвесили за руку, за палец, за плечо и т. д.». Упражнение выполняется в произвольном темпе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«Стираем белье» – дети выполняют интенсивные движения руками, имитируя процесс стирки брюк. Инструкция: дети совершают плавные, широкие движения руками изображая полоскание брюк в проточной воде. После чего брюки необходимо выжать, встряхнуть и развесить.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03648" y="-83624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38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269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679" y="3147561"/>
            <a:ext cx="2475191" cy="35359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549" y="3153657"/>
            <a:ext cx="2237426" cy="3529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20288" y="3147561"/>
            <a:ext cx="2285367" cy="3529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82067" y="3147561"/>
            <a:ext cx="2158171" cy="3548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5901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952" y="2961704"/>
            <a:ext cx="2304488" cy="37371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902667" y="2961704"/>
            <a:ext cx="2459962" cy="3621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7984" y="3127095"/>
            <a:ext cx="2328874" cy="35298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6121" y="2961704"/>
            <a:ext cx="2702471" cy="38606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2955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2517" y="260546"/>
            <a:ext cx="1100763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«Пляж» – детям предлагают представить, что они лежат на теплом песке и загорают. Ласково светит солнышко, веет легкий ветерок. Инструкция: «Вы отдыхаете, слушаете шум прибоя, наблюдаете за игрой волн и танцами чаек над волной. Прислушайтесь к своему телу. Удобно ли вам? Попробуйте максимально расслабиться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«Ковер-самолет». Инструкция: «Мы ложимся на волшебный ковер-самолет. Ковер плавно и медленно поднимается, несет нас по небу, покачивает, убаюкивает. Усталое тело расслаблено, отдыхает. Далеко внизу проплывают поля, луга, реки, озера. Постепенно ковер-самолет снижается и приземляется в вашей комнате. Потягиваемся, делаем глубокий вдох, открываем глаза, медленно садимся и аккуратно встаем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11020" y="2402541"/>
            <a:ext cx="774263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Упражнения для перераспределения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мышечного тонуса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7383" y="3418203"/>
            <a:ext cx="1188118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«Передайте по кругу: стакан с горячим чаем, тарелку с супом, таз с мокрым бельем, пушинку, ежика, гирю, котенка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нструкция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«Выйди и войди: как Пьеро, как Буратино, как Мальвина, как солдат, как Карабас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Барабас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Карлсон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как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Бармалей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т. 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«Изобразите движение в невесомости – прямое и попятное; движение по горячему песку при палящем солнце; перетягивание каната; движение по каменистой тропинке; по топкому болоту; по мху; по сугробам сквозь метель; изобразить отдых в высокой луговой траве, испытать наслаждение от легкого дуновения ветра».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«Изобразите движения животных. Представьте себя каким-нибудь животным или птицей и воспроизведите движения».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«Изобразите повара; фотографа; художника, парикмахера и т. д.».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39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5947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4553" y="0"/>
            <a:ext cx="801103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Развитие точности движений пальцев</a:t>
            </a:r>
          </a:p>
          <a:p>
            <a:pPr algn="ctr"/>
            <a:r>
              <a:rPr lang="ru-RU" sz="32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</a:t>
            </a:r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способности к переключению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с одного движения на другое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4173" y="1715589"/>
            <a:ext cx="75067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предлагается, не глядя на свою руку, вслед за взрослым воспроизводить различные позы пальцев: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все пальцы выпрямлены и сомкнуты, ладонь повернута вперед;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1-й палец поднят вверх, остальные собраны в кулак;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указательный палец выпрямлен, остальные собраны в кулак;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2-й и 3-й пальцы расположены в виде буквы V;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2-й и 5-й пальцы выпрямлены, остальные собраны в кулак;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2-й и 3-й пальцы скрещены, остальные собраны в кулак;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2-й и 3-й пальцы выпрямлены и расположены в виде буквы Y, а 1-й, 4-й и 5-й пальцы собраны в кулак («зайчик»);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1-й и 2-й пальцы соединены кольцом, остальные выпрямлены.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5757" y="1951749"/>
            <a:ext cx="3819525" cy="2667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710" y="0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40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6326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32602" y="0"/>
            <a:ext cx="7431009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Диагностика показателей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межполушарного взаимодействия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2548" y="1251577"/>
            <a:ext cx="71323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Проба Н.И.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Озерецкого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динамический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праксис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«Кулак-ребро-ладонь»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показывают три положения руки на плоскости стола, последовательно сменяющих друг друга: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ладонь на плоскости,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сжатая в кулак ладонь,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ладонь ребром на плоскости стола,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снова распрямленная ладонь на плоскости стола.</a:t>
            </a:r>
          </a:p>
        </p:txBody>
      </p:sp>
      <p:pic>
        <p:nvPicPr>
          <p:cNvPr id="7170" name="Picture 2" descr="200 упражнений для развития общей и мелкой мотор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4284" y="1854925"/>
            <a:ext cx="3609975" cy="1276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2548" y="4014652"/>
            <a:ext cx="10728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 выполняет первую пробу вместе со взрослым, затем повторяет ее по памяти 8-10 раз. Проба выполняется сначала правой рукой, затем – левой, затем – двумя руками вместе.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доступно детям 6 лет и старше. Данный тест чувствителен к двум видам ошибок. В первом случае страдает переключение с одного движения на следующее в автоматизированном режиме: ребенок повторяется или делает большие паузы между движениями. Во втором случае дети путают последовательность движений или пропускают некоторые из них.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-77709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41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20227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46427" y="0"/>
            <a:ext cx="720338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Упражнения для развития </a:t>
            </a:r>
          </a:p>
          <a:p>
            <a:pPr algn="ctr"/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межполушарного взаимодействия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0629" y="1077218"/>
            <a:ext cx="1196557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Предлагаемые упражнения улучшают мыслительную деятельность, синхронизируют работу полушарий, способствуют улучшению запоминания, повышают устойчивость внимания, облегчают процесс письма.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занятий зависит от возраста и может составлять от 5-10 до 20–35 мин. в день. Заниматься необходимо ежедневно. Длительность занятий по одному комплексу упражнений – 45–60 дней. Желательно делать перерыв (две недели)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1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Колечко. Поочередно и как можно быстрее необходимо перебирать пальцы рук, соединяя в кольцо с большим пальцем последовательно указательный, средний и т. 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выполняется в прямом (от указательного пальца к мизинцу) и в обратном (от мизинца к указательному пальцу) порядке. Вначале упражнение выполняется каждой рукой отдельно, затем вместе.</a:t>
            </a:r>
          </a:p>
        </p:txBody>
      </p:sp>
      <p:pic>
        <p:nvPicPr>
          <p:cNvPr id="8194" name="Picture 2" descr="200 упражнений для развития общей и мелкой мотор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8170" y="3248932"/>
            <a:ext cx="3248025" cy="1409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0" y="-66207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42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9938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212" y="257570"/>
            <a:ext cx="1207878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Кулак-ребро-ладонь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Три положения руки на плоскости стола последовательно сменяют друг друга. Ладонь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плоскости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сжатая в кулак ладонь, ладонь ребром на плоскости стола, распрямленная ладонь на плоскости стола; выполняется сначала правой рукой, потом – левой, затем – двумя руками вместе. Количество повторений – по 8-10 раз. При усвоении программы или при затруднениях в выполнении ребенок помогает себе командами («кулак-ребро-ладонь»), произнося их вслух или про себя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Зеркальное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рисование. Положить на стол чистый лист бумаги. Попросить ребенка взять в обе руки по карандашу или фломастеру. Попросить его рисовать одновременно обеими руками зеркально-симметричные рисунки, буквы (по предложенному образцу).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Ухо-нос. Левой рукой взяться за кончик носа, а правой рукой – за противоположное ухо. Одновременно отпустить ухо и нос, хлопнуть в ладоши и поменять положение рук «с точностью до наоборот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2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«Постучи по столу расслабленной кистью правой, а затем левой руки».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«Опираясь на стол ладонями, полусогни руки в локтях. Встряхивай по очереди кистями».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«Соедини концевые фаланги выпрямленных пальцев рук. Пальцами правой руки с усилием нажми на пальцы левой, затем наоборот. Отработай эти движения для каждой пары пальцев отдельно».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«Постучи каждым пальцем правой руки по столу под счет „1, 1–2, 1-2-3 и т. д.“.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1005" y="1513914"/>
            <a:ext cx="2311581" cy="10957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13212" y="-83607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43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3606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669" y="182880"/>
            <a:ext cx="1087700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Инструкция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«Зафиксируй предплечье правой руки на столе. Указательным и средним пальцами возьми карандаш со стола, приподними и опусти его. Сделай то же левой рукой».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«Раскатывай на доске небольшой комочек пластилина по очереди пальцами правой руки, затем левой».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«Вращай карандаш сначала между пальцами правой руки, затем левой (между большим и указательным; указательным и средним; средним и безымянным; безымянным и мизинцем; затем в обратную сторону)».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«По команде „Ухо!“ возьмись за ухо, по команде „Нос!“ – за нос». Взрослый не только подает эти команды, но и выполняет движения вместе с ребенком, допуская порой намеренные ошибки и провоцируя его на неправильные движения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№ 3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Стоя, опусти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руки, сделай быстрый вдох, притягивая руки к подмышкам ладонями вверх. Затем, медленно выдыхая, опусти руки вдоль тела ладонями вниз».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0242" name="Picture 2" descr="200 упражнений для развития общей и мелкой моторик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534" y="3005410"/>
            <a:ext cx="2667000" cy="17907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65933" y="4413204"/>
            <a:ext cx="1362075" cy="23336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-74915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44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197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7086" y="301096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Инструкция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Стоя,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сделай несколько сильных взмахов руками, разводя их в стороны. Закрой глаза, представь себе, что летишь, размахивая крыльями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«Бегай по комнате, размахивай руками и громко кричи. По команде остановись и расслабься». Упражнение можно выполнять, сидя или лежа на полу, размахивая руками и ногами.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«Прижми ладонь к поверхности стола. Сначала по порядку, а затем хаотично поднимай пальцы по одному и называй их».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«Встань на четвереньки и ползи, не задевая расставленные предметы на полу. Руки ставь крест-накрест».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Инструкция: «Сидя на полу, вытяни ноги перед собой. Совершай движения пальцами обеих ног, медленно сгибая и выпрямляя их сначала вместе, затем поочередно».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занятия с группой детей может быть предложена групповая гимнастика.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9880" y="802676"/>
            <a:ext cx="1809750" cy="2314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7086" y="0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45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8541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8425" y="0"/>
            <a:ext cx="809939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Рекомендуемая литература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21920" y="975360"/>
            <a:ext cx="121658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Анищенкова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Е. С. Пальчиковая гимнастика для развития речи дошкольников. – М., 2006.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Анищенкова Е.С. Логопедическая ритмика. – М., 2006.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Белова Т.В., Солнцева В.А. Готовимся к школе. М., 2007.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Заикин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М.С.,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Синицина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Е.И. 250 развивающих упражнений для подготовки к школе. – М., 2001.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Карелина И.О. Эмоциональное развитие детей 5-10 лет. – Ярославль. 2006.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Нижегородцева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Н.В.,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Шадриков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В.Д. Психолого-педагогическая готовность ребенка к школе. – М., 2001.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Семенович А.В. Комплексная методика психомоторной коррекции. – М., 1998.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Сиротюк А.Л. Коррекция обучения и развития школьников. – М., 2002.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Степанова О.А. Профилактика школьных трудностей у детей. – М., 2003.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Узорова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О.В. Пальчиковая гимнастика. – М., 2003.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834" y="0"/>
            <a:ext cx="81304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46</a:t>
            </a:r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443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hildren Happy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909083B-3485-49E7-BBE7-EFD488C62F99}" vid="{B57F6697-5DA8-422E-86BF-20B69A74A1E0}"/>
    </a:ext>
  </a:extLst>
</a:theme>
</file>

<file path=ppt/theme/theme2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2224F2-88E2-4E19-8BE2-5AB2030F715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Макет презентации с играющимися детьми (рисованное широкоэкранное изображение)</Template>
  <TotalTime>0</TotalTime>
  <Words>1647</Words>
  <Application>Microsoft Office PowerPoint</Application>
  <PresentationFormat>Широкоэкранный</PresentationFormat>
  <Paragraphs>114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Euphemia</vt:lpstr>
      <vt:lpstr>Times New Roman</vt:lpstr>
      <vt:lpstr>Wingdings</vt:lpstr>
      <vt:lpstr>Children Happy 16x9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2017-05-23T19:13:18Z</dcterms:created>
  <dcterms:modified xsi:type="dcterms:W3CDTF">2019-12-30T16:56:15Z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TC034618839991</vt:lpwstr>
  </property>
</Properties>
</file>