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541" r:id="rId3"/>
    <p:sldId id="540" r:id="rId4"/>
    <p:sldId id="518" r:id="rId5"/>
    <p:sldId id="542" r:id="rId6"/>
    <p:sldId id="543" r:id="rId7"/>
    <p:sldId id="545" r:id="rId8"/>
    <p:sldId id="548" r:id="rId9"/>
    <p:sldId id="550" r:id="rId10"/>
    <p:sldId id="551" r:id="rId11"/>
    <p:sldId id="552" r:id="rId12"/>
    <p:sldId id="554" r:id="rId13"/>
    <p:sldId id="555" r:id="rId14"/>
    <p:sldId id="556" r:id="rId15"/>
    <p:sldId id="557" r:id="rId16"/>
    <p:sldId id="558" r:id="rId17"/>
    <p:sldId id="559" r:id="rId18"/>
    <p:sldId id="560" r:id="rId19"/>
    <p:sldId id="561" r:id="rId20"/>
    <p:sldId id="562" r:id="rId21"/>
    <p:sldId id="370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9118" autoAdjust="0"/>
    <p:restoredTop sz="94660"/>
  </p:normalViewPr>
  <p:slideViewPr>
    <p:cSldViewPr snapToGrid="0">
      <p:cViewPr>
        <p:scale>
          <a:sx n="72" d="100"/>
          <a:sy n="72" d="100"/>
        </p:scale>
        <p:origin x="-1373" y="-43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88D2-E9E9-4F04-8BBC-D3DB837CAD44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1BD9-F4AE-4CCE-B8F2-DA09F02FDA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6669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88D2-E9E9-4F04-8BBC-D3DB837CAD44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1BD9-F4AE-4CCE-B8F2-DA09F02FDA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2045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88D2-E9E9-4F04-8BBC-D3DB837CAD44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1BD9-F4AE-4CCE-B8F2-DA09F02FDA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8909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88D2-E9E9-4F04-8BBC-D3DB837CAD44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1BD9-F4AE-4CCE-B8F2-DA09F02FDA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661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88D2-E9E9-4F04-8BBC-D3DB837CAD44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1BD9-F4AE-4CCE-B8F2-DA09F02FDA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2917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88D2-E9E9-4F04-8BBC-D3DB837CAD44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1BD9-F4AE-4CCE-B8F2-DA09F02FDA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807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88D2-E9E9-4F04-8BBC-D3DB837CAD44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1BD9-F4AE-4CCE-B8F2-DA09F02FDA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2881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88D2-E9E9-4F04-8BBC-D3DB837CAD44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1BD9-F4AE-4CCE-B8F2-DA09F02FDA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930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88D2-E9E9-4F04-8BBC-D3DB837CAD44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1BD9-F4AE-4CCE-B8F2-DA09F02FDA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7764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88D2-E9E9-4F04-8BBC-D3DB837CAD44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1BD9-F4AE-4CCE-B8F2-DA09F02FDA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3413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88D2-E9E9-4F04-8BBC-D3DB837CAD44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1BD9-F4AE-4CCE-B8F2-DA09F02FDA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8013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388D2-E9E9-4F04-8BBC-D3DB837CAD44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81BD9-F4AE-4CCE-B8F2-DA09F02FDA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529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vo.garant.ru/document/redirect/12125268/10" TargetMode="External"/><Relationship Id="rId2" Type="http://schemas.openxmlformats.org/officeDocument/2006/relationships/hyperlink" Target="http://ivo.garant.ru/document/redirect/179146/3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ivo.garant.ru/document/redirect/2540422/0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ivo.garant.ru/document/redirect/179146/3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552893" y="648587"/>
            <a:ext cx="109717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ПРОФЕССИОНАЛЬНЫЙ СТАНДАРТ «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ПЕДАГОГ (педагогическая деятельность в сфере дошкольного, начального общего, основного общего, среднего общего образования) (воспитатель, учитель)"</a:t>
            </a:r>
          </a:p>
        </p:txBody>
      </p:sp>
      <p:pic>
        <p:nvPicPr>
          <p:cNvPr id="32769" name="Picture 1" descr="C:\Users\lenovo\Desktop\фото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593" y="3530009"/>
            <a:ext cx="3009014" cy="3009014"/>
          </a:xfrm>
          <a:prstGeom prst="rect">
            <a:avLst/>
          </a:prstGeom>
          <a:noFill/>
        </p:spPr>
      </p:pic>
      <p:pic>
        <p:nvPicPr>
          <p:cNvPr id="32771" name="Picture 3" descr="Профессиональный стандарт педагога – коротко о главно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922" y="3941885"/>
            <a:ext cx="3321862" cy="2213296"/>
          </a:xfrm>
          <a:prstGeom prst="rect">
            <a:avLst/>
          </a:prstGeom>
          <a:noFill/>
        </p:spPr>
      </p:pic>
      <p:pic>
        <p:nvPicPr>
          <p:cNvPr id="32773" name="Picture 5" descr="https://edge.in.ua/uploads/posts/2016-11/1479028470_juvenile-specialist-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95684" y="3518193"/>
            <a:ext cx="3749749" cy="29357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0645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8855" y="-1"/>
            <a:ext cx="11748977" cy="77617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ТРУДОВАЯ  ФУНКЦИЯ 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08344" y="467834"/>
            <a:ext cx="11419368" cy="35087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Общепедагогическая функция. Обучение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quarter" idx="4"/>
          </p:nvPr>
        </p:nvGraphicFramePr>
        <p:xfrm>
          <a:off x="212651" y="872934"/>
          <a:ext cx="11770242" cy="5993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70242"/>
              </a:tblGrid>
              <a:tr h="1830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НЕОБХОДИМЫЕ УМЕНИЯ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Владеть формами и методами обучения, в том числе выходящими за рамки учебных занятий: проектная деятельность, лабораторные эксперименты, полевая практика и т.п.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Объективно оценивать знания обучающихся на основе тестирования и других методов контроля в соответствии с реальными учебными возможностями детей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Разрабатывать (осваивать) и применять современные психолого-педагогические технологии, основанные на знании законов развития личности и поведения в реальной и виртуальной среде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Использовать и апробировать специальные подходы к обучению в целях включения в образовательный процесс всех обучающихся, в том числе с особыми потребностями в образовании: обучающихся, проявивших выдающиеся способности; обучающихся, для которых русский язык не является родным; обучающихся с ограниченными возможностями здоровья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Владеть ИКТ-компетентностями: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общепользовательская ИКТ-компетентность;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общепедагогическая ИКТ-компетентность;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предметно-педагогическая ИКТ-компетентность (отражающая профессиональную ИКТ-компетентность соответствующей области человеческой деятельности)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Организовывать различные виды внеурочной деятельности: игровую, учебно-исследовательскую, художественно-продуктивную,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культурно-досуговую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 учетом возможностей </a:t>
                      </a: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ОО,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места жительства и историко-культурного своеобразия региона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8855" y="-1"/>
            <a:ext cx="11748977" cy="77617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ТРУДОВАЯ  ФУНКЦИЯ 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08344" y="467834"/>
            <a:ext cx="11419368" cy="35087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Общепедагогическая функция. Обучение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quarter" idx="4"/>
          </p:nvPr>
        </p:nvGraphicFramePr>
        <p:xfrm>
          <a:off x="0" y="872934"/>
          <a:ext cx="12191999" cy="5466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1999"/>
              </a:tblGrid>
              <a:tr h="3041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НЕОБХОДИМЫЕ ЗНАНИЯ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44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Преподаваемый предмет в пределах требований </a:t>
                      </a:r>
                      <a:r>
                        <a:rPr lang="ru-RU" sz="17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ФГОС </a:t>
                      </a: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</a:t>
                      </a:r>
                      <a:r>
                        <a:rPr lang="ru-RU" sz="17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ООП, </a:t>
                      </a: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его истории и места в мировой культуре и науке</a:t>
                      </a:r>
                    </a:p>
                  </a:txBody>
                  <a:tcPr marL="68580" marR="68580" marT="0" marB="0"/>
                </a:tc>
              </a:tr>
              <a:tr h="5744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История, теория, закономерности и принципы построения и функционирования образовательных систем, роль и место образования в жизни личности и общества</a:t>
                      </a:r>
                    </a:p>
                  </a:txBody>
                  <a:tcPr marL="68580" marR="68580" marT="0" marB="0"/>
                </a:tc>
              </a:tr>
              <a:tr h="5744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Основные закономерности возрастного развития, стадии и кризисы развития, социализация личности, индикаторы индивидуальных особенностей траекторий жизни, их возможные девиации, а также основы их психодиагностики</a:t>
                      </a:r>
                    </a:p>
                  </a:txBody>
                  <a:tcPr marL="68580" marR="68580" marT="0" marB="0"/>
                </a:tc>
              </a:tr>
              <a:tr h="287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Основы </a:t>
                      </a:r>
                      <a:r>
                        <a:rPr lang="ru-RU" sz="17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психодидактики</a:t>
                      </a: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поликультурного образования, закономерностей поведения в социальных сетях</a:t>
                      </a:r>
                    </a:p>
                  </a:txBody>
                  <a:tcPr marL="68580" marR="68580" marT="0" marB="0"/>
                </a:tc>
              </a:tr>
              <a:tr h="287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Пути достижения образовательных результатов и способы оценки результатов обучения</a:t>
                      </a:r>
                    </a:p>
                  </a:txBody>
                  <a:tcPr marL="68580" marR="68580" marT="0" marB="0"/>
                </a:tc>
              </a:tr>
              <a:tr h="5744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Основы методики преподавания, основные принципы деятельностного подхода, виды и приемы современных педагогических технологий</a:t>
                      </a:r>
                    </a:p>
                  </a:txBody>
                  <a:tcPr marL="68580" marR="68580" marT="0" marB="0"/>
                </a:tc>
              </a:tr>
              <a:tr h="287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Рабочая программа и методика обучения по данному предмету</a:t>
                      </a:r>
                    </a:p>
                  </a:txBody>
                  <a:tcPr marL="68580" marR="68580" marT="0" marB="0"/>
                </a:tc>
              </a:tr>
              <a:tr h="10007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Приоритетные направления развития образовательной системы </a:t>
                      </a:r>
                      <a:r>
                        <a:rPr lang="ru-RU" sz="17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РФ, </a:t>
                      </a: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законов и иных </a:t>
                      </a:r>
                      <a:r>
                        <a:rPr lang="ru-RU" sz="17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НПА, </a:t>
                      </a: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регламентирующих образовательную деятельность в Российской Федерации, нормативных документов по вопросам обучения и воспитания детей и молодежи, </a:t>
                      </a:r>
                      <a:r>
                        <a:rPr lang="ru-RU" sz="17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ФГОС НОО, ООО, СОО, </a:t>
                      </a:r>
                      <a:r>
                        <a:rPr lang="ru-RU" sz="1700" u="none" strike="noStrike" dirty="0">
                          <a:solidFill>
                            <a:srgbClr val="106BBE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2"/>
                        </a:rPr>
                        <a:t>законодательства</a:t>
                      </a: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 правах ребенка, </a:t>
                      </a:r>
                      <a:r>
                        <a:rPr lang="ru-RU" sz="1700" u="none" strike="noStrike" dirty="0">
                          <a:solidFill>
                            <a:srgbClr val="106BBE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3"/>
                        </a:rPr>
                        <a:t>трудового законодательства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87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Нормативные документы по вопросам обучения и воспитания детей и молодежи</a:t>
                      </a:r>
                    </a:p>
                  </a:txBody>
                  <a:tcPr marL="68580" marR="68580" marT="0" marB="0"/>
                </a:tc>
              </a:tr>
              <a:tr h="287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u="none" strike="noStrike" dirty="0">
                          <a:solidFill>
                            <a:srgbClr val="106BBE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4"/>
                        </a:rPr>
                        <a:t>Конвенция</a:t>
                      </a: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 правах ребенка</a:t>
                      </a:r>
                    </a:p>
                  </a:txBody>
                  <a:tcPr marL="68580" marR="68580" marT="0" marB="0"/>
                </a:tc>
              </a:tr>
              <a:tr h="287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u="none" strike="noStrike" dirty="0">
                          <a:solidFill>
                            <a:srgbClr val="106BBE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3"/>
                        </a:rPr>
                        <a:t>Трудовое законодательство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8855" y="-1"/>
            <a:ext cx="11748977" cy="77617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ТРУДОВАЯ  ФУНКЦИЯ 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08344" y="467834"/>
            <a:ext cx="11419368" cy="35087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Общепедагогическая функция. Обучение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quarter" idx="4"/>
          </p:nvPr>
        </p:nvGraphicFramePr>
        <p:xfrm>
          <a:off x="372140" y="934019"/>
          <a:ext cx="11376837" cy="947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76837"/>
              </a:tblGrid>
              <a:tr h="360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ДРУГИЕ ХАРАКТЕРИСТИКИ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87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Соблюдение правовых, нравственных и этических норм, требований профессиональной этики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8855" y="-1"/>
            <a:ext cx="11748977" cy="77617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ТРУДОВАЯ  ФУНКЦИЯ 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08344" y="467834"/>
            <a:ext cx="11419368" cy="35087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Воспитательная деятельность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quarter" idx="4"/>
          </p:nvPr>
        </p:nvGraphicFramePr>
        <p:xfrm>
          <a:off x="212651" y="872934"/>
          <a:ext cx="11770242" cy="60114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70242"/>
              </a:tblGrid>
              <a:tr h="1830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ТРУДОВЫЕ</a:t>
                      </a:r>
                      <a:r>
                        <a:rPr lang="ru-RU" sz="20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ДЕЙСТВИЯ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Регулирование поведения обучающихся для обеспечения безопасной образовательной среды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Реализация современных, в том числе интерактивных, форм и методов воспитательной работы, используя их как на занятии, так и во внеурочной деятельности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Постановка воспитательных целей, способствующих развитию обучающихся, независимо от их способностей и характера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Определение и принятие четких правил поведения обучающимися в соответствии с уставом образовательной организации и правилами внутреннего распорядка образовательной организации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Проектирование и реализация воспитательных программ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Реализация воспитательных возможностей различных видов деятельности ребенка (учебной, игровой, трудовой, спортивной, художественной и т.д.)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Проектирование ситуаций и событий, развивающих эмоционально-ценностную сферу ребенка (культуру переживаний и ценностные ориентации ребенка)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Помощь и поддержка в организации деятельности ученических органов самоуправления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Создание, поддержание уклада, атмосферы и традиций жизни образовательной организации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Развитие у обучающихся познавательной активности, самостоятельности, инициативы, творческих способностей, формирование гражданской позиции, способности к труду и жизни в условиях современного мира, формирование у обучающихся культуры здорового и безопасного образа жизни</a:t>
                      </a:r>
                    </a:p>
                  </a:txBody>
                  <a:tcPr marL="68580" marR="68580" marT="0" marB="0"/>
                </a:tc>
              </a:tr>
              <a:tr h="183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Формирование толерантности и навыков поведения в изменяющейся поликультурной среде</a:t>
                      </a:r>
                    </a:p>
                  </a:txBody>
                  <a:tcPr marL="68580" marR="68580" marT="0" marB="0"/>
                </a:tc>
              </a:tr>
              <a:tr h="189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Использование конструктивных воспитательных усилий родителей (законных представителей) обучающихся, помощь семье в решении вопросов воспитания ребенка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8855" y="-1"/>
            <a:ext cx="11748977" cy="77617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ТРУДОВАЯ  ФУНКЦИЯ 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08344" y="467834"/>
            <a:ext cx="11419368" cy="35087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Воспитательная деятельность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quarter" idx="4"/>
          </p:nvPr>
        </p:nvGraphicFramePr>
        <p:xfrm>
          <a:off x="212651" y="872934"/>
          <a:ext cx="11770242" cy="59237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70242"/>
              </a:tblGrid>
              <a:tr h="1830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НЕОБХОДИМЫЕ УМЕНИЯ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Строить воспитательную деятельность с учетом культурных различий детей, половозрастных и индивидуальных особенностей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Общаться с детьми, признавать их достоинство, понимая и принимая их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Создавать в учебных группах (классе, кружке, секции и т.п.) разновозрастные детско-взрослые общности обучающихся, их родителей (законных представителей) и педагогических работников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Управлять учебными группами с целью вовлечения обучающихся в процесс обучения и воспитания, мотивируя их учебно-познавательную деятельность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Анализировать реальное состояние дел в учебной группе, поддерживать в детском коллективе деловую, дружелюбную атмосферу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Защищать достоинство и интересы обучающихся, помогать детям, оказавшимся в конфликтной ситуации и/или неблагоприятных условиях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Находить ценностный аспект учебного знания и информации обеспечивать его понимание и переживание обучающимися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Владеть методами организации экскурсий, походов и экспедиций и т.п.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Сотрудничать с другими педагогическими работниками и другими специалистами в решении воспитательных задач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8855" y="-1"/>
            <a:ext cx="11748977" cy="77617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ТРУДОВАЯ  ФУНКЦИЯ 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08344" y="467834"/>
            <a:ext cx="11419368" cy="35087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Воспитательная деятельность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quarter" idx="4"/>
          </p:nvPr>
        </p:nvGraphicFramePr>
        <p:xfrm>
          <a:off x="244549" y="861237"/>
          <a:ext cx="11525694" cy="5223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5694"/>
              </a:tblGrid>
              <a:tr h="3161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НЕОБХОДИМЫЕ ЗНАНИЯ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686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Основы </a:t>
                      </a:r>
                      <a:r>
                        <a:rPr lang="ru-RU" sz="2000" u="none" strike="noStrike" dirty="0">
                          <a:solidFill>
                            <a:srgbClr val="106BBE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2"/>
                        </a:rPr>
                        <a:t>законодательства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 правах ребенка, законы в сфере образования и 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ФГОС ОО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52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История, теория, закономерности и принципы построения и функционирования образовательных (педагогических) систем, роль и место образования в жизни личности и общества</a:t>
                      </a:r>
                    </a:p>
                  </a:txBody>
                  <a:tcPr marL="68580" marR="68580" marT="0" marB="0"/>
                </a:tc>
              </a:tr>
              <a:tr h="2873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Основы </a:t>
                      </a: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психодидактики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поликультурного образования, закономерностей поведения в социальных сетях</a:t>
                      </a:r>
                    </a:p>
                  </a:txBody>
                  <a:tcPr marL="68580" marR="68580" marT="0" marB="0"/>
                </a:tc>
              </a:tr>
              <a:tr h="421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Основные закономерности возрастного развития, стадии и кризисы развития и социализации личности, индикаторы и индивидуальные особенности траекторий жизни и их возможные девиации, приемы их диагностики</a:t>
                      </a:r>
                    </a:p>
                  </a:txBody>
                  <a:tcPr marL="68580" marR="68580" marT="0" marB="0"/>
                </a:tc>
              </a:tr>
              <a:tr h="2763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Научное представление о результатах образования, путях их достижения и способах оценки</a:t>
                      </a:r>
                    </a:p>
                  </a:txBody>
                  <a:tcPr marL="68580" marR="68580" marT="0" marB="0"/>
                </a:tc>
              </a:tr>
              <a:tr h="552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Основы методики воспитательной работы, основные принципы деятельностного подхода, виды и приемы современных педагогических технологий</a:t>
                      </a:r>
                    </a:p>
                  </a:txBody>
                  <a:tcPr marL="68580" marR="68580" marT="0" marB="0"/>
                </a:tc>
              </a:tr>
              <a:tr h="421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Нормативные правовые, руководящие и инструктивные документы, регулирующие организацию и проведение мероприятий за пределами территории образовательной организации (экскурсий, походов и экспедиций)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8855" y="-1"/>
            <a:ext cx="11748977" cy="77617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ТРУДОВАЯ  ФУНКЦИЯ 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08344" y="467834"/>
            <a:ext cx="11419368" cy="35087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Воспитательная деятельность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quarter" idx="4"/>
          </p:nvPr>
        </p:nvGraphicFramePr>
        <p:xfrm>
          <a:off x="372140" y="934019"/>
          <a:ext cx="11376837" cy="947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76837"/>
              </a:tblGrid>
              <a:tr h="360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ДРУГИЕ ХАРАКТЕРИСТИКИ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87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Соблюдение правовых, нравственных и этических норм, требований профессиональной этики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8855" y="-1"/>
            <a:ext cx="11748977" cy="77617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ТРУДОВАЯ  ФУНКЦИЯ 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08344" y="467834"/>
            <a:ext cx="11419368" cy="35087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Развивающая деятельность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quarter" idx="4"/>
          </p:nvPr>
        </p:nvGraphicFramePr>
        <p:xfrm>
          <a:off x="170120" y="899160"/>
          <a:ext cx="11865935" cy="573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65935"/>
              </a:tblGrid>
              <a:tr h="3380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ТРУДОВЫЕ</a:t>
                      </a:r>
                      <a:r>
                        <a:rPr lang="ru-RU" sz="20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ДЕЙСТВИЯ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70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Выявление в ходе наблюдения поведенческих и личностных проблем обучающихся, связанных с особенностями их развития</a:t>
                      </a:r>
                    </a:p>
                  </a:txBody>
                  <a:tcPr marL="68580" marR="68580" marT="0" marB="0"/>
                </a:tc>
              </a:tr>
              <a:tr h="540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Оценка параметров и проектирование психологически безопасной и комфортной образовательной среды, разработка программ профилактики различных форм насилия в школе</a:t>
                      </a:r>
                    </a:p>
                  </a:txBody>
                  <a:tcPr marL="68580" marR="68580" marT="0" marB="0"/>
                </a:tc>
              </a:tr>
              <a:tr h="270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Применение инструментария и методов диагностики и оценки показателей уровня и динамики развития ребенка</a:t>
                      </a:r>
                    </a:p>
                  </a:txBody>
                  <a:tcPr marL="68580" marR="68580" marT="0" marB="0"/>
                </a:tc>
              </a:tr>
              <a:tr h="10816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Освоение и применение психолого-педагогических технологий (в том числе инклюзивных), необходимых для адресной работы с различными контингентами учащихся: одаренные дети, социально уязвимые дети, дети, попавшие в трудные жизненные ситуации, дети-мигранты, дети-сироты, дети с особыми образовательными потребностями (</a:t>
                      </a: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аутисты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дети с синдромом дефицита внимания и </a:t>
                      </a: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гиперактивностью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др.), дети с ограниченными возможностями здоровья, дети с девиациями поведения, дети с зависимостью</a:t>
                      </a:r>
                    </a:p>
                  </a:txBody>
                  <a:tcPr marL="68580" marR="68580" marT="0" marB="0"/>
                </a:tc>
              </a:tr>
              <a:tr h="270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Оказание адресной помощи обучающимся</a:t>
                      </a:r>
                    </a:p>
                  </a:txBody>
                  <a:tcPr marL="68580" marR="68580" marT="0" marB="0"/>
                </a:tc>
              </a:tr>
              <a:tr h="270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Взаимодействие с другими специалистами в рамках </a:t>
                      </a: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психолого-медико-педагогического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консилиума</a:t>
                      </a:r>
                    </a:p>
                  </a:txBody>
                  <a:tcPr marL="68580" marR="68580" marT="0" marB="0"/>
                </a:tc>
              </a:tr>
              <a:tr h="540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Разработка (совместно с другими специалистами) и реализация совместно с родителями (законными представителями) программ индивидуального развития ребенка</a:t>
                      </a:r>
                    </a:p>
                  </a:txBody>
                  <a:tcPr marL="68580" marR="68580" marT="0" marB="0"/>
                </a:tc>
              </a:tr>
              <a:tr h="270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Освоение и адекватное применение специальных технологий и методов, позволяющих проводить коррекционно-развивающую работу</a:t>
                      </a:r>
                    </a:p>
                  </a:txBody>
                  <a:tcPr marL="68580" marR="68580" marT="0" marB="0"/>
                </a:tc>
              </a:tr>
              <a:tr h="8112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Развитие у обучающихся познавательной активности, самостоятельности, инициативы, творческих способностей, формирование гражданской позиции, способности к труду и жизни в условиях современного мира, формирование у обучающихся культуры здорового и безопасного образа жизни</a:t>
                      </a:r>
                    </a:p>
                  </a:txBody>
                  <a:tcPr marL="68580" marR="68580" marT="0" marB="0"/>
                </a:tc>
              </a:tr>
              <a:tr h="620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Формирование и реализация программ развития </a:t>
                      </a: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УУД,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образцов и ценностей социального поведения, навыков поведения в мире виртуальной реальности и социальных сетях, формирование толерантности и позитивных образцов поликультурного общения</a:t>
                      </a:r>
                    </a:p>
                  </a:txBody>
                  <a:tcPr marL="68580" marR="68580" marT="0" marB="0"/>
                </a:tc>
              </a:tr>
              <a:tr h="270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Формирование системы регуляции поведения и деятельности обучающихся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8855" y="-1"/>
            <a:ext cx="11748977" cy="77617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ТРУДОВАЯ  ФУНКЦИЯ 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08344" y="467834"/>
            <a:ext cx="11419368" cy="35087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Развивающая деятельность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quarter" idx="4"/>
          </p:nvPr>
        </p:nvGraphicFramePr>
        <p:xfrm>
          <a:off x="212651" y="872934"/>
          <a:ext cx="11770242" cy="5678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70242"/>
              </a:tblGrid>
              <a:tr h="1830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НЕОБХОДИМЫЕ УМЕНИЯ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Владеть профессиональной установкой на оказание помощи любому ребенку вне зависимости от его реальных учебных возможностей, особенностей в поведении, состояния психического и физического здоровья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Использовать в практике своей работы психологические подходы: культурно-исторический,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деятельностный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 развивающий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Осуществлять (совместно с психологом и другими специалистами) психолого-педагогическое сопровождение основных общеобразовательных программ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Понимать документацию специалистов (психологов, дефектологов, логопедов и т.д.)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Составить (совместно с психологом и другими специалистами) психолого-педагогическую характеристику (портрет) личности обучающегося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Разрабатывать и реализовывать индивидуальные образовательные маршруты, индивидуальные программы развития и индивидуально-ориентированные образовательные программы с учетом личностных и возрастных особенностей обучающихся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Владеть стандартизированными методами психодиагностики личностных характеристик и возрастных особенностей обучающихся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Оценивать образовательные результаты: формируемые в преподаваемом предмете предметные и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метапредметные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компетенции, а также осуществлять (совместно с психологом) мониторинг личностных характеристик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Формировать детско-взрослые сообщества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8855" y="-1"/>
            <a:ext cx="11748977" cy="77617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ТРУДОВАЯ  ФУНКЦИЯ 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08344" y="467834"/>
            <a:ext cx="11419368" cy="35087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Развивающая деятельность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quarter" idx="4"/>
          </p:nvPr>
        </p:nvGraphicFramePr>
        <p:xfrm>
          <a:off x="244549" y="861237"/>
          <a:ext cx="11525694" cy="5495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5694"/>
              </a:tblGrid>
              <a:tr h="3161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НЕОБХОДИМЫЕ ЗНАНИЯ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686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Педагогические закономерности организации образовательного процесса</a:t>
                      </a:r>
                    </a:p>
                  </a:txBody>
                  <a:tcPr marL="68580" marR="68580" marT="0" marB="0"/>
                </a:tc>
              </a:tr>
              <a:tr h="552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Законы развития личности и проявления личностных свойств, психологические законы периодизации и кризисов развития</a:t>
                      </a:r>
                    </a:p>
                  </a:txBody>
                  <a:tcPr marL="68580" marR="68580" marT="0" marB="0"/>
                </a:tc>
              </a:tr>
              <a:tr h="2873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Теория и технологии учета возрастных особенностей обучающихся</a:t>
                      </a:r>
                    </a:p>
                  </a:txBody>
                  <a:tcPr marL="68580" marR="68580" marT="0" marB="0"/>
                </a:tc>
              </a:tr>
              <a:tr h="421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Закономерности формирования детско-взрослых сообществ, их социально-психологических особенности и закономерности развития детских и подростковых сообществ</a:t>
                      </a:r>
                    </a:p>
                  </a:txBody>
                  <a:tcPr marL="68580" marR="68580" marT="0" marB="0"/>
                </a:tc>
              </a:tr>
              <a:tr h="2763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Основные закономерности семейных отношений, позволяющие эффективно работать с родительской общественностью</a:t>
                      </a:r>
                    </a:p>
                  </a:txBody>
                  <a:tcPr marL="68580" marR="68580" marT="0" marB="0"/>
                </a:tc>
              </a:tr>
              <a:tr h="552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Основы психодиагностики и основные признаки отклонения в развитии детей</a:t>
                      </a:r>
                    </a:p>
                  </a:txBody>
                  <a:tcPr marL="68580" marR="68580" marT="0" marB="0"/>
                </a:tc>
              </a:tr>
              <a:tr h="421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Социально-психологические особенности и закономерности развития детско-взрослых сообществ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416" y="1331650"/>
            <a:ext cx="10803384" cy="484531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Приказ Министерства труда и социальной защиты РФ от 18 октября 2013 г. N 544н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"Об утверждении профессионального стандарта "Педагог (педагогическая деятельность в сфере дошкольного, начального общего, основного общего, среднего общего образования) (воспитатель, учитель)" (с изменениями и дополнениями)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8855" y="-1"/>
            <a:ext cx="11748977" cy="77617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ТРУДОВАЯ  ФУНКЦИЯ 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08344" y="467834"/>
            <a:ext cx="11419368" cy="35087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Развивающая деятельность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quarter" idx="4"/>
          </p:nvPr>
        </p:nvGraphicFramePr>
        <p:xfrm>
          <a:off x="372140" y="934019"/>
          <a:ext cx="11376837" cy="947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76837"/>
              </a:tblGrid>
              <a:tr h="360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ДРУГИЕ ХАРАКТЕРИСТИКИ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87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Соблюдение правовых, нравственных и этических норм, требований профессиональной этики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900igr.net/up/datas/186046/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8073" y="175739"/>
            <a:ext cx="10579397" cy="64763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66196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sd.multiurok.ru/html/2019/09/24/s_5d8a56e9c8244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358" y="170121"/>
            <a:ext cx="10292316" cy="6560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9498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8641" t="13158" r="27543" b="22982"/>
          <a:stretch/>
        </p:blipFill>
        <p:spPr>
          <a:xfrm>
            <a:off x="312820" y="288758"/>
            <a:ext cx="11590421" cy="6396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8115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91116" y="213064"/>
            <a:ext cx="11111024" cy="62143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РАБОТОДАТЕЛЬ ДОЛЖЕН  ПРИМЕНЯТЬ 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СТАНДАРТ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ПРИ: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72200" y="1118586"/>
            <a:ext cx="5183188" cy="507107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 формировании кадровой политики;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управлении персоналом;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 организации обучения и аттестации работников;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заключении трудовых договоров;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разработке должностных инструкций;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установлении систем оплаты труда.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m.naim.ru/uploads/nodes/1549026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829" y="1452745"/>
            <a:ext cx="5380718" cy="34131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61507" y="457199"/>
            <a:ext cx="5528929" cy="25305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ид профессиональной деятельности:</a:t>
            </a:r>
            <a:b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Дошкольное 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Начальное общее образование</a:t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Основное общее образование</a:t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Среднее общее образование</a:t>
            </a:r>
            <a:endParaRPr lang="ru-RU" sz="2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414670" y="3136605"/>
            <a:ext cx="5528930" cy="3157869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Основная цель вида профессиональной деятельности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оказание 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образовательных услуг по основным общеобразовательным программам образовательными 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организациями</a:t>
            </a:r>
            <a:endParaRPr lang="ru-RU" sz="27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C:\Users\lenovo\Desktop\фото 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25610" y="753509"/>
            <a:ext cx="4873625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50604" y="0"/>
            <a:ext cx="10451805" cy="9250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Описание трудовых функций, входящих в профессиональный стандарт (функциональная карта вида профессиональной деятельности)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33915" y="786810"/>
          <a:ext cx="11663918" cy="5812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9564"/>
                <a:gridCol w="6124354"/>
              </a:tblGrid>
              <a:tr h="406525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Обобщенные трудовые функции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Трудовые функции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835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525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Педагогическая деятельность по проектированию и реализации образовательного процесса в образовательных организациях </a:t>
                      </a: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ДО, НОО, ООО, СОО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Общепедагогическая функция. Обучение</a:t>
                      </a:r>
                    </a:p>
                  </a:txBody>
                  <a:tcPr marL="68580" marR="68580" marT="0" marB="0"/>
                </a:tc>
              </a:tr>
              <a:tr h="4065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Воспитательная деятельность</a:t>
                      </a:r>
                    </a:p>
                  </a:txBody>
                  <a:tcPr marL="68580" marR="68580" marT="0" marB="0"/>
                </a:tc>
              </a:tr>
              <a:tr h="916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Развивающая деятельность</a:t>
                      </a:r>
                    </a:p>
                  </a:txBody>
                  <a:tcPr marL="68580" marR="68580" marT="0" marB="0"/>
                </a:tc>
              </a:tr>
              <a:tr h="691649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Педагогическая деятельность по проектированию и реализации основных общеобразовательных программ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Педагогическая деятельность по реализации программ дошкольного образования</a:t>
                      </a:r>
                    </a:p>
                  </a:txBody>
                  <a:tcPr marL="68580" marR="68580" marT="0" marB="0"/>
                </a:tc>
              </a:tr>
              <a:tr h="6916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Педагогическая деятельность по реализации программ начального общего образования</a:t>
                      </a:r>
                    </a:p>
                  </a:txBody>
                  <a:tcPr marL="68580" marR="68580" marT="0" marB="0"/>
                </a:tc>
              </a:tr>
              <a:tr h="6916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Педагогическая деятельность по реализации программ основного и среднего общего образования</a:t>
                      </a:r>
                    </a:p>
                  </a:txBody>
                  <a:tcPr marL="68580" marR="68580" marT="0" marB="0"/>
                </a:tc>
              </a:tr>
              <a:tr h="4065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Модуль "Предметное обучение. Математика"</a:t>
                      </a:r>
                    </a:p>
                  </a:txBody>
                  <a:tcPr marL="68580" marR="68580" marT="0" marB="0"/>
                </a:tc>
              </a:tr>
              <a:tr h="7765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Модуль "Предметное обучение. Русский язык"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8855" y="180754"/>
            <a:ext cx="11748977" cy="41467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Характеристика обобщенных трудовых функций 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08344" y="467834"/>
            <a:ext cx="11419368" cy="75491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Педагогическая деятельность по проектированию и реализации образовательного процесса в образовательных организациях дошкольного, начального общего, основного общего, среднего общего образования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quarter" idx="4"/>
          </p:nvPr>
        </p:nvGraphicFramePr>
        <p:xfrm>
          <a:off x="212651" y="1190848"/>
          <a:ext cx="11770242" cy="5569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5637"/>
                <a:gridCol w="9994605"/>
              </a:tblGrid>
              <a:tr h="7402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Возможные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должностей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Учитель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Воспитатель</a:t>
                      </a:r>
                    </a:p>
                  </a:txBody>
                  <a:tcPr marL="68580" marR="68580" marT="0" marB="0"/>
                </a:tc>
              </a:tr>
              <a:tr h="22614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Требования к образованию и обучению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Учитель: </a:t>
                      </a: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высшее образование или среднее профессиональное образование в рамках укрупненных групп направлений подготовки высшего образования и специальностей среднего профессионального образования "Образование и педагогические науки" или в области, соответствующей преподаваемому предмету, либо высшее образование или среднее профессиональное образование и дополнительное профессиональное образование по направлению деятельности в образовательной организации;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Воспитатель: </a:t>
                      </a: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высшее образование или среднее профессиональное образование в рамках укрупненных групп направлений подготовки высшего образования и специальностей среднего профессионального образования "Образование и педагогические науки" либо высшее образование или среднее профессиональное образование и дополнительное профессиональное образование по направлению деятельности в образовательной организации</a:t>
                      </a:r>
                    </a:p>
                  </a:txBody>
                  <a:tcPr marL="68580" marR="68580" marT="0" marB="0"/>
                </a:tc>
              </a:tr>
              <a:tr h="993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Требования к опыту практической работы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Требования к опыту практической работы не предъявляются</a:t>
                      </a:r>
                    </a:p>
                  </a:txBody>
                  <a:tcPr marL="68580" marR="68580" marT="0" marB="0"/>
                </a:tc>
              </a:tr>
              <a:tr h="13633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Особые условия допуска к работе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 педагогической деятельности не допускаются лица: лишенные права заниматься педагогической деятельностью в соответствии с вступившим в законную силу приговором </a:t>
                      </a: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суда;</a:t>
                      </a:r>
                      <a:r>
                        <a:rPr lang="ru-RU" sz="15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имеющие </a:t>
                      </a: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или имевшие судимость за преступления, состав и виды которых установлены законодательством Российской </a:t>
                      </a: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Федерации;</a:t>
                      </a:r>
                      <a:r>
                        <a:rPr lang="ru-RU" sz="15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признанные </a:t>
                      </a: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недееспособными в установленном федеральным законом </a:t>
                      </a: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порядке;</a:t>
                      </a:r>
                      <a:r>
                        <a:rPr lang="ru-RU" sz="15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имеющие </a:t>
                      </a: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заболевания, предусмотренные установленным перечнем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8855" y="-1"/>
            <a:ext cx="11748977" cy="77617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ТРУДОВАЯ  ФУНКЦИЯ 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08344" y="467834"/>
            <a:ext cx="11419368" cy="35087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Общепедагогическая функция. Обучение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quarter" idx="4"/>
          </p:nvPr>
        </p:nvGraphicFramePr>
        <p:xfrm>
          <a:off x="0" y="818707"/>
          <a:ext cx="12192000" cy="5630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/>
              </a:tblGrid>
              <a:tr h="404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ТРУДОВЫЕ</a:t>
                      </a:r>
                      <a:r>
                        <a:rPr lang="ru-RU" sz="20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ДЕЙСТВИЯ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Разработка и реализация программ учебных дисциплин в рамках основной общеобразовательной программы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Осуществление профессиональной деятельности в соответствии с требованиями </a:t>
                      </a:r>
                      <a:r>
                        <a:rPr lang="ru-RU" sz="21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ФГОС НОО,</a:t>
                      </a:r>
                      <a:r>
                        <a:rPr lang="ru-RU" sz="21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ООО, СОО</a:t>
                      </a:r>
                      <a:endParaRPr lang="ru-RU" sz="2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 в разработке и реализации программы развития </a:t>
                      </a:r>
                      <a:r>
                        <a:rPr lang="ru-RU" sz="21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ОО </a:t>
                      </a:r>
                      <a:r>
                        <a:rPr lang="ru-RU" sz="2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целях создания безопасной и комфортной образовательной среды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Планирование и проведение учебных занятий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Систематический анализ эффективности учебных занятий и подходов к обучению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Организация, осуществление контроля и оценки учебных достижений, текущих и итоговых результатов освоения основной образовательной программы обучающимися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Формирование универсальных учебных действий</a:t>
                      </a:r>
                    </a:p>
                  </a:txBody>
                  <a:tcPr marL="68580" marR="68580" marT="0" marB="0"/>
                </a:tc>
              </a:tr>
              <a:tr h="233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Формирование навыков, связанных с информационно-коммуникационными </a:t>
                      </a:r>
                      <a:r>
                        <a:rPr lang="ru-RU" sz="21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технологиями</a:t>
                      </a:r>
                      <a:endParaRPr lang="ru-RU" sz="2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83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Формирование мотивации к обучению</a:t>
                      </a:r>
                    </a:p>
                  </a:txBody>
                  <a:tcPr marL="68580" marR="68580" marT="0" marB="0"/>
                </a:tc>
              </a:tr>
              <a:tr h="189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Объективная оценка знаний обучающихся на основе тестирования и других методов контроля в соответствии с реальными учебными возможностями детей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</TotalTime>
  <Words>1876</Words>
  <Application>Microsoft Office PowerPoint</Application>
  <PresentationFormat>Произвольный</PresentationFormat>
  <Paragraphs>164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Вид профессиональной деятельности: Дошкольное образование Начальное общее образование Основное общее образование Среднее общее образование</vt:lpstr>
      <vt:lpstr>Описание трудовых функций, входящих в профессиональный стандарт (функциональная карта вида профессиональной деятельности) </vt:lpstr>
      <vt:lpstr>Характеристика обобщенных трудовых функций  </vt:lpstr>
      <vt:lpstr>ТРУДОВАЯ  ФУНКЦИЯ  </vt:lpstr>
      <vt:lpstr>ТРУДОВАЯ  ФУНКЦИЯ  </vt:lpstr>
      <vt:lpstr>ТРУДОВАЯ  ФУНКЦИЯ  </vt:lpstr>
      <vt:lpstr>ТРУДОВАЯ  ФУНКЦИЯ  </vt:lpstr>
      <vt:lpstr>ТРУДОВАЯ  ФУНКЦИЯ  </vt:lpstr>
      <vt:lpstr>ТРУДОВАЯ  ФУНКЦИЯ  </vt:lpstr>
      <vt:lpstr>ТРУДОВАЯ  ФУНКЦИЯ  </vt:lpstr>
      <vt:lpstr>ТРУДОВАЯ  ФУНКЦИЯ  </vt:lpstr>
      <vt:lpstr>ТРУДОВАЯ  ФУНКЦИЯ  </vt:lpstr>
      <vt:lpstr>ТРУДОВАЯ  ФУНКЦИЯ  </vt:lpstr>
      <vt:lpstr>ТРУДОВАЯ  ФУНКЦИЯ  </vt:lpstr>
      <vt:lpstr>ТРУДОВАЯ  ФУНКЦИЯ  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Ludmila</dc:creator>
  <cp:lastModifiedBy>lenovo</cp:lastModifiedBy>
  <cp:revision>67</cp:revision>
  <dcterms:created xsi:type="dcterms:W3CDTF">2019-09-23T08:51:03Z</dcterms:created>
  <dcterms:modified xsi:type="dcterms:W3CDTF">2019-12-17T03:40:45Z</dcterms:modified>
</cp:coreProperties>
</file>