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77" r:id="rId5"/>
    <p:sldId id="271" r:id="rId6"/>
    <p:sldId id="270" r:id="rId7"/>
    <p:sldId id="269" r:id="rId8"/>
    <p:sldId id="259" r:id="rId9"/>
    <p:sldId id="263" r:id="rId10"/>
    <p:sldId id="264" r:id="rId11"/>
    <p:sldId id="265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8" autoAdjust="0"/>
    <p:restoredTop sz="94660"/>
  </p:normalViewPr>
  <p:slideViewPr>
    <p:cSldViewPr snapToGrid="0">
      <p:cViewPr varScale="1">
        <p:scale>
          <a:sx n="88" d="100"/>
          <a:sy n="88" d="100"/>
        </p:scale>
        <p:origin x="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3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ru-RU" smtClean="0"/>
              <a:t>30.12.2019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ru-RU" smtClean="0"/>
              <a:t>30.12.2019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</a:t>
            </a:r>
            <a:r>
              <a:rPr lang="ru-RU" noProof="0" dirty="0" smtClean="0"/>
              <a:t>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t>1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7542409-6A04-4DC6-AC3A-D3758287A8F2}" type="slidenum">
              <a:rPr lang="en-US" sz="1200" b="0" i="0">
                <a:latin typeface="Euphemia"/>
                <a:ea typeface="+mn-ea"/>
                <a:cs typeface="+mn-cs"/>
              </a:rPr>
              <a:t>2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t>6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7AEA-BBBB-4C9B-AB23-214EAA8AB789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1CA30-F5CD-4CA0-B16A-349C6F830700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F48E-ABA0-4B58-B562-D1D7408067C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034C-8BD9-4B0C-893B-33834FAB227F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87AA-CBCD-47F9-A04C-7106C508CDE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CC9DD-75F5-4611-BA0B-CFB1A226639C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F1F9-2D3D-4243-878F-D000C3F2A1C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CBE8-1824-4658-A8BB-BECFAEB7E35A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CD17-C377-4DE5-9FCA-CC7471605C58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9F02-BE96-4BAE-86A5-1FA60D24CAE2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</a:t>
            </a:r>
            <a:r>
              <a:rPr lang="ru-RU" noProof="0" dirty="0" smtClean="0"/>
              <a:t>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9D3B9702-7FBF-4720-8670-571C5E7EEDDE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chemeClr val="accent2"/>
                </a:solidFill>
              </a:defRPr>
            </a:lvl1pPr>
          </a:lstStyle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4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28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0.png"/><Relationship Id="rId7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7167" y="923749"/>
            <a:ext cx="8871267" cy="117411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Зайка развивайка</a:t>
            </a:r>
            <a:endParaRPr lang="ru-RU" sz="6600" b="1" i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Euphem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7167" y="2097860"/>
            <a:ext cx="7091361" cy="838200"/>
          </a:xfrm>
        </p:spPr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400" b="0" i="1" dirty="0" smtClean="0">
                <a:solidFill>
                  <a:srgbClr val="DF5327"/>
                </a:solidFill>
              </a:rPr>
              <a:t>Рабочая тетрадь учащегося</a:t>
            </a:r>
            <a:endParaRPr lang="ru-RU" sz="2400" b="0" i="1" dirty="0">
              <a:solidFill>
                <a:srgbClr val="DF5327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5196" y="3185791"/>
            <a:ext cx="1994263" cy="3172935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77531" y="2194322"/>
            <a:ext cx="2557759" cy="35054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35635" y="2001399"/>
            <a:ext cx="2797090" cy="420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42" y="4415012"/>
            <a:ext cx="3094181" cy="22220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96" y="481018"/>
            <a:ext cx="2542603" cy="3080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4073" y="4232730"/>
            <a:ext cx="3029408" cy="24042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4241" y="657836"/>
            <a:ext cx="2727151" cy="27271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3694473" y="1144665"/>
            <a:ext cx="1158240" cy="121049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>
            <a:off x="5133932" y="2386149"/>
            <a:ext cx="1384662" cy="1175657"/>
          </a:xfrm>
          <a:prstGeom prst="parallelogram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6671221" y="1287844"/>
            <a:ext cx="1166949" cy="924131"/>
          </a:xfrm>
          <a:prstGeom prst="hear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руговая 8"/>
          <p:cNvSpPr/>
          <p:nvPr/>
        </p:nvSpPr>
        <p:spPr>
          <a:xfrm>
            <a:off x="6559257" y="3384987"/>
            <a:ext cx="1278913" cy="1272179"/>
          </a:xfrm>
          <a:prstGeom prst="pi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704699" y="3333229"/>
            <a:ext cx="1296558" cy="132393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рест 10"/>
          <p:cNvSpPr/>
          <p:nvPr/>
        </p:nvSpPr>
        <p:spPr>
          <a:xfrm>
            <a:off x="5217681" y="365760"/>
            <a:ext cx="1088572" cy="1062446"/>
          </a:xfrm>
          <a:prstGeom prst="plu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>
            <a:off x="5262609" y="4519749"/>
            <a:ext cx="1011664" cy="1314759"/>
          </a:xfrm>
          <a:prstGeom prst="mo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84871" y="6104452"/>
            <a:ext cx="705395" cy="67955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75039" y="6059506"/>
            <a:ext cx="5250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294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221882" flipH="1">
            <a:off x="9193355" y="3301945"/>
            <a:ext cx="3192015" cy="5070888"/>
          </a:xfrm>
          <a:prstGeom prst="rect">
            <a:avLst/>
          </a:prstGeom>
        </p:spPr>
      </p:pic>
      <p:sp>
        <p:nvSpPr>
          <p:cNvPr id="9" name="5-конечная звезда 8"/>
          <p:cNvSpPr/>
          <p:nvPr/>
        </p:nvSpPr>
        <p:spPr>
          <a:xfrm>
            <a:off x="217715" y="148045"/>
            <a:ext cx="1001486" cy="957944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20048" y="0"/>
            <a:ext cx="4794581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Разомнемся?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70C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327" y="1105989"/>
            <a:ext cx="2837088" cy="17068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4629" y="1046745"/>
            <a:ext cx="3011144" cy="17661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8065" y="3833565"/>
            <a:ext cx="4962133" cy="14716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66" y="2114365"/>
            <a:ext cx="3182168" cy="36989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02889" y="3783107"/>
            <a:ext cx="2410438" cy="14272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20831" y="1778283"/>
            <a:ext cx="6976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004584" y="577954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953108" y="446580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807699" y="3182942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094713" y="3102850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119705" y="6069618"/>
            <a:ext cx="705395" cy="67955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-4825" y="6069618"/>
            <a:ext cx="89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33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45189" y="4180997"/>
            <a:ext cx="1896617" cy="26770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69" y="231539"/>
            <a:ext cx="2535626" cy="277291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1193072"/>
            <a:ext cx="3761558" cy="30483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1632855"/>
            <a:ext cx="3761558" cy="30483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2072638"/>
            <a:ext cx="3761558" cy="3048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2512421"/>
            <a:ext cx="3761558" cy="3048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752678"/>
            <a:ext cx="3761558" cy="3048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142955" y="439674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Имя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3142955" y="854223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Фамилия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3142955" y="1313990"/>
            <a:ext cx="1829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Дата рождения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142955" y="1753773"/>
            <a:ext cx="145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3142955" y="2193556"/>
            <a:ext cx="148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Школа</a:t>
            </a:r>
            <a:endParaRPr lang="ru-RU" dirty="0"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8937" y="3178707"/>
            <a:ext cx="3703346" cy="4079888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1122339" y="1245321"/>
            <a:ext cx="1314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Место</a:t>
            </a:r>
            <a:br>
              <a:rPr lang="ru-RU" dirty="0" smtClean="0"/>
            </a:br>
            <a:r>
              <a:rPr lang="ru-RU" dirty="0" smtClean="0"/>
              <a:t>для фото</a:t>
            </a:r>
            <a:endParaRPr lang="ru-RU" dirty="0"/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4180997"/>
            <a:ext cx="3761558" cy="30483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4545872"/>
            <a:ext cx="3761558" cy="30483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4910747"/>
            <a:ext cx="3761558" cy="3048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5275622"/>
            <a:ext cx="3761558" cy="30483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652" y="5640497"/>
            <a:ext cx="3761558" cy="30483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3158946" y="3831649"/>
            <a:ext cx="1271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Моя цель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43126" y="0"/>
            <a:ext cx="72273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Проведем эксперимент ?</a:t>
            </a:r>
            <a:endParaRPr lang="ru-RU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257" y="1959429"/>
            <a:ext cx="2972322" cy="48201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7532" y="1506580"/>
            <a:ext cx="69581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Настала весна.</a:t>
            </a:r>
          </a:p>
          <a:p>
            <a:pPr fontAlgn="base"/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Зима 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ушла. Солнышко начало греть землю. Весело зажурчали ручьи. Запели птицы на ветвях. Набухшие почки сменила листва. Всё вокруг зазеленело. Распустились яркие цветы. Витя несёт букет ромашек для мамы.</a:t>
            </a:r>
            <a:endParaRPr lang="ru-RU" sz="2400" b="0" i="0" dirty="0">
              <a:solidFill>
                <a:srgbClr val="000000"/>
              </a:solidFill>
              <a:effectLst/>
              <a:latin typeface="roboto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27223" y="6273225"/>
            <a:ext cx="5564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Используйте двойной листок в линейку*</a:t>
            </a:r>
          </a:p>
          <a:p>
            <a:r>
              <a:rPr lang="ru-RU" sz="1600" dirty="0" smtClean="0"/>
              <a:t> При распечатке тетради вклейте его н эту страницу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1704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26448" y="4075561"/>
            <a:ext cx="1665552" cy="273828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917" y="388382"/>
            <a:ext cx="993734" cy="9388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28905" y="388382"/>
            <a:ext cx="30218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Зеленая звезда означает</a:t>
            </a:r>
            <a:r>
              <a:rPr lang="ru-RU" dirty="0"/>
              <a:t>:</a:t>
            </a:r>
            <a:r>
              <a:rPr lang="ru-RU" dirty="0" smtClean="0"/>
              <a:t>  выполни разминку пальцев которая находится на четвертой странице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917" y="1865710"/>
            <a:ext cx="1048603" cy="9388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50526" y="1952947"/>
            <a:ext cx="33414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Синяя звезда означает: выполни разминку пальцев которая находится на десятой странице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362" y="1127047"/>
            <a:ext cx="2867025" cy="2705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362" y="4262205"/>
            <a:ext cx="3467100" cy="1800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175048" y="3662"/>
            <a:ext cx="25218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Памятка</a:t>
            </a:r>
            <a:endParaRPr lang="ru-RU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2138" y="882490"/>
            <a:ext cx="39885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</a:t>
            </a:r>
            <a:r>
              <a:rPr lang="ru-RU" dirty="0" smtClean="0"/>
              <a:t>иди прямо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Грудь </a:t>
            </a:r>
            <a:r>
              <a:rPr lang="ru-RU" dirty="0"/>
              <a:t>не касается </a:t>
            </a:r>
            <a:r>
              <a:rPr lang="ru-RU" dirty="0" smtClean="0"/>
              <a:t>стола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Оба </a:t>
            </a:r>
            <a:r>
              <a:rPr lang="ru-RU" dirty="0"/>
              <a:t>плеча должны быть на одной высоте.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Ноги</a:t>
            </a:r>
            <a:r>
              <a:rPr lang="ru-RU" dirty="0"/>
              <a:t>, согнутые под прямым углом в коленях, опираются всей ступней на пол или на подставку для </a:t>
            </a:r>
            <a:r>
              <a:rPr lang="ru-RU" dirty="0" smtClean="0"/>
              <a:t>ног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Руки </a:t>
            </a:r>
            <a:r>
              <a:rPr lang="ru-RU" dirty="0"/>
              <a:t>при письме лежат так, чтобы локти немного выступали за край стола </a:t>
            </a:r>
            <a:r>
              <a:rPr lang="ru-RU" dirty="0" smtClean="0"/>
              <a:t>и </a:t>
            </a:r>
            <a:r>
              <a:rPr lang="ru-RU" dirty="0"/>
              <a:t>др.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90724" y="4262205"/>
            <a:ext cx="7029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При письме шариковую ручку или карандаш нужно держать </a:t>
            </a:r>
            <a:r>
              <a:rPr lang="ru-RU" dirty="0" smtClean="0"/>
              <a:t>тремя </a:t>
            </a:r>
            <a:r>
              <a:rPr lang="ru-RU" dirty="0"/>
              <a:t>пальцами: большим, указательным и средним: большой и средний удерживают ручку, а указательный придерживает ее сверху.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Ручку </a:t>
            </a:r>
            <a:r>
              <a:rPr lang="ru-RU" dirty="0"/>
              <a:t>нужно держать свободно, не зажимая ее слишком крепко и не прогибая сильно указательный палец. Расстояние от пишущего шарика до указательного пальца должно быть около 2 см. </a:t>
            </a:r>
            <a:endParaRPr lang="ru-RU" dirty="0" smtClean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76161" y="6113160"/>
            <a:ext cx="705395" cy="67955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79430" y="6068214"/>
            <a:ext cx="4988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484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26" y="3742260"/>
            <a:ext cx="2543486" cy="38551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79663" y="137048"/>
            <a:ext cx="39404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Разомнемся?</a:t>
            </a:r>
            <a:endParaRPr lang="ru-RU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443" y="1035903"/>
            <a:ext cx="3889618" cy="14636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1954" y="1035903"/>
            <a:ext cx="4310744" cy="1381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009" y="2947356"/>
            <a:ext cx="5092484" cy="15898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7893" y="2957381"/>
            <a:ext cx="4376211" cy="144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4545" y="4864326"/>
            <a:ext cx="3837623" cy="1725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59595" y="4855924"/>
            <a:ext cx="2009019" cy="18645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2151629" y="554666"/>
            <a:ext cx="6976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981541" y="574685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-59081" y="2207933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71583" y="2347191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415164" y="4406537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098754" y="4346599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6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4" name="5-конечная звезда 33"/>
          <p:cNvSpPr/>
          <p:nvPr/>
        </p:nvSpPr>
        <p:spPr>
          <a:xfrm>
            <a:off x="289733" y="125820"/>
            <a:ext cx="949235" cy="89772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524" y="6049456"/>
            <a:ext cx="847417" cy="823031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113490" y="6049456"/>
            <a:ext cx="5250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446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00716">
            <a:off x="9375154" y="4354222"/>
            <a:ext cx="3045832" cy="50075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86507">
            <a:off x="453145" y="3929690"/>
            <a:ext cx="2785058" cy="450915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584788" y="67380"/>
            <a:ext cx="40773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 дорожкам!</a:t>
            </a:r>
            <a:endParaRPr lang="ru-RU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561" y="1230726"/>
            <a:ext cx="3301003" cy="47244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18" y="1230726"/>
            <a:ext cx="3392636" cy="47244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5956" y="1230726"/>
            <a:ext cx="3344113" cy="47244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86" y="94908"/>
            <a:ext cx="993734" cy="9388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4969"/>
            <a:ext cx="847417" cy="82303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75486" y="6034969"/>
            <a:ext cx="5250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5486" y="915756"/>
            <a:ext cx="5250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1321" y="846005"/>
            <a:ext cx="5250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103427" y="915755"/>
            <a:ext cx="5250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49601" y="60960"/>
            <a:ext cx="4761881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 контурам!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624" y="3581271"/>
            <a:ext cx="1771241" cy="31983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01" y="3600743"/>
            <a:ext cx="1683621" cy="3257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679" y="3581271"/>
            <a:ext cx="1797471" cy="32767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9663" y="3581271"/>
            <a:ext cx="1793697" cy="33148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3379195" y="1392076"/>
            <a:ext cx="2709233" cy="92333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Не говорит, не поет, </a:t>
            </a:r>
          </a:p>
          <a:p>
            <a:r>
              <a:rPr lang="ru-RU" dirty="0"/>
              <a:t>А кто к хозяину идет – </a:t>
            </a:r>
          </a:p>
          <a:p>
            <a:r>
              <a:rPr lang="ru-RU" dirty="0"/>
              <a:t>Она знать дает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2764" y="1261400"/>
            <a:ext cx="3093476" cy="175432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Lef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Даже по железной крыше</a:t>
            </a:r>
          </a:p>
          <a:p>
            <a:r>
              <a:rPr lang="ru-RU" dirty="0"/>
              <a:t>Ходит тихо, тише мыши.</a:t>
            </a:r>
          </a:p>
          <a:p>
            <a:r>
              <a:rPr lang="ru-RU" dirty="0"/>
              <a:t>На охоту ночью выйдет</a:t>
            </a:r>
          </a:p>
          <a:p>
            <a:r>
              <a:rPr lang="ru-RU" dirty="0"/>
              <a:t>И, как днем, она все видит.</a:t>
            </a:r>
          </a:p>
          <a:p>
            <a:r>
              <a:rPr lang="ru-RU" dirty="0"/>
              <a:t>Часто спит, а после сна</a:t>
            </a:r>
          </a:p>
          <a:p>
            <a:r>
              <a:rPr lang="ru-RU" dirty="0"/>
              <a:t>Умывается она.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319792" y="1988226"/>
            <a:ext cx="1672046" cy="1200329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С ветки в речку упадёт, </a:t>
            </a:r>
          </a:p>
          <a:p>
            <a:r>
              <a:rPr lang="ru-RU" dirty="0"/>
              <a:t>И не тонет, </a:t>
            </a:r>
          </a:p>
          <a:p>
            <a:r>
              <a:rPr lang="ru-RU" dirty="0"/>
              <a:t>А плывёт.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496357" y="522625"/>
            <a:ext cx="2566738" cy="1477328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Он рогатый и усатый,</a:t>
            </a:r>
          </a:p>
          <a:p>
            <a:r>
              <a:rPr lang="ru-RU" dirty="0"/>
              <a:t>Многоногий и крылатый,</a:t>
            </a:r>
          </a:p>
          <a:p>
            <a:r>
              <a:rPr lang="ru-RU" dirty="0"/>
              <a:t>Издаёт гудящий звук</a:t>
            </a:r>
          </a:p>
          <a:p>
            <a:r>
              <a:rPr lang="ru-RU" dirty="0"/>
              <a:t>При полёте толстый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11" y="10632"/>
            <a:ext cx="993734" cy="9388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745" y="6073069"/>
            <a:ext cx="847417" cy="82303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13490" y="6049456"/>
            <a:ext cx="5250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250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2527" y="1863634"/>
            <a:ext cx="3496057" cy="49943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55007" y="87086"/>
            <a:ext cx="5072992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 клеточкам!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8" y="87086"/>
            <a:ext cx="993734" cy="9388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4969"/>
            <a:ext cx="847417" cy="82303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1179" y="6061763"/>
            <a:ext cx="5250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092" y="5178508"/>
            <a:ext cx="1554615" cy="10120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564" y="3888991"/>
            <a:ext cx="2969009" cy="29690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27223" y="6273225"/>
            <a:ext cx="5564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Используйте двойной листок в клетку*</a:t>
            </a:r>
          </a:p>
          <a:p>
            <a:r>
              <a:rPr lang="ru-RU" sz="1600" dirty="0" smtClean="0"/>
              <a:t>При распечатке тетради вклейте его н эту страницу</a:t>
            </a:r>
            <a:endParaRPr lang="ru-RU" sz="1600" dirty="0"/>
          </a:p>
        </p:txBody>
      </p:sp>
      <p:sp>
        <p:nvSpPr>
          <p:cNvPr id="10" name="AutoShape 2" descr="Картинки по запросу продолжи узор клет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Картинки по запросу продолжи узор клетки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8210" y="1010416"/>
            <a:ext cx="3909241" cy="57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0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726595" y="3339590"/>
            <a:ext cx="2428302" cy="36213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1114" y="3741156"/>
            <a:ext cx="2969009" cy="29690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14612" y="0"/>
            <a:ext cx="4205447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Заштрихуй!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833" y="3228433"/>
            <a:ext cx="4126906" cy="30833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 rot="611819">
            <a:off x="35044" y="1672521"/>
            <a:ext cx="59114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Смотри как надо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2" name="Круговая стрелка 11"/>
          <p:cNvSpPr/>
          <p:nvPr/>
        </p:nvSpPr>
        <p:spPr>
          <a:xfrm rot="6688981">
            <a:off x="4229382" y="2538577"/>
            <a:ext cx="1649701" cy="1827291"/>
          </a:xfrm>
          <a:prstGeom prst="circularArrow">
            <a:avLst>
              <a:gd name="adj1" fmla="val 12500"/>
              <a:gd name="adj2" fmla="val 597980"/>
              <a:gd name="adj3" fmla="val 20457681"/>
              <a:gd name="adj4" fmla="val 1302706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54232" y="5029700"/>
            <a:ext cx="44731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Сделай сам!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Круговая стрелка 17"/>
          <p:cNvSpPr/>
          <p:nvPr/>
        </p:nvSpPr>
        <p:spPr>
          <a:xfrm rot="10800000" flipH="1">
            <a:off x="8744909" y="3982764"/>
            <a:ext cx="1363556" cy="1827291"/>
          </a:xfrm>
          <a:prstGeom prst="circularArrow">
            <a:avLst>
              <a:gd name="adj1" fmla="val 12500"/>
              <a:gd name="adj2" fmla="val 1125509"/>
              <a:gd name="adj3" fmla="val 20457681"/>
              <a:gd name="adj4" fmla="val 16842561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90806" y="1143032"/>
            <a:ext cx="1372739" cy="4936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5850" y="1130320"/>
            <a:ext cx="1383912" cy="49991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2067" y="1130319"/>
            <a:ext cx="1383912" cy="49991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768" y="1850162"/>
            <a:ext cx="1383912" cy="49991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5850" y="1893080"/>
            <a:ext cx="1383912" cy="49991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2067" y="1884228"/>
            <a:ext cx="1383912" cy="49991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768" y="2588999"/>
            <a:ext cx="1383912" cy="499915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5850" y="2611909"/>
            <a:ext cx="1383912" cy="49991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2067" y="2611909"/>
            <a:ext cx="1383912" cy="49991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836" y="3327836"/>
            <a:ext cx="1130754" cy="40846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0829" y="3327836"/>
            <a:ext cx="1133954" cy="40846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046" y="3327836"/>
            <a:ext cx="1133954" cy="408467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13" y="3888708"/>
            <a:ext cx="924028" cy="31716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5069" y="3894998"/>
            <a:ext cx="926672" cy="317019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0687" y="3888708"/>
            <a:ext cx="926672" cy="31701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402" y="101074"/>
            <a:ext cx="993734" cy="9388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367" y="6070965"/>
            <a:ext cx="847417" cy="823031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118900" y="6088559"/>
            <a:ext cx="5250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8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522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ldren Happy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909083B-3485-49E7-BBE7-EFD488C62F99}" vid="{B57F6697-5DA8-422E-86BF-20B69A74A1E0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Макет презентации с играющимися детьми (рисованное широкоэкранное изображение)</Template>
  <TotalTime>0</TotalTime>
  <Words>331</Words>
  <Application>Microsoft Office PowerPoint</Application>
  <PresentationFormat>Широкоэкранный</PresentationFormat>
  <Paragraphs>75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Euphemia</vt:lpstr>
      <vt:lpstr>roboto</vt:lpstr>
      <vt:lpstr>Wingdings</vt:lpstr>
      <vt:lpstr>Children Happy 16x9</vt:lpstr>
      <vt:lpstr>Зайка развивайка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2017-05-18T17:44:33Z</dcterms:created>
  <dcterms:modified xsi:type="dcterms:W3CDTF">2019-12-30T16:37:41Z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